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1" r:id="rId6"/>
    <p:sldId id="375" r:id="rId7"/>
    <p:sldId id="378" r:id="rId8"/>
    <p:sldId id="379" r:id="rId9"/>
    <p:sldId id="383" r:id="rId10"/>
    <p:sldId id="387" r:id="rId11"/>
    <p:sldId id="389" r:id="rId12"/>
    <p:sldId id="390" r:id="rId13"/>
    <p:sldId id="391" r:id="rId14"/>
    <p:sldId id="394" r:id="rId15"/>
    <p:sldId id="392" r:id="rId16"/>
    <p:sldId id="396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bin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79" name="yt_image_12379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111082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81" name="yt_shape_12381"/>
          <p:cNvSpPr txBox="1"/>
          <p:nvPr/>
        </p:nvSpPr>
        <p:spPr>
          <a:xfrm>
            <a:off x="540119" y="2757877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  <a:cs typeface="宋体" pitchFamily="24"/>
              </a:rPr>
              <a:t>⇔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  <a:cs typeface="宋体" pitchFamily="24"/>
              </a:rPr>
              <a:t>⇔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  <a:cs typeface="宋体" pitchFamily="24"/>
              </a:rPr>
              <a:t>⇔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不在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同一条直线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上的三个点确定一个圆，经过三角形三个顶点的圆叫做这个三角形的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外接圆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，三角形外接圆的圆心叫做这个三角形的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外心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，这个三角形叫做这个圆的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内接三角形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，三角形的外心就是三角形三边垂直平分线的交点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6E076D9-02F1-92A7-5A28-3D713F5CD132}"/>
              </a:ext>
            </a:extLst>
          </p:cNvPr>
          <p:cNvSpPr txBox="1"/>
          <p:nvPr/>
        </p:nvSpPr>
        <p:spPr>
          <a:xfrm>
            <a:off x="5303096" y="2711071"/>
            <a:ext cx="1010349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0C607A1-9378-E6A7-2031-9FF64AAA42F0}"/>
              </a:ext>
            </a:extLst>
          </p:cNvPr>
          <p:cNvSpPr txBox="1"/>
          <p:nvPr/>
        </p:nvSpPr>
        <p:spPr>
          <a:xfrm>
            <a:off x="8941646" y="2711071"/>
            <a:ext cx="1010349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DB36E7B-0A04-B8FD-B2FC-822D0DF6F6D2}"/>
              </a:ext>
            </a:extLst>
          </p:cNvPr>
          <p:cNvSpPr txBox="1"/>
          <p:nvPr/>
        </p:nvSpPr>
        <p:spPr>
          <a:xfrm>
            <a:off x="1853458" y="3186559"/>
            <a:ext cx="1010349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4E33851-7733-F2BC-4AE6-B0A449FBC8C6}"/>
              </a:ext>
            </a:extLst>
          </p:cNvPr>
          <p:cNvSpPr txBox="1"/>
          <p:nvPr/>
        </p:nvSpPr>
        <p:spPr>
          <a:xfrm>
            <a:off x="1593108" y="3662047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同一条直线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375E74E-C433-55A9-9EEB-D47D35E73F95}"/>
              </a:ext>
            </a:extLst>
          </p:cNvPr>
          <p:cNvSpPr txBox="1"/>
          <p:nvPr/>
        </p:nvSpPr>
        <p:spPr>
          <a:xfrm>
            <a:off x="1974108" y="413753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外接圆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AEAB37D-5CE0-003C-861D-12B60F94E03E}"/>
              </a:ext>
            </a:extLst>
          </p:cNvPr>
          <p:cNvSpPr txBox="1"/>
          <p:nvPr/>
        </p:nvSpPr>
        <p:spPr>
          <a:xfrm>
            <a:off x="8984507" y="413753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外心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18758C6-AFFA-4E42-1FA3-8BE44106677B}"/>
              </a:ext>
            </a:extLst>
          </p:cNvPr>
          <p:cNvSpPr txBox="1"/>
          <p:nvPr/>
        </p:nvSpPr>
        <p:spPr>
          <a:xfrm>
            <a:off x="2888508" y="4613023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内接三角形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6" name="yt_shape_12446"/>
          <p:cNvSpPr txBox="1"/>
          <p:nvPr/>
        </p:nvSpPr>
        <p:spPr>
          <a:xfrm>
            <a:off x="540119" y="175699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（盐城市中考）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，以顶点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为圆心作半径为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的圆，若要求另外三个顶点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中至少有一个点在圆内，且至少有一个点在圆外，则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450" name="yt_shape_12450"/>
          <p:cNvSpPr txBox="1"/>
          <p:nvPr/>
        </p:nvSpPr>
        <p:spPr>
          <a:xfrm>
            <a:off x="540000" y="513835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47" name="yt_shape_12447" title="H_136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89640" y="3348924"/>
            <a:ext cx="1612719" cy="1739025"/>
            <a:chOff x="0" y="0"/>
            <a:chExt cx="1612719" cy="1739025"/>
          </a:xfrm>
        </p:grpSpPr>
        <p:pic>
          <p:nvPicPr>
            <p:cNvPr id="2" name="yt_image_12447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12719" cy="1343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49" name="yt_shape_12449"/>
            <p:cNvSpPr txBox="1"/>
            <p:nvPr/>
          </p:nvSpPr>
          <p:spPr>
            <a:xfrm>
              <a:off x="196895" y="137902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2DC30AB-4160-D62F-9045-CE321157ED69}"/>
              </a:ext>
            </a:extLst>
          </p:cNvPr>
          <p:cNvSpPr txBox="1"/>
          <p:nvPr/>
        </p:nvSpPr>
        <p:spPr>
          <a:xfrm>
            <a:off x="3921971" y="2661164"/>
            <a:ext cx="12135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51" name="yt_shape_12451"/>
              <p:cNvSpPr txBox="1"/>
              <p:nvPr/>
            </p:nvSpPr>
            <p:spPr>
              <a:xfrm>
                <a:off x="540119" y="2418961"/>
                <a:ext cx="11111999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能够将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完全覆盖的最小圆形纸片的直径是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10cm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451" name="yt_shape_12451" descr="{&quot;rangeId&quot;:2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18961"/>
                <a:ext cx="11111999" cy="953915"/>
              </a:xfrm>
              <a:prstGeom prst="rect">
                <a:avLst/>
              </a:prstGeom>
              <a:blipFill>
                <a:blip r:embed="rId2"/>
                <a:stretch>
                  <a:fillRect l="-1701" t="-2564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453" name="yt_image_1245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73599" y="3576028"/>
            <a:ext cx="1244800" cy="12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51B0843-311D-526B-6FA8-CE663718F19C}"/>
              </a:ext>
            </a:extLst>
          </p:cNvPr>
          <p:cNvSpPr txBox="1"/>
          <p:nvPr/>
        </p:nvSpPr>
        <p:spPr>
          <a:xfrm>
            <a:off x="2583708" y="2892474"/>
            <a:ext cx="856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55" name="yt_shape_12455"/>
              <p:cNvSpPr txBox="1"/>
              <p:nvPr/>
            </p:nvSpPr>
            <p:spPr>
              <a:xfrm>
                <a:off x="540119" y="1790822"/>
                <a:ext cx="11111999" cy="9701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页习题第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题变式）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如图所示，破残的圆形轮片上，弦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的垂直平分线交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，交弦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8cm.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455" name="yt_shape_12455" descr="{&quot;rangeId&quot;:28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70137"/>
              </a:xfrm>
              <a:prstGeom prst="rect">
                <a:avLst/>
              </a:prstGeom>
              <a:blipFill>
                <a:blip r:embed="rId2"/>
                <a:stretch>
                  <a:fillRect l="-1701" t="-5660" b="-182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457" name="yt_image_1245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03308" y="2808499"/>
            <a:ext cx="2306401" cy="1634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59" name="yt_shape_12459"/>
          <p:cNvSpPr txBox="1"/>
          <p:nvPr/>
        </p:nvSpPr>
        <p:spPr>
          <a:xfrm>
            <a:off x="540000" y="2852936"/>
            <a:ext cx="846385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）求作此残片所在圆的圆心（不写作法，保留作图痕迹）；</a:t>
            </a:r>
          </a:p>
        </p:txBody>
      </p:sp>
      <p:pic>
        <p:nvPicPr>
          <p:cNvPr id="2" name="yt_image_12462">
            <a:extLst>
              <a:ext uri="{FF2B5EF4-FFF2-40B4-BE49-F238E27FC236}">
                <a16:creationId xmlns:a16="http://schemas.microsoft.com/office/drawing/2014/main" id="{E50CA0BB-11CA-3B6D-7732-5736E30E93B0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70585" y="4725144"/>
            <a:ext cx="2171844" cy="1693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4D583A2-474C-988F-AB8D-0489B1BBF7DD}"/>
              </a:ext>
            </a:extLst>
          </p:cNvPr>
          <p:cNvSpPr txBox="1"/>
          <p:nvPr/>
        </p:nvSpPr>
        <p:spPr>
          <a:xfrm>
            <a:off x="449989" y="3395874"/>
            <a:ext cx="2237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7F3CA00-63C6-12FF-E811-0863FBA03861}"/>
              </a:ext>
            </a:extLst>
          </p:cNvPr>
          <p:cNvSpPr txBox="1"/>
          <p:nvPr/>
        </p:nvSpPr>
        <p:spPr>
          <a:xfrm>
            <a:off x="449989" y="3871362"/>
            <a:ext cx="35249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为此残片所在圆的圆心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0" name="yt_shape_12460"/>
          <p:cNvSpPr txBox="1"/>
          <p:nvPr/>
        </p:nvSpPr>
        <p:spPr>
          <a:xfrm>
            <a:off x="540000" y="1124744"/>
            <a:ext cx="39241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）求此残片所在圆的半径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463" name="yt_shape_12463"/>
          <p:cNvSpPr txBox="1"/>
          <p:nvPr/>
        </p:nvSpPr>
        <p:spPr>
          <a:xfrm>
            <a:off x="5071672" y="3768471"/>
            <a:ext cx="1630383" cy="11677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350" b="0" i="0" u="none" spc="-6350">
                <a:solidFill>
                  <a:srgbClr val="1EE3CF"/>
                </a:solidFill>
                <a:effectLst/>
                <a:latin typeface="白正" pitchFamily="64"/>
                <a:ea typeface="宋体" pitchFamily="64"/>
                <a:cs typeface="宋体" pitchFamily="64"/>
              </a:rPr>
              <a:t> </a:t>
            </a:r>
            <a:r>
              <a:rPr lang="en-US" altLang="zh-CN" sz="6350" b="0" i="0" u="none" spc="11276">
                <a:solidFill>
                  <a:srgbClr val="1EE3CF"/>
                </a:solidFill>
                <a:effectLst/>
                <a:latin typeface="白正" pitchFamily="64"/>
                <a:ea typeface="宋体" pitchFamily="64"/>
                <a:cs typeface="宋体" pitchFamily="64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4" name="yt_shape_12465">
            <a:extLst>
              <a:ext uri="{FF2B5EF4-FFF2-40B4-BE49-F238E27FC236}">
                <a16:creationId xmlns:a16="http://schemas.microsoft.com/office/drawing/2014/main" id="{DD899E22-551F-223C-2ED5-6F40F0D66702}"/>
              </a:ext>
            </a:extLst>
          </p:cNvPr>
          <p:cNvSpPr txBox="1"/>
          <p:nvPr/>
        </p:nvSpPr>
        <p:spPr>
          <a:xfrm>
            <a:off x="540000" y="1717639"/>
            <a:ext cx="4972515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）连结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中，由勾股定理，得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此残片所在圆的半径为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13cm.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5" name="yt_image_12466">
            <a:extLst>
              <a:ext uri="{FF2B5EF4-FFF2-40B4-BE49-F238E27FC236}">
                <a16:creationId xmlns:a16="http://schemas.microsoft.com/office/drawing/2014/main" id="{2353BE51-138F-E6DB-8A27-4002C274A5CB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93325" y="3879427"/>
            <a:ext cx="1974404" cy="1539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60210B74-5498-8818-A8CE-67DBC7113EC3}"/>
              </a:ext>
            </a:extLst>
          </p:cNvPr>
          <p:cNvSpPr txBox="1"/>
          <p:nvPr/>
        </p:nvSpPr>
        <p:spPr>
          <a:xfrm>
            <a:off x="449989" y="1670833"/>
            <a:ext cx="2034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134826F-BAE8-21FB-540D-6BB010B21F3C}"/>
              </a:ext>
            </a:extLst>
          </p:cNvPr>
          <p:cNvSpPr txBox="1"/>
          <p:nvPr/>
        </p:nvSpPr>
        <p:spPr>
          <a:xfrm>
            <a:off x="449989" y="2146321"/>
            <a:ext cx="2735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CDE636B-D4FC-3B79-201F-1A9554C21752}"/>
              </a:ext>
            </a:extLst>
          </p:cNvPr>
          <p:cNvSpPr txBox="1"/>
          <p:nvPr/>
        </p:nvSpPr>
        <p:spPr>
          <a:xfrm>
            <a:off x="449989" y="2621809"/>
            <a:ext cx="5104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9F7FA72-C99C-2FF0-B96A-0542BD5F66C8}"/>
              </a:ext>
            </a:extLst>
          </p:cNvPr>
          <p:cNvSpPr txBox="1"/>
          <p:nvPr/>
        </p:nvSpPr>
        <p:spPr>
          <a:xfrm>
            <a:off x="449989" y="3097297"/>
            <a:ext cx="4572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F2BE7D1-94DD-2D72-305F-FF19C7D03B8A}"/>
              </a:ext>
            </a:extLst>
          </p:cNvPr>
          <p:cNvSpPr txBox="1"/>
          <p:nvPr/>
        </p:nvSpPr>
        <p:spPr>
          <a:xfrm>
            <a:off x="449989" y="3572785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中，由勾股定理，得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3F49C48-7812-4042-7453-415A229D74B6}"/>
              </a:ext>
            </a:extLst>
          </p:cNvPr>
          <p:cNvSpPr txBox="1"/>
          <p:nvPr/>
        </p:nvSpPr>
        <p:spPr>
          <a:xfrm>
            <a:off x="449989" y="4048273"/>
            <a:ext cx="2653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4F8CF8A-AE18-1FC6-C1CA-9565328B8FD9}"/>
              </a:ext>
            </a:extLst>
          </p:cNvPr>
          <p:cNvSpPr txBox="1"/>
          <p:nvPr/>
        </p:nvSpPr>
        <p:spPr>
          <a:xfrm>
            <a:off x="449989" y="4523761"/>
            <a:ext cx="4775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64C5CFD-8F2D-B305-E266-DE0B332BC088}"/>
              </a:ext>
            </a:extLst>
          </p:cNvPr>
          <p:cNvSpPr txBox="1"/>
          <p:nvPr/>
        </p:nvSpPr>
        <p:spPr>
          <a:xfrm>
            <a:off x="449989" y="4999249"/>
            <a:ext cx="4285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此残片所在圆的半径为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13cm.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4" name="yt_image_12457">
            <a:extLst>
              <a:ext uri="{FF2B5EF4-FFF2-40B4-BE49-F238E27FC236}">
                <a16:creationId xmlns:a16="http://schemas.microsoft.com/office/drawing/2014/main" id="{28F85E05-4140-8288-D287-981443246ADB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27326" y="1898338"/>
            <a:ext cx="2306401" cy="1634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0" name="yt_shape_12470"/>
          <p:cNvSpPr txBox="1"/>
          <p:nvPr/>
        </p:nvSpPr>
        <p:spPr>
          <a:xfrm>
            <a:off x="540000" y="1561698"/>
            <a:ext cx="4125681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469" name="yt_image_1246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61698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72" name="yt_shape_12472"/>
          <p:cNvSpPr txBox="1"/>
          <p:nvPr/>
        </p:nvSpPr>
        <p:spPr>
          <a:xfrm>
            <a:off x="540119" y="225928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能力推理）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是平面内不与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重合的任意一点，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473" name="yt_shape_12473"/>
          <p:cNvSpPr txBox="1"/>
          <p:nvPr/>
        </p:nvSpPr>
        <p:spPr>
          <a:xfrm>
            <a:off x="540000" y="3218716"/>
            <a:ext cx="517930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，求证：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12474" name="yt_image_1247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04312" y="3841974"/>
            <a:ext cx="2038408" cy="1799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2479">
            <a:extLst>
              <a:ext uri="{FF2B5EF4-FFF2-40B4-BE49-F238E27FC236}">
                <a16:creationId xmlns:a16="http://schemas.microsoft.com/office/drawing/2014/main" id="{96888B01-41B7-4158-AC00-DF69CA233E21}"/>
              </a:ext>
            </a:extLst>
          </p:cNvPr>
          <p:cNvSpPr txBox="1"/>
          <p:nvPr/>
        </p:nvSpPr>
        <p:spPr>
          <a:xfrm>
            <a:off x="540000" y="3763606"/>
            <a:ext cx="4409862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5387924-4352-BD6A-47B9-FA8B3AB837CE}"/>
              </a:ext>
            </a:extLst>
          </p:cNvPr>
          <p:cNvSpPr txBox="1"/>
          <p:nvPr/>
        </p:nvSpPr>
        <p:spPr>
          <a:xfrm>
            <a:off x="449989" y="3716800"/>
            <a:ext cx="4547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7373C0C-063D-83C6-FAAB-433885380E3E}"/>
              </a:ext>
            </a:extLst>
          </p:cNvPr>
          <p:cNvSpPr txBox="1"/>
          <p:nvPr/>
        </p:nvSpPr>
        <p:spPr>
          <a:xfrm>
            <a:off x="449989" y="4192288"/>
            <a:ext cx="2642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45FAEF2-C062-783E-B873-4EB6AEA14002}"/>
              </a:ext>
            </a:extLst>
          </p:cNvPr>
          <p:cNvSpPr txBox="1"/>
          <p:nvPr/>
        </p:nvSpPr>
        <p:spPr>
          <a:xfrm>
            <a:off x="449989" y="4667776"/>
            <a:ext cx="3547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257679E-56C8-95EE-C39E-2CB41D9A55E8}"/>
              </a:ext>
            </a:extLst>
          </p:cNvPr>
          <p:cNvSpPr txBox="1"/>
          <p:nvPr/>
        </p:nvSpPr>
        <p:spPr>
          <a:xfrm>
            <a:off x="449989" y="5143265"/>
            <a:ext cx="2642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6" name="yt_shape_12476"/>
          <p:cNvSpPr txBox="1"/>
          <p:nvPr/>
        </p:nvSpPr>
        <p:spPr>
          <a:xfrm>
            <a:off x="540119" y="11939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，当点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的外接圆圆心时，请判断四边形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的形状，并证明你的结论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477" name="yt_image_1247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04312" y="3068960"/>
            <a:ext cx="2065226" cy="1799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2480">
            <a:extLst>
              <a:ext uri="{FF2B5EF4-FFF2-40B4-BE49-F238E27FC236}">
                <a16:creationId xmlns:a16="http://schemas.microsoft.com/office/drawing/2014/main" id="{62EDED1F-0F39-CD2C-2634-DD1A2C97463F}"/>
              </a:ext>
            </a:extLst>
          </p:cNvPr>
          <p:cNvSpPr txBox="1"/>
          <p:nvPr/>
        </p:nvSpPr>
        <p:spPr>
          <a:xfrm>
            <a:off x="540000" y="2193127"/>
            <a:ext cx="5136021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）解：四边形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是菱形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的外接圆圆心，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是菱形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2FDFFFB-B293-86BB-8C5B-9E65BD1A9CE6}"/>
              </a:ext>
            </a:extLst>
          </p:cNvPr>
          <p:cNvSpPr txBox="1"/>
          <p:nvPr/>
        </p:nvSpPr>
        <p:spPr>
          <a:xfrm>
            <a:off x="449989" y="2146321"/>
            <a:ext cx="4252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）解：四边形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E956B55-FC88-9428-8777-7C62D08CC6B7}"/>
              </a:ext>
            </a:extLst>
          </p:cNvPr>
          <p:cNvSpPr txBox="1"/>
          <p:nvPr/>
        </p:nvSpPr>
        <p:spPr>
          <a:xfrm>
            <a:off x="449989" y="2621809"/>
            <a:ext cx="5266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D50404D-BD92-1E95-FF20-858C6EC74D79}"/>
              </a:ext>
            </a:extLst>
          </p:cNvPr>
          <p:cNvSpPr txBox="1"/>
          <p:nvPr/>
        </p:nvSpPr>
        <p:spPr>
          <a:xfrm>
            <a:off x="449989" y="3097297"/>
            <a:ext cx="4328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的外接圆圆心，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C6A9AAD-42A8-568F-24F9-A3F33AF07708}"/>
              </a:ext>
            </a:extLst>
          </p:cNvPr>
          <p:cNvSpPr txBox="1"/>
          <p:nvPr/>
        </p:nvSpPr>
        <p:spPr>
          <a:xfrm>
            <a:off x="449989" y="3572785"/>
            <a:ext cx="24073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13004CA-CB86-42C7-1675-67B6EDE546D4}"/>
              </a:ext>
            </a:extLst>
          </p:cNvPr>
          <p:cNvSpPr txBox="1"/>
          <p:nvPr/>
        </p:nvSpPr>
        <p:spPr>
          <a:xfrm>
            <a:off x="449989" y="4048273"/>
            <a:ext cx="2177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0CE967F-B4C1-F531-44B9-2A7B1BC5310E}"/>
              </a:ext>
            </a:extLst>
          </p:cNvPr>
          <p:cNvSpPr txBox="1"/>
          <p:nvPr/>
        </p:nvSpPr>
        <p:spPr>
          <a:xfrm>
            <a:off x="449989" y="4523761"/>
            <a:ext cx="3066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9E937E5-ABC5-3789-CACA-18504C2F1A6C}"/>
              </a:ext>
            </a:extLst>
          </p:cNvPr>
          <p:cNvSpPr txBox="1"/>
          <p:nvPr/>
        </p:nvSpPr>
        <p:spPr>
          <a:xfrm>
            <a:off x="449989" y="4999249"/>
            <a:ext cx="3185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4" name="yt_shape_12384"/>
          <p:cNvSpPr txBox="1"/>
          <p:nvPr/>
        </p:nvSpPr>
        <p:spPr>
          <a:xfrm>
            <a:off x="540000" y="1062741"/>
            <a:ext cx="41467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383" name="yt_image_12383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62741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86" name="yt_shape_12386"/>
          <p:cNvSpPr txBox="1"/>
          <p:nvPr/>
        </p:nvSpPr>
        <p:spPr>
          <a:xfrm>
            <a:off x="540000" y="1766038"/>
            <a:ext cx="475450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点与圆的三种位置关系</a:t>
            </a:r>
          </a:p>
        </p:txBody>
      </p:sp>
      <p:sp>
        <p:nvSpPr>
          <p:cNvPr id="12387" name="yt_shape_12387"/>
          <p:cNvSpPr txBox="1"/>
          <p:nvPr/>
        </p:nvSpPr>
        <p:spPr>
          <a:xfrm>
            <a:off x="540119" y="2270348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（湘西州中考）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到圆心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的位置关系为（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2388" name="yt_table_1238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1887176"/>
              </p:ext>
            </p:extLst>
          </p:nvPr>
        </p:nvGraphicFramePr>
        <p:xfrm>
          <a:off x="540000" y="3236643"/>
          <a:ext cx="5470843" cy="950976"/>
        </p:xfrm>
        <a:graphic>
          <a:graphicData uri="http://schemas.openxmlformats.org/drawingml/2006/table">
            <a:tbl>
              <a:tblPr/>
              <a:tblGrid>
                <a:gridCol w="3210243">
                  <a:extLst>
                    <a:ext uri="{9D8B030D-6E8A-4147-A177-3AD203B41FA5}">
                      <a16:colId xmlns:a16="http://schemas.microsoft.com/office/drawing/2014/main" val="10319"/>
                    </a:ext>
                  </a:extLst>
                </a:gridCol>
                <a:gridCol w="2260600">
                  <a:extLst>
                    <a:ext uri="{9D8B030D-6E8A-4147-A177-3AD203B41FA5}">
                      <a16:colId xmlns:a16="http://schemas.microsoft.com/office/drawing/2014/main" val="103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在圆上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在圆内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在圆外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0"/>
                  </a:ext>
                </a:extLst>
              </a:tr>
            </a:tbl>
          </a:graphicData>
        </a:graphic>
      </p:graphicFrame>
      <p:sp>
        <p:nvSpPr>
          <p:cNvPr id="12390" name="yt_shape_12390"/>
          <p:cNvSpPr txBox="1"/>
          <p:nvPr/>
        </p:nvSpPr>
        <p:spPr>
          <a:xfrm>
            <a:off x="540119" y="4238197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的坐标为（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的坐标为（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的位置是（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2391" name="yt_table_1239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7830206"/>
              </p:ext>
            </p:extLst>
          </p:nvPr>
        </p:nvGraphicFramePr>
        <p:xfrm>
          <a:off x="540000" y="5204492"/>
          <a:ext cx="5302568" cy="950976"/>
        </p:xfrm>
        <a:graphic>
          <a:graphicData uri="http://schemas.openxmlformats.org/drawingml/2006/table">
            <a:tbl>
              <a:tblPr/>
              <a:tblGrid>
                <a:gridCol w="3210243">
                  <a:extLst>
                    <a:ext uri="{9D8B030D-6E8A-4147-A177-3AD203B41FA5}">
                      <a16:colId xmlns:a16="http://schemas.microsoft.com/office/drawing/2014/main" val="10321"/>
                    </a:ext>
                  </a:extLst>
                </a:gridCol>
                <a:gridCol w="2092325">
                  <a:extLst>
                    <a:ext uri="{9D8B030D-6E8A-4147-A177-3AD203B41FA5}">
                      <a16:colId xmlns:a16="http://schemas.microsoft.com/office/drawing/2014/main" val="103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外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2"/>
                  </a:ext>
                </a:extLst>
              </a:tr>
            </a:tbl>
          </a:graphicData>
        </a:graphic>
      </p:graphicFrame>
      <p:pic>
        <p:nvPicPr>
          <p:cNvPr id="3" name="yt_shape_1697707765558">
            <a:extLst>
              <a:ext uri="{FF2B5EF4-FFF2-40B4-BE49-F238E27FC236}">
                <a16:creationId xmlns:a16="http://schemas.microsoft.com/office/drawing/2014/main" id="{EDB521F1-D2D3-02E4-ECC1-BEF32D4EC8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0771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7878C3F-19C8-E417-320F-BD748A12374D}"/>
              </a:ext>
            </a:extLst>
          </p:cNvPr>
          <p:cNvSpPr txBox="1"/>
          <p:nvPr/>
        </p:nvSpPr>
        <p:spPr>
          <a:xfrm>
            <a:off x="2583708" y="2699030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9C7372D-C670-0F68-30C6-43D5FCBA693B}"/>
              </a:ext>
            </a:extLst>
          </p:cNvPr>
          <p:cNvSpPr txBox="1"/>
          <p:nvPr/>
        </p:nvSpPr>
        <p:spPr>
          <a:xfrm>
            <a:off x="1364508" y="4666879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3" name="yt_shape_12393"/>
          <p:cNvSpPr txBox="1"/>
          <p:nvPr/>
        </p:nvSpPr>
        <p:spPr>
          <a:xfrm>
            <a:off x="540000" y="2415152"/>
            <a:ext cx="599362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下列四个点不在同一个圆上的是（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2394" name="yt_table_1239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0504470"/>
              </p:ext>
            </p:extLst>
          </p:nvPr>
        </p:nvGraphicFramePr>
        <p:xfrm>
          <a:off x="540000" y="2901316"/>
          <a:ext cx="3598863" cy="1901952"/>
        </p:xfrm>
        <a:graphic>
          <a:graphicData uri="http://schemas.openxmlformats.org/drawingml/2006/table">
            <a:tbl>
              <a:tblPr/>
              <a:tblGrid>
                <a:gridCol w="3598863">
                  <a:extLst>
                    <a:ext uri="{9D8B030D-6E8A-4147-A177-3AD203B41FA5}">
                      <a16:colId xmlns:a16="http://schemas.microsoft.com/office/drawing/2014/main" val="103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矩形的四个顶点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等腰梯形的四个顶点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菱形四边的中点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菱形的四个顶点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6A5FEDC-19C1-514B-21EF-B2139A39DA64}"/>
              </a:ext>
            </a:extLst>
          </p:cNvPr>
          <p:cNvSpPr txBox="1"/>
          <p:nvPr/>
        </p:nvSpPr>
        <p:spPr>
          <a:xfrm>
            <a:off x="5555389" y="2368346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6" name="yt_shape_12396"/>
          <p:cNvSpPr txBox="1"/>
          <p:nvPr/>
        </p:nvSpPr>
        <p:spPr>
          <a:xfrm>
            <a:off x="540119" y="1234150"/>
            <a:ext cx="11111999" cy="47496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到圆心的距离为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，且方程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有两个不相等的实数根，则点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的位置关系是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内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的中点，当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满足下列条件时，分别指出点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的位置关系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16cm.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）在圆内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）在圆上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）在圆外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22582F9-2114-EB01-1C70-B04134FF3AEE}"/>
              </a:ext>
            </a:extLst>
          </p:cNvPr>
          <p:cNvSpPr txBox="1"/>
          <p:nvPr/>
        </p:nvSpPr>
        <p:spPr>
          <a:xfrm>
            <a:off x="5076083" y="1662832"/>
            <a:ext cx="175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内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DAAE622-9860-CDB8-DD58-7BB4F60CE331}"/>
              </a:ext>
            </a:extLst>
          </p:cNvPr>
          <p:cNvSpPr txBox="1"/>
          <p:nvPr/>
        </p:nvSpPr>
        <p:spPr>
          <a:xfrm>
            <a:off x="450108" y="4515760"/>
            <a:ext cx="2542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）在圆内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A6744EF-ADBB-923C-E822-A6E8576A0569}"/>
              </a:ext>
            </a:extLst>
          </p:cNvPr>
          <p:cNvSpPr txBox="1"/>
          <p:nvPr/>
        </p:nvSpPr>
        <p:spPr>
          <a:xfrm>
            <a:off x="450108" y="4991248"/>
            <a:ext cx="1932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）在圆上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E41E2BD-2638-7170-CA44-58E55817C148}"/>
              </a:ext>
            </a:extLst>
          </p:cNvPr>
          <p:cNvSpPr txBox="1"/>
          <p:nvPr/>
        </p:nvSpPr>
        <p:spPr>
          <a:xfrm>
            <a:off x="450108" y="5466736"/>
            <a:ext cx="1932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）在圆外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4" name="yt_shape_12404"/>
          <p:cNvSpPr txBox="1"/>
          <p:nvPr/>
        </p:nvSpPr>
        <p:spPr>
          <a:xfrm>
            <a:off x="540000" y="900000"/>
            <a:ext cx="567783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不在同一条直线上的三点定圆</a:t>
            </a:r>
          </a:p>
        </p:txBody>
      </p:sp>
      <p:sp>
        <p:nvSpPr>
          <p:cNvPr id="12405" name="yt_shape_12405"/>
          <p:cNvSpPr txBox="1"/>
          <p:nvPr/>
        </p:nvSpPr>
        <p:spPr>
          <a:xfrm>
            <a:off x="540119" y="1404310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小明不慎把家里的圆形玻璃打碎了，其中四块碎片如图所示，为配成与原来大小一样的圆形玻璃，小明带到商店去的一块玻璃碎片应该是（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409" name="yt_table_1240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3292083"/>
              </p:ext>
            </p:extLst>
          </p:nvPr>
        </p:nvGraphicFramePr>
        <p:xfrm>
          <a:off x="540000" y="2370605"/>
          <a:ext cx="6295073" cy="950976"/>
        </p:xfrm>
        <a:graphic>
          <a:graphicData uri="http://schemas.openxmlformats.org/drawingml/2006/table">
            <a:tbl>
              <a:tblPr/>
              <a:tblGrid>
                <a:gridCol w="4507548">
                  <a:extLst>
                    <a:ext uri="{9D8B030D-6E8A-4147-A177-3AD203B41FA5}">
                      <a16:colId xmlns:a16="http://schemas.microsoft.com/office/drawing/2014/main" val="10324"/>
                    </a:ext>
                  </a:extLst>
                </a:gridCol>
                <a:gridCol w="1787525">
                  <a:extLst>
                    <a:ext uri="{9D8B030D-6E8A-4147-A177-3AD203B41FA5}">
                      <a16:colId xmlns:a16="http://schemas.microsoft.com/office/drawing/2014/main" val="103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块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块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块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④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块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8"/>
                  </a:ext>
                </a:extLst>
              </a:tr>
            </a:tbl>
          </a:graphicData>
        </a:graphic>
      </p:graphicFrame>
      <p:grpSp>
        <p:nvGrpSpPr>
          <p:cNvPr id="12406" name="yt_shape_12406_skip" title="H_140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56472" y="2370605"/>
            <a:ext cx="1393317" cy="1789317"/>
            <a:chOff x="0" y="0"/>
            <a:chExt cx="1393317" cy="1789317"/>
          </a:xfrm>
        </p:grpSpPr>
        <p:pic>
          <p:nvPicPr>
            <p:cNvPr id="3" name="yt_image_12406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93317" cy="13933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08" name="yt_shape_12408"/>
            <p:cNvSpPr txBox="1"/>
            <p:nvPr/>
          </p:nvSpPr>
          <p:spPr>
            <a:xfrm>
              <a:off x="163377" y="142931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2411" name="yt_shape_12411"/>
          <p:cNvSpPr txBox="1"/>
          <p:nvPr/>
        </p:nvSpPr>
        <p:spPr>
          <a:xfrm>
            <a:off x="540119" y="4210315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在同一条直线上，点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外，过这四点中的任意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个点，能画圆的个数是（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415" name="yt_table_1241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9612681"/>
              </p:ext>
            </p:extLst>
          </p:nvPr>
        </p:nvGraphicFramePr>
        <p:xfrm>
          <a:off x="540000" y="5176610"/>
          <a:ext cx="8082916" cy="475488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326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327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328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3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9"/>
                  </a:ext>
                </a:extLst>
              </a:tr>
            </a:tbl>
          </a:graphicData>
        </a:graphic>
      </p:graphicFrame>
      <p:grpSp>
        <p:nvGrpSpPr>
          <p:cNvPr id="12412" name="yt_shape_12412_skip" title="H_103.7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94922" y="5176610"/>
            <a:ext cx="2155035" cy="1317258"/>
            <a:chOff x="0" y="0"/>
            <a:chExt cx="2155035" cy="1317258"/>
          </a:xfrm>
        </p:grpSpPr>
        <p:pic>
          <p:nvPicPr>
            <p:cNvPr id="2" name="yt_image_1241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55035" cy="9212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14" name="yt_shape_12414"/>
            <p:cNvSpPr txBox="1"/>
            <p:nvPr/>
          </p:nvSpPr>
          <p:spPr>
            <a:xfrm>
              <a:off x="544236" y="95725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5" name="yt_shape_1697707765635">
            <a:extLst>
              <a:ext uri="{FF2B5EF4-FFF2-40B4-BE49-F238E27FC236}">
                <a16:creationId xmlns:a16="http://schemas.microsoft.com/office/drawing/2014/main" id="{C2C9C43B-C7BE-FDEC-BBF8-6C224E8CDE9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1677"/>
            <a:ext cx="1355917" cy="36578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9E504F0-3B03-E3FE-86E2-440135AB3E75}"/>
              </a:ext>
            </a:extLst>
          </p:cNvPr>
          <p:cNvSpPr txBox="1"/>
          <p:nvPr/>
        </p:nvSpPr>
        <p:spPr>
          <a:xfrm>
            <a:off x="8527307" y="1832992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F6E08D4-0C87-5A0E-77E8-DEA3945770C7}"/>
              </a:ext>
            </a:extLst>
          </p:cNvPr>
          <p:cNvSpPr txBox="1"/>
          <p:nvPr/>
        </p:nvSpPr>
        <p:spPr>
          <a:xfrm>
            <a:off x="3040908" y="4638997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7" name="yt_shape_12417"/>
          <p:cNvSpPr txBox="1"/>
          <p:nvPr/>
        </p:nvSpPr>
        <p:spPr>
          <a:xfrm>
            <a:off x="540119" y="239759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如图，一圆弧过方格点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的坐标为（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的坐标为（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），则该圆弧所在圆的圆心坐标是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418" name="yt_image_1241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13748" y="3509389"/>
            <a:ext cx="1564502" cy="131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9139AD2-9EC2-3260-E07E-30A3A1D6C4A0}"/>
              </a:ext>
            </a:extLst>
          </p:cNvPr>
          <p:cNvSpPr txBox="1"/>
          <p:nvPr/>
        </p:nvSpPr>
        <p:spPr>
          <a:xfrm>
            <a:off x="5479308" y="2826272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0" name="yt_shape_12420"/>
          <p:cNvSpPr txBox="1"/>
          <p:nvPr/>
        </p:nvSpPr>
        <p:spPr>
          <a:xfrm>
            <a:off x="540000" y="900000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三角形的外接圆</a:t>
            </a:r>
          </a:p>
        </p:txBody>
      </p:sp>
      <p:sp>
        <p:nvSpPr>
          <p:cNvPr id="12421" name="yt_shape_12421"/>
          <p:cNvSpPr txBox="1"/>
          <p:nvPr/>
        </p:nvSpPr>
        <p:spPr>
          <a:xfrm>
            <a:off x="540119" y="1404310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有下列四个命题：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经过三个点一定可以作圆；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三角形的外心到三角形各顶点的距离都相等；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三角形有且只有一个外接圆；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等腰三角形的外心必在底边中线上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其中正确的有（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2422" name="yt_table_1242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617870"/>
              </p:ext>
            </p:extLst>
          </p:nvPr>
        </p:nvGraphicFramePr>
        <p:xfrm>
          <a:off x="540000" y="2850736"/>
          <a:ext cx="8082916" cy="475488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330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331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332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3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0"/>
                  </a:ext>
                </a:extLst>
              </a:tr>
            </a:tbl>
          </a:graphicData>
        </a:graphic>
      </p:graphicFrame>
      <p:sp>
        <p:nvSpPr>
          <p:cNvPr id="12424" name="yt_shape_12424"/>
          <p:cNvSpPr txBox="1"/>
          <p:nvPr/>
        </p:nvSpPr>
        <p:spPr>
          <a:xfrm>
            <a:off x="540000" y="3376907"/>
            <a:ext cx="90054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的外心，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428" name="yt_shape_12428"/>
          <p:cNvSpPr txBox="1"/>
          <p:nvPr/>
        </p:nvSpPr>
        <p:spPr>
          <a:xfrm>
            <a:off x="540000" y="576029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25" name="yt_shape_12425" title="H_133.9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11232" y="4008574"/>
            <a:ext cx="1769535" cy="1701306"/>
            <a:chOff x="0" y="0"/>
            <a:chExt cx="1769535" cy="1701306"/>
          </a:xfrm>
        </p:grpSpPr>
        <p:pic>
          <p:nvPicPr>
            <p:cNvPr id="2" name="yt_image_12425">
              <a:extLst>
                <a:ext uri="">
  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69535" cy="13053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27" name="yt_shape_12427"/>
            <p:cNvSpPr txBox="1"/>
            <p:nvPr/>
          </p:nvSpPr>
          <p:spPr>
            <a:xfrm>
              <a:off x="275303" y="134130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2429" name="yt_shape_12429"/>
          <p:cNvSpPr txBox="1"/>
          <p:nvPr/>
        </p:nvSpPr>
        <p:spPr>
          <a:xfrm>
            <a:off x="540000" y="6133733"/>
            <a:ext cx="103984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，则这个三角形的外接圆的半径是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4" name="yt_shape_1697707765700">
            <a:extLst>
              <a:ext uri="{FF2B5EF4-FFF2-40B4-BE49-F238E27FC236}">
                <a16:creationId xmlns:a16="http://schemas.microsoft.com/office/drawing/2014/main" id="{670B708F-0644-CE0A-4184-60E3302FC7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1677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F6EF2A9-3BB4-AC04-03BC-D764E6D37051}"/>
              </a:ext>
            </a:extLst>
          </p:cNvPr>
          <p:cNvSpPr txBox="1"/>
          <p:nvPr/>
        </p:nvSpPr>
        <p:spPr>
          <a:xfrm>
            <a:off x="3269508" y="2308480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E4DCD11-70DF-4DAF-4072-55B8989EEA98}"/>
              </a:ext>
            </a:extLst>
          </p:cNvPr>
          <p:cNvSpPr txBox="1"/>
          <p:nvPr/>
        </p:nvSpPr>
        <p:spPr>
          <a:xfrm>
            <a:off x="8419239" y="3330101"/>
            <a:ext cx="74822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110°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C6F3320-5F49-7134-5A2C-F7A518989FB0}"/>
              </a:ext>
            </a:extLst>
          </p:cNvPr>
          <p:cNvSpPr txBox="1"/>
          <p:nvPr/>
        </p:nvSpPr>
        <p:spPr>
          <a:xfrm>
            <a:off x="9757311" y="608692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0" name="yt_shape_12430"/>
          <p:cNvSpPr txBox="1"/>
          <p:nvPr/>
        </p:nvSpPr>
        <p:spPr>
          <a:xfrm>
            <a:off x="540000" y="1548295"/>
            <a:ext cx="65819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的外心坐标是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434" name="yt_shape_12434"/>
          <p:cNvSpPr txBox="1"/>
          <p:nvPr/>
        </p:nvSpPr>
        <p:spPr>
          <a:xfrm>
            <a:off x="540000" y="388330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31" name="yt_shape_12431" title="H_142.15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68125" y="2027598"/>
            <a:ext cx="1455748" cy="1805319"/>
            <a:chOff x="0" y="0"/>
            <a:chExt cx="1455748" cy="1805319"/>
          </a:xfrm>
        </p:grpSpPr>
        <p:pic>
          <p:nvPicPr>
            <p:cNvPr id="2" name="yt_image_1243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55748" cy="14093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33" name="yt_shape_12433"/>
            <p:cNvSpPr txBox="1"/>
            <p:nvPr/>
          </p:nvSpPr>
          <p:spPr>
            <a:xfrm>
              <a:off x="118410" y="144531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2435" name="yt_shape_12435"/>
          <p:cNvSpPr txBox="1"/>
          <p:nvPr/>
        </p:nvSpPr>
        <p:spPr>
          <a:xfrm>
            <a:off x="540000" y="4256747"/>
            <a:ext cx="660116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对点与圆的位置关系认识不足而出错</a:t>
            </a:r>
          </a:p>
        </p:txBody>
      </p:sp>
      <p:sp>
        <p:nvSpPr>
          <p:cNvPr id="12436" name="yt_shape_12436"/>
          <p:cNvSpPr txBox="1"/>
          <p:nvPr/>
        </p:nvSpPr>
        <p:spPr>
          <a:xfrm>
            <a:off x="540119" y="47610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平面上一点到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上一点的距离最长为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，最短为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半径为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cm.</a:t>
            </a:r>
          </a:p>
        </p:txBody>
      </p:sp>
      <p:pic>
        <p:nvPicPr>
          <p:cNvPr id="4" name="yt_shape_1697707765760">
            <a:extLst>
              <a:ext uri="{FF2B5EF4-FFF2-40B4-BE49-F238E27FC236}">
                <a16:creationId xmlns:a16="http://schemas.microsoft.com/office/drawing/2014/main" id="{1E09D300-9BA8-B64A-4590-10FC977166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4298424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F03CADD-0887-5AC8-E852-4E58332FFFFB}"/>
              </a:ext>
            </a:extLst>
          </p:cNvPr>
          <p:cNvSpPr txBox="1"/>
          <p:nvPr/>
        </p:nvSpPr>
        <p:spPr>
          <a:xfrm>
            <a:off x="4758464" y="1501489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BE26019-19FB-90E5-B88C-E676F4A4359E}"/>
              </a:ext>
            </a:extLst>
          </p:cNvPr>
          <p:cNvSpPr txBox="1"/>
          <p:nvPr/>
        </p:nvSpPr>
        <p:spPr>
          <a:xfrm>
            <a:off x="10454532" y="4714251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或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708F0B2-905A-6976-1798-E9A6F682E095}"/>
              </a:ext>
            </a:extLst>
          </p:cNvPr>
          <p:cNvSpPr txBox="1"/>
          <p:nvPr/>
        </p:nvSpPr>
        <p:spPr>
          <a:xfrm>
            <a:off x="450108" y="5189739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8" name="yt_shape_12438"/>
          <p:cNvSpPr txBox="1"/>
          <p:nvPr/>
        </p:nvSpPr>
        <p:spPr>
          <a:xfrm>
            <a:off x="540000" y="1674620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437" name="yt_image_1243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74620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40" name="yt_shape_12440"/>
          <p:cNvSpPr txBox="1"/>
          <p:nvPr/>
        </p:nvSpPr>
        <p:spPr>
          <a:xfrm>
            <a:off x="540119" y="2366489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（河北省中考）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的直径，弦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下列三角形中，外心不是点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444" name="yt_table_1244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9910485"/>
              </p:ext>
            </p:extLst>
          </p:nvPr>
        </p:nvGraphicFramePr>
        <p:xfrm>
          <a:off x="540000" y="3332784"/>
          <a:ext cx="4470718" cy="950976"/>
        </p:xfrm>
        <a:graphic>
          <a:graphicData uri="http://schemas.openxmlformats.org/drawingml/2006/table">
            <a:tbl>
              <a:tblPr/>
              <a:tblGrid>
                <a:gridCol w="2692718">
                  <a:extLst>
                    <a:ext uri="{9D8B030D-6E8A-4147-A177-3AD203B41FA5}">
                      <a16:colId xmlns:a16="http://schemas.microsoft.com/office/drawing/2014/main" val="10334"/>
                    </a:ext>
                  </a:extLst>
                </a:gridCol>
                <a:gridCol w="1778000">
                  <a:extLst>
                    <a:ext uri="{9D8B030D-6E8A-4147-A177-3AD203B41FA5}">
                      <a16:colId xmlns:a16="http://schemas.microsoft.com/office/drawing/2014/main" val="103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ABE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ADE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2"/>
                  </a:ext>
                </a:extLst>
              </a:tr>
            </a:tbl>
          </a:graphicData>
        </a:graphic>
      </p:graphicFrame>
      <p:grpSp>
        <p:nvGrpSpPr>
          <p:cNvPr id="12441" name="yt_shape_12441_skip" title="H_174.1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21135" y="3332784"/>
            <a:ext cx="1828751" cy="2211084"/>
            <a:chOff x="0" y="0"/>
            <a:chExt cx="1828751" cy="2211084"/>
          </a:xfrm>
        </p:grpSpPr>
        <p:pic>
          <p:nvPicPr>
            <p:cNvPr id="2" name="yt_image_1244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28751" cy="18150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43" name="yt_shape_12443"/>
            <p:cNvSpPr txBox="1"/>
            <p:nvPr/>
          </p:nvSpPr>
          <p:spPr>
            <a:xfrm>
              <a:off x="304911" y="185108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46E62FF-E6FB-8636-3017-7000DB331247}"/>
              </a:ext>
            </a:extLst>
          </p:cNvPr>
          <p:cNvSpPr txBox="1"/>
          <p:nvPr/>
        </p:nvSpPr>
        <p:spPr>
          <a:xfrm>
            <a:off x="3871171" y="2795171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1774</Words>
  <Application>Microsoft Office PowerPoint</Application>
  <PresentationFormat>宽屏</PresentationFormat>
  <Paragraphs>144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43</cp:revision>
  <dcterms:created xsi:type="dcterms:W3CDTF">2023-05-05T05:33:04Z</dcterms:created>
  <dcterms:modified xsi:type="dcterms:W3CDTF">2023-10-21T10:59:07Z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