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3" r:id="rId7"/>
    <p:sldId id="375" r:id="rId8"/>
    <p:sldId id="376" r:id="rId9"/>
    <p:sldId id="377" r:id="rId10"/>
    <p:sldId id="378" r:id="rId11"/>
    <p:sldId id="379" r:id="rId12"/>
    <p:sldId id="381" r:id="rId13"/>
    <p:sldId id="382" r:id="rId14"/>
    <p:sldId id="383" r:id="rId15"/>
    <p:sldId id="384" r:id="rId16"/>
    <p:sldId id="389" r:id="rId17"/>
    <p:sldId id="385" r:id="rId18"/>
    <p:sldId id="390" r:id="rId19"/>
    <p:sldId id="386" r:id="rId20"/>
    <p:sldId id="391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bin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bin"/><Relationship Id="rId5" Type="http://schemas.openxmlformats.org/officeDocument/2006/relationships/image" Target="../media/image45.bin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bin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0" name="yt_image_11770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2" name="yt_shape_11772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圆是一个旋转对称图形，无论绕圆心旋转多少度，它都能与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自身重合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；圆是轴对称图形，它的任意一条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直径所在的直线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都是它的对称轴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在同一个圆中，如果圆心角相等，那么它所对的弧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，所对的弦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在同一个圆中，如果弧相等，那么它所对的圆心角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，所对的弦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在同一个圆中，如果弦相等，那么它所对的圆心角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，所对的弧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4ADCD3-CF96-F150-F662-D1C24471E12B}"/>
              </a:ext>
            </a:extLst>
          </p:cNvPr>
          <p:cNvSpPr txBox="1"/>
          <p:nvPr/>
        </p:nvSpPr>
        <p:spPr>
          <a:xfrm>
            <a:off x="8908307" y="271107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自身重合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911699-F49E-14DE-FF3D-8E1605FF4417}"/>
              </a:ext>
            </a:extLst>
          </p:cNvPr>
          <p:cNvSpPr txBox="1"/>
          <p:nvPr/>
        </p:nvSpPr>
        <p:spPr>
          <a:xfrm>
            <a:off x="4412508" y="318655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直径所在的直线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48ACF6-3784-4FFE-E868-7221E2C24900}"/>
              </a:ext>
            </a:extLst>
          </p:cNvPr>
          <p:cNvSpPr txBox="1"/>
          <p:nvPr/>
        </p:nvSpPr>
        <p:spPr>
          <a:xfrm>
            <a:off x="7689107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A55557-F81C-9D69-494C-0787A0E2D409}"/>
              </a:ext>
            </a:extLst>
          </p:cNvPr>
          <p:cNvSpPr txBox="1"/>
          <p:nvPr/>
        </p:nvSpPr>
        <p:spPr>
          <a:xfrm>
            <a:off x="10432307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01D750-517F-D309-4745-ADB95AC7EDED}"/>
              </a:ext>
            </a:extLst>
          </p:cNvPr>
          <p:cNvSpPr txBox="1"/>
          <p:nvPr/>
        </p:nvSpPr>
        <p:spPr>
          <a:xfrm>
            <a:off x="74605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976B65-41C7-E0AA-FBAB-8D4560DF2ED4}"/>
              </a:ext>
            </a:extLst>
          </p:cNvPr>
          <p:cNvSpPr txBox="1"/>
          <p:nvPr/>
        </p:nvSpPr>
        <p:spPr>
          <a:xfrm>
            <a:off x="102037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6739821-2712-26D8-FD52-6B7C9A8DD82D}"/>
              </a:ext>
            </a:extLst>
          </p:cNvPr>
          <p:cNvSpPr txBox="1"/>
          <p:nvPr/>
        </p:nvSpPr>
        <p:spPr>
          <a:xfrm>
            <a:off x="7155707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80D5D4-9547-27EC-0F7A-2C2128B9ADD0}"/>
              </a:ext>
            </a:extLst>
          </p:cNvPr>
          <p:cNvSpPr txBox="1"/>
          <p:nvPr/>
        </p:nvSpPr>
        <p:spPr>
          <a:xfrm>
            <a:off x="9898907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8" name="yt_shape_11828"/>
          <p:cNvSpPr txBox="1"/>
          <p:nvPr/>
        </p:nvSpPr>
        <p:spPr>
          <a:xfrm>
            <a:off x="540000" y="1640121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27" name="yt_image_118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64012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30" name="yt_shape_11830"/>
              <p:cNvSpPr txBox="1"/>
              <p:nvPr/>
            </p:nvSpPr>
            <p:spPr>
              <a:xfrm>
                <a:off x="540119" y="2331990"/>
                <a:ext cx="11111999" cy="10553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其中正确的有（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830" name="yt_shape_1183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1990"/>
                <a:ext cx="11111999" cy="1055354"/>
              </a:xfrm>
              <a:prstGeom prst="rect">
                <a:avLst/>
              </a:prstGeom>
              <a:blipFill>
                <a:blip r:embed="rId3"/>
                <a:stretch>
                  <a:fillRect l="-1701" r="-549" b="-16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35" name="yt_table_118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32900"/>
              </p:ext>
            </p:extLst>
          </p:nvPr>
        </p:nvGraphicFramePr>
        <p:xfrm>
          <a:off x="540000" y="3438132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p:grpSp>
        <p:nvGrpSpPr>
          <p:cNvPr id="11832" name="yt_shape_11832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1988" y="3438132"/>
            <a:ext cx="1787889" cy="2140218"/>
            <a:chOff x="0" y="0"/>
            <a:chExt cx="1787889" cy="2140218"/>
          </a:xfrm>
        </p:grpSpPr>
        <p:pic>
          <p:nvPicPr>
            <p:cNvPr id="2" name="yt_image_1183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7889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4" name="yt_shape_11834"/>
            <p:cNvSpPr txBox="1"/>
            <p:nvPr/>
          </p:nvSpPr>
          <p:spPr>
            <a:xfrm>
              <a:off x="284480" y="178021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F9674E7-0EC8-D818-43AE-AC5B120AFBA6}"/>
              </a:ext>
            </a:extLst>
          </p:cNvPr>
          <p:cNvSpPr txBox="1"/>
          <p:nvPr/>
        </p:nvSpPr>
        <p:spPr>
          <a:xfrm>
            <a:off x="8549660" y="2837761"/>
            <a:ext cx="400748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7" name="yt_shape_11837"/>
              <p:cNvSpPr txBox="1"/>
              <p:nvPr/>
            </p:nvSpPr>
            <p:spPr>
              <a:xfrm>
                <a:off x="540000" y="2517590"/>
                <a:ext cx="5718873" cy="4973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837" name="yt_shape_11837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7590"/>
                <a:ext cx="5718873" cy="497380"/>
              </a:xfrm>
              <a:prstGeom prst="rect">
                <a:avLst/>
              </a:prstGeom>
              <a:blipFill>
                <a:blip r:embed="rId2"/>
                <a:stretch>
                  <a:fillRect l="-3305" r="-2239" b="-34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42" name="yt_table_118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364313"/>
              </p:ext>
            </p:extLst>
          </p:nvPr>
        </p:nvGraphicFramePr>
        <p:xfrm>
          <a:off x="540000" y="3065758"/>
          <a:ext cx="5112068" cy="950976"/>
        </p:xfrm>
        <a:graphic>
          <a:graphicData uri="http://schemas.openxmlformats.org/drawingml/2006/table">
            <a:tbl>
              <a:tblPr/>
              <a:tblGrid>
                <a:gridCol w="301339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098675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grpSp>
        <p:nvGrpSpPr>
          <p:cNvPr id="11839" name="yt_shape_11839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7021" y="3065758"/>
            <a:ext cx="1432778" cy="1635012"/>
            <a:chOff x="0" y="0"/>
            <a:chExt cx="1432778" cy="1635012"/>
          </a:xfrm>
        </p:grpSpPr>
        <p:pic>
          <p:nvPicPr>
            <p:cNvPr id="2" name="yt_image_118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277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1" name="yt_shape_11841"/>
            <p:cNvSpPr txBox="1"/>
            <p:nvPr/>
          </p:nvSpPr>
          <p:spPr>
            <a:xfrm>
              <a:off x="106925" y="1275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CD4C35-EC0A-DAB5-8D4C-BD68F09ACFCF}"/>
              </a:ext>
            </a:extLst>
          </p:cNvPr>
          <p:cNvSpPr txBox="1"/>
          <p:nvPr/>
        </p:nvSpPr>
        <p:spPr>
          <a:xfrm>
            <a:off x="5453154" y="2470784"/>
            <a:ext cx="383286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4" name="yt_shape_11844"/>
              <p:cNvSpPr txBox="1"/>
              <p:nvPr/>
            </p:nvSpPr>
            <p:spPr>
              <a:xfrm>
                <a:off x="540119" y="183432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（雅安市一中单元卷）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上的两点，若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的周长等于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4" name="yt_shape_11844" descr="{&quot;rangeId&quot;:1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4327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49" name="yt_shape_11849"/>
          <p:cNvSpPr txBox="1"/>
          <p:nvPr/>
        </p:nvSpPr>
        <p:spPr>
          <a:xfrm>
            <a:off x="540000" y="50610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46" name="yt_shape_11846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3773" y="3007616"/>
            <a:ext cx="1664452" cy="2003058"/>
            <a:chOff x="0" y="0"/>
            <a:chExt cx="1664452" cy="2003058"/>
          </a:xfrm>
        </p:grpSpPr>
        <p:pic>
          <p:nvPicPr>
            <p:cNvPr id="2" name="yt_image_1184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4452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8" name="yt_shape_11848"/>
            <p:cNvSpPr txBox="1"/>
            <p:nvPr/>
          </p:nvSpPr>
          <p:spPr>
            <a:xfrm>
              <a:off x="222762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C97CF5-3E8D-32CA-1F66-898DBFDDACB6}"/>
              </a:ext>
            </a:extLst>
          </p:cNvPr>
          <p:cNvSpPr txBox="1"/>
          <p:nvPr/>
        </p:nvSpPr>
        <p:spPr>
          <a:xfrm>
            <a:off x="7306774" y="2263009"/>
            <a:ext cx="4848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0" name="yt_shape_11850"/>
              <p:cNvSpPr txBox="1"/>
              <p:nvPr/>
            </p:nvSpPr>
            <p:spPr>
              <a:xfrm>
                <a:off x="540119" y="1961912"/>
                <a:ext cx="11111999" cy="9618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如图，将圆沿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折叠后，圆弧恰好经过圆心，则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𝐴𝑚𝐵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的度数（即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0" name="yt_shape_1185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1912"/>
                <a:ext cx="11111999" cy="961802"/>
              </a:xfrm>
              <a:prstGeom prst="rect">
                <a:avLst/>
              </a:prstGeom>
              <a:blipFill>
                <a:blip r:embed="rId2"/>
                <a:stretch>
                  <a:fillRect l="-1701" t="-1899" b="-18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55" name="yt_shape_11855"/>
          <p:cNvSpPr txBox="1"/>
          <p:nvPr/>
        </p:nvSpPr>
        <p:spPr>
          <a:xfrm>
            <a:off x="540000" y="49334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52" name="yt_shape_11852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2254" y="3126866"/>
            <a:ext cx="1267491" cy="1756170"/>
            <a:chOff x="0" y="0"/>
            <a:chExt cx="1267491" cy="1756170"/>
          </a:xfrm>
        </p:grpSpPr>
        <p:pic>
          <p:nvPicPr>
            <p:cNvPr id="2" name="yt_image_1185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7491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54" name="yt_shape_11854"/>
            <p:cNvSpPr txBox="1"/>
            <p:nvPr/>
          </p:nvSpPr>
          <p:spPr>
            <a:xfrm>
              <a:off x="24281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892F62-3134-3EBB-254A-1B20354834F9}"/>
              </a:ext>
            </a:extLst>
          </p:cNvPr>
          <p:cNvSpPr txBox="1"/>
          <p:nvPr/>
        </p:nvSpPr>
        <p:spPr>
          <a:xfrm>
            <a:off x="1059708" y="2443236"/>
            <a:ext cx="7595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6" name="yt_shape_11856"/>
              <p:cNvSpPr txBox="1"/>
              <p:nvPr/>
            </p:nvSpPr>
            <p:spPr>
              <a:xfrm>
                <a:off x="540000" y="1538110"/>
                <a:ext cx="553561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56" name="yt_shape_11856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35618" cy="490006"/>
              </a:xfrm>
              <a:prstGeom prst="rect">
                <a:avLst/>
              </a:prstGeom>
              <a:blipFill>
                <a:blip r:embed="rId2"/>
                <a:stretch>
                  <a:fillRect l="-3414" r="-2533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58" name="yt_image_118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23" y="2243941"/>
            <a:ext cx="2110024" cy="200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0" name="yt_shape_11860"/>
          <p:cNvSpPr txBox="1"/>
          <p:nvPr/>
        </p:nvSpPr>
        <p:spPr>
          <a:xfrm>
            <a:off x="540000" y="2164798"/>
            <a:ext cx="314669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863">
                <a:extLst>
                  <a:ext uri="{FF2B5EF4-FFF2-40B4-BE49-F238E27FC236}">
                    <a16:creationId xmlns:a16="http://schemas.microsoft.com/office/drawing/2014/main" id="{ABE77479-6908-8F64-47E2-A56EE3CA7B9F}"/>
                  </a:ext>
                </a:extLst>
              </p:cNvPr>
              <p:cNvSpPr txBox="1"/>
              <p:nvPr/>
            </p:nvSpPr>
            <p:spPr>
              <a:xfrm>
                <a:off x="540000" y="2722555"/>
                <a:ext cx="4839466" cy="33871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863">
                <a:extLst>
                  <a:ext uri="{FF2B5EF4-FFF2-40B4-BE49-F238E27FC236}">
                    <a16:creationId xmlns:a16="http://schemas.microsoft.com/office/drawing/2014/main" id="{ABE77479-6908-8F64-47E2-A56EE3CA7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22555"/>
                <a:ext cx="4839466" cy="3387146"/>
              </a:xfrm>
              <a:prstGeom prst="rect">
                <a:avLst/>
              </a:prstGeom>
              <a:blipFill>
                <a:blip r:embed="rId4"/>
                <a:stretch>
                  <a:fillRect l="-3909" t="-1622" r="-3153" b="-4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1865">
            <a:extLst>
              <a:ext uri="{FF2B5EF4-FFF2-40B4-BE49-F238E27FC236}">
                <a16:creationId xmlns:a16="http://schemas.microsoft.com/office/drawing/2014/main" id="{780C927C-76A8-2D11-9E44-53FCD79F620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69182" y="4373928"/>
            <a:ext cx="2116106" cy="188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531EF02-950A-2B42-C7B5-54E8227D37DD}"/>
              </a:ext>
            </a:extLst>
          </p:cNvPr>
          <p:cNvSpPr txBox="1"/>
          <p:nvPr/>
        </p:nvSpPr>
        <p:spPr>
          <a:xfrm>
            <a:off x="449989" y="2675749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FC6759-1C96-D896-F93E-F4C55DECC532}"/>
              </a:ext>
            </a:extLst>
          </p:cNvPr>
          <p:cNvSpPr txBox="1"/>
          <p:nvPr/>
        </p:nvSpPr>
        <p:spPr>
          <a:xfrm>
            <a:off x="449989" y="3151237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5064C8-A2F7-5961-A270-729F9D8F1E9A}"/>
              </a:ext>
            </a:extLst>
          </p:cNvPr>
          <p:cNvSpPr txBox="1"/>
          <p:nvPr/>
        </p:nvSpPr>
        <p:spPr>
          <a:xfrm>
            <a:off x="449989" y="3626725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09DC03-D8DA-0873-9F8D-955D3593C52F}"/>
              </a:ext>
            </a:extLst>
          </p:cNvPr>
          <p:cNvSpPr txBox="1"/>
          <p:nvPr/>
        </p:nvSpPr>
        <p:spPr>
          <a:xfrm>
            <a:off x="449989" y="4102213"/>
            <a:ext cx="443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8CA96B-CA55-5CB0-1F97-AFD1B183382B}"/>
                  </a:ext>
                </a:extLst>
              </p:cNvPr>
              <p:cNvSpPr txBox="1"/>
              <p:nvPr/>
            </p:nvSpPr>
            <p:spPr>
              <a:xfrm>
                <a:off x="449989" y="4577701"/>
                <a:ext cx="448424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8CA96B-CA55-5CB0-1F97-AFD1B18338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7701"/>
                <a:ext cx="4484243" cy="646189"/>
              </a:xfrm>
              <a:prstGeom prst="rect">
                <a:avLst/>
              </a:prstGeom>
              <a:blipFill>
                <a:blip r:embed="rId6"/>
                <a:stretch>
                  <a:fillRect l="-2177" r="-2177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82BC0F2-EB08-43AA-5C9B-4BC83FAC1CD2}"/>
              </a:ext>
            </a:extLst>
          </p:cNvPr>
          <p:cNvSpPr txBox="1"/>
          <p:nvPr/>
        </p:nvSpPr>
        <p:spPr>
          <a:xfrm>
            <a:off x="449989" y="5130278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F6CF53-93EE-95A5-437A-91DD766A16ED}"/>
              </a:ext>
            </a:extLst>
          </p:cNvPr>
          <p:cNvSpPr txBox="1"/>
          <p:nvPr/>
        </p:nvSpPr>
        <p:spPr>
          <a:xfrm>
            <a:off x="449989" y="5605766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8" name="yt_shape_11868"/>
              <p:cNvSpPr txBox="1"/>
              <p:nvPr/>
            </p:nvSpPr>
            <p:spPr>
              <a:xfrm>
                <a:off x="540000" y="2815673"/>
                <a:ext cx="7377019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）解：依题意，得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61°.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119°.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8" name="yt_shape_11868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5673"/>
                <a:ext cx="7377019" cy="1586653"/>
              </a:xfrm>
              <a:prstGeom prst="rect">
                <a:avLst/>
              </a:prstGeom>
              <a:blipFill>
                <a:blip r:embed="rId2"/>
                <a:stretch>
                  <a:fillRect l="-2562" t="-3462" r="-1240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654843-0A6C-4113-D826-3DCC4A88A970}"/>
              </a:ext>
            </a:extLst>
          </p:cNvPr>
          <p:cNvSpPr txBox="1"/>
          <p:nvPr/>
        </p:nvSpPr>
        <p:spPr>
          <a:xfrm>
            <a:off x="449989" y="2768867"/>
            <a:ext cx="502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C598A5-BC54-CF28-5667-D14D224E15AF}"/>
                  </a:ext>
                </a:extLst>
              </p:cNvPr>
              <p:cNvSpPr txBox="1"/>
              <p:nvPr/>
            </p:nvSpPr>
            <p:spPr>
              <a:xfrm>
                <a:off x="449989" y="3244355"/>
                <a:ext cx="74857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61°.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mathAnswerShape': 1}">
                <a:extLst>
                  <a:ext uri="{FF2B5EF4-FFF2-40B4-BE49-F238E27FC236}">
                    <a16:creationId xmlns:a16="http://schemas.microsoft.com/office/drawing/2014/main" id="{EEC598A5-BC54-CF28-5667-D14D224E15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4355"/>
                <a:ext cx="7485762" cy="765061"/>
              </a:xfrm>
              <a:prstGeom prst="rect">
                <a:avLst/>
              </a:prstGeom>
              <a:blipFill>
                <a:blip r:embed="rId3"/>
                <a:stretch>
                  <a:fillRect l="-1303" r="-9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1E028D6-D5C7-9AFE-CF42-C09B10A55973}"/>
              </a:ext>
            </a:extLst>
          </p:cNvPr>
          <p:cNvSpPr txBox="1"/>
          <p:nvPr/>
        </p:nvSpPr>
        <p:spPr>
          <a:xfrm>
            <a:off x="449989" y="3915804"/>
            <a:ext cx="4486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119°.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861">
                <a:extLst>
                  <a:ext uri="{FF2B5EF4-FFF2-40B4-BE49-F238E27FC236}">
                    <a16:creationId xmlns:a16="http://schemas.microsoft.com/office/drawing/2014/main" id="{47E92B29-D676-AA8D-43FB-C2A807A1CBFA}"/>
                  </a:ext>
                </a:extLst>
              </p:cNvPr>
              <p:cNvSpPr txBox="1"/>
              <p:nvPr/>
            </p:nvSpPr>
            <p:spPr>
              <a:xfrm>
                <a:off x="540000" y="2276872"/>
                <a:ext cx="568976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58°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861">
                <a:extLst>
                  <a:ext uri="{FF2B5EF4-FFF2-40B4-BE49-F238E27FC236}">
                    <a16:creationId xmlns:a16="http://schemas.microsoft.com/office/drawing/2014/main" id="{47E92B29-D676-AA8D-43FB-C2A807A1C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76872"/>
                <a:ext cx="5689763" cy="490006"/>
              </a:xfrm>
              <a:prstGeom prst="rect">
                <a:avLst/>
              </a:prstGeom>
              <a:blipFill>
                <a:blip r:embed="rId4"/>
                <a:stretch>
                  <a:fillRect l="-3323" r="-2251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1858">
            <a:extLst>
              <a:ext uri="{FF2B5EF4-FFF2-40B4-BE49-F238E27FC236}">
                <a16:creationId xmlns:a16="http://schemas.microsoft.com/office/drawing/2014/main" id="{FADE42A6-4693-7F20-EA95-2ECC92A0A52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0296" y="2521875"/>
            <a:ext cx="2110024" cy="200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70" name="yt_shape_11870"/>
              <p:cNvSpPr txBox="1"/>
              <p:nvPr/>
            </p:nvSpPr>
            <p:spPr>
              <a:xfrm>
                <a:off x="540000" y="1292807"/>
                <a:ext cx="689464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1870" name="yt_shape_11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2807"/>
                <a:ext cx="6894644" cy="490006"/>
              </a:xfrm>
              <a:prstGeom prst="rect">
                <a:avLst/>
              </a:prstGeom>
              <a:blipFill>
                <a:blip r:embed="rId2"/>
                <a:stretch>
                  <a:fillRect l="-2741" r="-1680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72" name="yt_image_118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449351"/>
            <a:ext cx="1784287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4" name="yt_shape_11874"/>
          <p:cNvSpPr txBox="1"/>
          <p:nvPr/>
        </p:nvSpPr>
        <p:spPr>
          <a:xfrm>
            <a:off x="540000" y="1864265"/>
            <a:ext cx="600164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是等边三角形吗？请说明理由；</a:t>
            </a:r>
          </a:p>
        </p:txBody>
      </p:sp>
      <p:sp>
        <p:nvSpPr>
          <p:cNvPr id="11876" name="yt_shape_11876"/>
          <p:cNvSpPr txBox="1"/>
          <p:nvPr/>
        </p:nvSpPr>
        <p:spPr>
          <a:xfrm>
            <a:off x="540000" y="2415127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77" name="yt_shape_11877"/>
              <p:cNvSpPr txBox="1"/>
              <p:nvPr/>
            </p:nvSpPr>
            <p:spPr>
              <a:xfrm>
                <a:off x="540000" y="2894430"/>
                <a:ext cx="4652043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877" name="yt_shape_118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4430"/>
                <a:ext cx="4652043" cy="1946751"/>
              </a:xfrm>
              <a:prstGeom prst="rect">
                <a:avLst/>
              </a:prstGeom>
              <a:blipFill>
                <a:blip r:embed="rId4"/>
                <a:stretch>
                  <a:fillRect l="-4063" r="-2752" b="-8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6D883A-E231-204E-145B-C7CA1CB1F97D}"/>
              </a:ext>
            </a:extLst>
          </p:cNvPr>
          <p:cNvSpPr txBox="1"/>
          <p:nvPr/>
        </p:nvSpPr>
        <p:spPr>
          <a:xfrm>
            <a:off x="449989" y="2368321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FA2F9F-69E3-F2C7-070D-79B2105AA568}"/>
                  </a:ext>
                </a:extLst>
              </p:cNvPr>
              <p:cNvSpPr txBox="1"/>
              <p:nvPr/>
            </p:nvSpPr>
            <p:spPr>
              <a:xfrm>
                <a:off x="449989" y="2847624"/>
                <a:ext cx="478713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FA2F9F-69E3-F2C7-070D-79B2105AA5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7624"/>
                <a:ext cx="4787138" cy="646189"/>
              </a:xfrm>
              <a:prstGeom prst="rect">
                <a:avLst/>
              </a:prstGeom>
              <a:blipFill>
                <a:blip r:embed="rId5"/>
                <a:stretch>
                  <a:fillRect l="-2038" r="-1783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66E42E2-40A1-83E7-D202-8D361B77879F}"/>
              </a:ext>
            </a:extLst>
          </p:cNvPr>
          <p:cNvSpPr txBox="1"/>
          <p:nvPr/>
        </p:nvSpPr>
        <p:spPr>
          <a:xfrm>
            <a:off x="449989" y="3400201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DC293F-8374-EE8B-B99D-B4AF51E1F39B}"/>
              </a:ext>
            </a:extLst>
          </p:cNvPr>
          <p:cNvSpPr txBox="1"/>
          <p:nvPr/>
        </p:nvSpPr>
        <p:spPr>
          <a:xfrm>
            <a:off x="449989" y="3875689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2021BC-75FD-235B-98F8-23116A3DC06F}"/>
              </a:ext>
            </a:extLst>
          </p:cNvPr>
          <p:cNvSpPr txBox="1"/>
          <p:nvPr/>
        </p:nvSpPr>
        <p:spPr>
          <a:xfrm>
            <a:off x="449989" y="4351177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79" name="yt_shape_11879"/>
              <p:cNvSpPr txBox="1"/>
              <p:nvPr/>
            </p:nvSpPr>
            <p:spPr>
              <a:xfrm>
                <a:off x="540000" y="2155492"/>
                <a:ext cx="6960367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79" name="yt_shape_11879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5492"/>
                <a:ext cx="6960367" cy="2907014"/>
              </a:xfrm>
              <a:prstGeom prst="rect">
                <a:avLst/>
              </a:prstGeom>
              <a:blipFill>
                <a:blip r:embed="rId2"/>
                <a:stretch>
                  <a:fillRect l="-2717" r="-1578" b="-5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9200C14-FE40-1C0A-7542-5CF20125ACE2}"/>
                  </a:ext>
                </a:extLst>
              </p:cNvPr>
              <p:cNvSpPr txBox="1"/>
              <p:nvPr/>
            </p:nvSpPr>
            <p:spPr>
              <a:xfrm>
                <a:off x="449989" y="2108686"/>
                <a:ext cx="707313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09200C14-FE40-1C0A-7542-5CF20125A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8686"/>
                <a:ext cx="7073138" cy="646189"/>
              </a:xfrm>
              <a:prstGeom prst="rect">
                <a:avLst/>
              </a:prstGeom>
              <a:blipFill>
                <a:blip r:embed="rId3"/>
                <a:stretch>
                  <a:fillRect l="-1379" r="-1207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1AA294D-3CB0-484F-28FF-5FA92EDD57B6}"/>
              </a:ext>
            </a:extLst>
          </p:cNvPr>
          <p:cNvSpPr txBox="1"/>
          <p:nvPr/>
        </p:nvSpPr>
        <p:spPr>
          <a:xfrm>
            <a:off x="449989" y="2661263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21A1DA-C643-B680-26FA-8F6454552304}"/>
              </a:ext>
            </a:extLst>
          </p:cNvPr>
          <p:cNvSpPr txBox="1"/>
          <p:nvPr/>
        </p:nvSpPr>
        <p:spPr>
          <a:xfrm>
            <a:off x="449989" y="3136751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23A8BB-7857-CFB7-7E60-35C40C54E48A}"/>
              </a:ext>
            </a:extLst>
          </p:cNvPr>
          <p:cNvSpPr txBox="1"/>
          <p:nvPr/>
        </p:nvSpPr>
        <p:spPr>
          <a:xfrm>
            <a:off x="449989" y="3612239"/>
            <a:ext cx="559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C19F3F-5C75-4283-8550-9B49E540C0CE}"/>
              </a:ext>
            </a:extLst>
          </p:cNvPr>
          <p:cNvSpPr txBox="1"/>
          <p:nvPr/>
        </p:nvSpPr>
        <p:spPr>
          <a:xfrm>
            <a:off x="449989" y="4087727"/>
            <a:ext cx="370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81088B-DD2A-AE5E-B5AD-B281C1DFD3C2}"/>
              </a:ext>
            </a:extLst>
          </p:cNvPr>
          <p:cNvSpPr txBox="1"/>
          <p:nvPr/>
        </p:nvSpPr>
        <p:spPr>
          <a:xfrm>
            <a:off x="449989" y="4563215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875">
            <a:extLst>
              <a:ext uri="{FF2B5EF4-FFF2-40B4-BE49-F238E27FC236}">
                <a16:creationId xmlns:a16="http://schemas.microsoft.com/office/drawing/2014/main" id="{0811E569-CEA3-F660-B2F4-EC4A6374A987}"/>
              </a:ext>
            </a:extLst>
          </p:cNvPr>
          <p:cNvSpPr txBox="1"/>
          <p:nvPr/>
        </p:nvSpPr>
        <p:spPr>
          <a:xfrm>
            <a:off x="540000" y="1700808"/>
            <a:ext cx="2915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1872">
            <a:extLst>
              <a:ext uri="{FF2B5EF4-FFF2-40B4-BE49-F238E27FC236}">
                <a16:creationId xmlns:a16="http://schemas.microsoft.com/office/drawing/2014/main" id="{9BB65D11-960E-A640-A568-350BF02CD9B4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2449351"/>
            <a:ext cx="1784287" cy="151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2" name="yt_shape_11882"/>
          <p:cNvSpPr txBox="1"/>
          <p:nvPr/>
        </p:nvSpPr>
        <p:spPr>
          <a:xfrm>
            <a:off x="540000" y="980728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81" name="yt_image_1188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84" name="yt_shape_11884"/>
              <p:cNvSpPr txBox="1"/>
              <p:nvPr/>
            </p:nvSpPr>
            <p:spPr>
              <a:xfrm>
                <a:off x="540119" y="1678311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是半圆上的一个三等分点，点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上的动点，若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84" name="yt_shape_11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78311"/>
                <a:ext cx="11111999" cy="970137"/>
              </a:xfrm>
              <a:prstGeom prst="rect">
                <a:avLst/>
              </a:prstGeom>
              <a:blipFill>
                <a:blip r:embed="rId3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86" name="yt_image_118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7198" y="3212976"/>
            <a:ext cx="1937604" cy="1595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8" name="yt_shape_11888"/>
              <p:cNvSpPr txBox="1"/>
              <p:nvPr/>
            </p:nvSpPr>
            <p:spPr>
              <a:xfrm>
                <a:off x="540119" y="1191703"/>
                <a:ext cx="11111999" cy="48345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解：如图，过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的交点即为点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，此时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有最小值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根据圆的对称性可得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的最小值为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8" name="yt_shape_11888" descr="{&quot;rangeId&quot;:3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1703"/>
                <a:ext cx="11111999" cy="4834593"/>
              </a:xfrm>
              <a:prstGeom prst="rect">
                <a:avLst/>
              </a:prstGeom>
              <a:blipFill>
                <a:blip r:embed="rId2"/>
                <a:stretch>
                  <a:fillRect l="-1701" t="-1008" r="-1537" b="-2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449CE9-D78A-7097-C899-7190D11D56EF}"/>
              </a:ext>
            </a:extLst>
          </p:cNvPr>
          <p:cNvSpPr txBox="1"/>
          <p:nvPr/>
        </p:nvSpPr>
        <p:spPr>
          <a:xfrm>
            <a:off x="450108" y="1144897"/>
            <a:ext cx="11260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解：如图，过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的交点即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10887C-8C68-4C44-A2F5-6561B9465F4E}"/>
              </a:ext>
            </a:extLst>
          </p:cNvPr>
          <p:cNvSpPr txBox="1"/>
          <p:nvPr/>
        </p:nvSpPr>
        <p:spPr>
          <a:xfrm>
            <a:off x="450108" y="1620385"/>
            <a:ext cx="551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有最小值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3D6812-0C80-B509-57A9-321D615D99F6}"/>
              </a:ext>
            </a:extLst>
          </p:cNvPr>
          <p:cNvSpPr txBox="1"/>
          <p:nvPr/>
        </p:nvSpPr>
        <p:spPr>
          <a:xfrm>
            <a:off x="450108" y="2095873"/>
            <a:ext cx="439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2B6FA2-A67F-F95A-34DA-79E24B31FB82}"/>
              </a:ext>
            </a:extLst>
          </p:cNvPr>
          <p:cNvSpPr txBox="1"/>
          <p:nvPr/>
        </p:nvSpPr>
        <p:spPr>
          <a:xfrm>
            <a:off x="450108" y="2571361"/>
            <a:ext cx="4340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根据圆的对称性可得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A8635D-4B3E-6418-005B-A5B3D831D680}"/>
              </a:ext>
            </a:extLst>
          </p:cNvPr>
          <p:cNvSpPr txBox="1"/>
          <p:nvPr/>
        </p:nvSpPr>
        <p:spPr>
          <a:xfrm>
            <a:off x="450108" y="3046849"/>
            <a:ext cx="376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BCEE07-496B-7CAD-F928-3D188A68946D}"/>
              </a:ext>
            </a:extLst>
          </p:cNvPr>
          <p:cNvSpPr txBox="1"/>
          <p:nvPr/>
        </p:nvSpPr>
        <p:spPr>
          <a:xfrm>
            <a:off x="450108" y="3522337"/>
            <a:ext cx="683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FEA29A-8B68-46D9-3914-9ED1310D6D58}"/>
              </a:ext>
            </a:extLst>
          </p:cNvPr>
          <p:cNvSpPr txBox="1"/>
          <p:nvPr/>
        </p:nvSpPr>
        <p:spPr>
          <a:xfrm>
            <a:off x="450108" y="3997825"/>
            <a:ext cx="2483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150A57-E767-79C0-3443-DFB57E0CEB48}"/>
              </a:ext>
            </a:extLst>
          </p:cNvPr>
          <p:cNvSpPr txBox="1"/>
          <p:nvPr/>
        </p:nvSpPr>
        <p:spPr>
          <a:xfrm>
            <a:off x="450108" y="4473313"/>
            <a:ext cx="419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047115A-950D-030D-A1BE-021996343C14}"/>
                  </a:ext>
                </a:extLst>
              </p:cNvPr>
              <p:cNvSpPr txBox="1"/>
              <p:nvPr/>
            </p:nvSpPr>
            <p:spPr>
              <a:xfrm>
                <a:off x="450108" y="4948801"/>
                <a:ext cx="2979102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35, 'mathAnswerShape': 1}">
                <a:extLst>
                  <a:ext uri="{FF2B5EF4-FFF2-40B4-BE49-F238E27FC236}">
                    <a16:creationId xmlns:a16="http://schemas.microsoft.com/office/drawing/2014/main" id="{4047115A-950D-030D-A1BE-021996343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48801"/>
                <a:ext cx="2979102" cy="615392"/>
              </a:xfrm>
              <a:prstGeom prst="rect">
                <a:avLst/>
              </a:prstGeom>
              <a:blipFill>
                <a:blip r:embed="rId3"/>
                <a:stretch>
                  <a:fillRect l="-3272" r="-327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B57ACD6-A5C7-28E4-289D-05E83B8F8304}"/>
                  </a:ext>
                </a:extLst>
              </p:cNvPr>
              <p:cNvSpPr txBox="1"/>
              <p:nvPr/>
            </p:nvSpPr>
            <p:spPr>
              <a:xfrm>
                <a:off x="450108" y="5470581"/>
                <a:ext cx="35012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的最小值为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35, 'mathAnswerShape': 1}">
                <a:extLst>
                  <a:ext uri="{FF2B5EF4-FFF2-40B4-BE49-F238E27FC236}">
                    <a16:creationId xmlns:a16="http://schemas.microsoft.com/office/drawing/2014/main" id="{3B57ACD6-A5C7-28E4-289D-05E83B8F83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70581"/>
                <a:ext cx="3501263" cy="555765"/>
              </a:xfrm>
              <a:prstGeom prst="rect">
                <a:avLst/>
              </a:prstGeom>
              <a:blipFill>
                <a:blip r:embed="rId4"/>
                <a:stretch>
                  <a:fillRect l="-2787" r="-278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890">
            <a:extLst>
              <a:ext uri="{FF2B5EF4-FFF2-40B4-BE49-F238E27FC236}">
                <a16:creationId xmlns:a16="http://schemas.microsoft.com/office/drawing/2014/main" id="{29EDB0AD-FBCB-BF5F-879D-E1A430F7F39D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4330647"/>
            <a:ext cx="1932406" cy="165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1886">
            <a:extLst>
              <a:ext uri="{FF2B5EF4-FFF2-40B4-BE49-F238E27FC236}">
                <a16:creationId xmlns:a16="http://schemas.microsoft.com/office/drawing/2014/main" id="{28368A3A-266B-2A6B-F081-D87EA2FFDA57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11716" y="2193922"/>
            <a:ext cx="2131364" cy="175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5" name="yt_shape_11775"/>
          <p:cNvSpPr txBox="1"/>
          <p:nvPr/>
        </p:nvSpPr>
        <p:spPr>
          <a:xfrm>
            <a:off x="540000" y="1811348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74" name="yt_image_1177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134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7" name="yt_shape_11777"/>
          <p:cNvSpPr txBox="1"/>
          <p:nvPr/>
        </p:nvSpPr>
        <p:spPr>
          <a:xfrm>
            <a:off x="540000" y="2514645"/>
            <a:ext cx="32156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圆的对称性</a:t>
            </a:r>
          </a:p>
        </p:txBody>
      </p:sp>
      <p:sp>
        <p:nvSpPr>
          <p:cNvPr id="11778" name="yt_shape_11778"/>
          <p:cNvSpPr txBox="1"/>
          <p:nvPr/>
        </p:nvSpPr>
        <p:spPr>
          <a:xfrm>
            <a:off x="540000" y="3018955"/>
            <a:ext cx="50702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下列说法中，不正确的是（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79" name="yt_table_117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98828"/>
              </p:ext>
            </p:extLst>
          </p:nvPr>
        </p:nvGraphicFramePr>
        <p:xfrm>
          <a:off x="540000" y="3505119"/>
          <a:ext cx="7256464" cy="1901952"/>
        </p:xfrm>
        <a:graphic>
          <a:graphicData uri="http://schemas.openxmlformats.org/drawingml/2006/table">
            <a:tbl>
              <a:tblPr/>
              <a:tblGrid>
                <a:gridCol w="7256464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圆既是轴对称图形，又是中心对称图形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圆绕着它的圆心旋转任意角度，都会与自身重合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圆的对称轴有无数条，对称中心只有一个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圆的每一条直径都是它的对称轴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pic>
        <p:nvPicPr>
          <p:cNvPr id="3" name="yt_shape_1697707715255">
            <a:extLst>
              <a:ext uri="{FF2B5EF4-FFF2-40B4-BE49-F238E27FC236}">
                <a16:creationId xmlns:a16="http://schemas.microsoft.com/office/drawing/2014/main" id="{1C4D79B0-F77F-7253-9874-7936E4B3E1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632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DF68D4-E149-71E9-C9D2-791C6059DECE}"/>
              </a:ext>
            </a:extLst>
          </p:cNvPr>
          <p:cNvSpPr txBox="1"/>
          <p:nvPr/>
        </p:nvSpPr>
        <p:spPr>
          <a:xfrm>
            <a:off x="4640989" y="2972149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1" name="yt_shape_11781"/>
              <p:cNvSpPr txBox="1"/>
              <p:nvPr/>
            </p:nvSpPr>
            <p:spPr>
              <a:xfrm>
                <a:off x="540119" y="2267345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为圆心，半径长分别为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作三个同心圆，那么图中阴影部分的面积为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1" name="yt_shape_11781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67345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891" r="-1317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83" name="yt_image_1178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4549" y="3590484"/>
            <a:ext cx="1362900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7D24D0-9C79-5B93-019C-E5BAFF87A72B}"/>
                  </a:ext>
                </a:extLst>
              </p:cNvPr>
              <p:cNvSpPr txBox="1"/>
              <p:nvPr/>
            </p:nvSpPr>
            <p:spPr>
              <a:xfrm>
                <a:off x="3802908" y="2564904"/>
                <a:ext cx="4626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17D24D0-9C79-5B93-019C-E5BAFF87A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908" y="2564904"/>
                <a:ext cx="462661" cy="727279"/>
              </a:xfrm>
              <a:prstGeom prst="rect">
                <a:avLst/>
              </a:prstGeom>
              <a:blipFill>
                <a:blip r:embed="rId4"/>
                <a:stretch>
                  <a:fillRect r="-1973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5" name="yt_shape_11785"/>
          <p:cNvSpPr txBox="1"/>
          <p:nvPr/>
        </p:nvSpPr>
        <p:spPr>
          <a:xfrm>
            <a:off x="540000" y="1656829"/>
            <a:ext cx="537006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圆心角、弧、弦之间的关系</a:t>
            </a:r>
          </a:p>
        </p:txBody>
      </p:sp>
      <p:sp>
        <p:nvSpPr>
          <p:cNvPr id="11786" name="yt_shape_11786"/>
          <p:cNvSpPr txBox="1"/>
          <p:nvPr/>
        </p:nvSpPr>
        <p:spPr>
          <a:xfrm>
            <a:off x="540000" y="2161139"/>
            <a:ext cx="837248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的半径，则弦所对的圆心角度数是（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87" name="yt_table_117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470127"/>
              </p:ext>
            </p:extLst>
          </p:nvPr>
        </p:nvGraphicFramePr>
        <p:xfrm>
          <a:off x="540000" y="2647303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11789" name="yt_shape_11789"/>
          <p:cNvSpPr txBox="1"/>
          <p:nvPr/>
        </p:nvSpPr>
        <p:spPr>
          <a:xfrm>
            <a:off x="540000" y="3173474"/>
            <a:ext cx="474488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下列命题是真命题的是（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90" name="yt_table_117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178608"/>
              </p:ext>
            </p:extLst>
          </p:nvPr>
        </p:nvGraphicFramePr>
        <p:xfrm>
          <a:off x="540000" y="3659638"/>
          <a:ext cx="7256464" cy="1901952"/>
        </p:xfrm>
        <a:graphic>
          <a:graphicData uri="http://schemas.openxmlformats.org/drawingml/2006/table">
            <a:tbl>
              <a:tblPr/>
              <a:tblGrid>
                <a:gridCol w="7256464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相等的弦所对的弧相等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圆心角相等，其所对的弦相等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在同圆或等圆中，圆心角不等，所对的弦不相等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弦相等，它所对的圆心角相等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pic>
        <p:nvPicPr>
          <p:cNvPr id="3" name="yt_shape_1697707715319">
            <a:extLst>
              <a:ext uri="{FF2B5EF4-FFF2-40B4-BE49-F238E27FC236}">
                <a16:creationId xmlns:a16="http://schemas.microsoft.com/office/drawing/2014/main" id="{64FDE960-3461-7963-9957-CC8C0D3670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985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AC353A-761F-BFE7-C4EB-E68F4DEBB266}"/>
              </a:ext>
            </a:extLst>
          </p:cNvPr>
          <p:cNvSpPr txBox="1"/>
          <p:nvPr/>
        </p:nvSpPr>
        <p:spPr>
          <a:xfrm>
            <a:off x="7928701" y="211433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36E9D9-34DD-879B-3449-9C5CBDDEB903}"/>
              </a:ext>
            </a:extLst>
          </p:cNvPr>
          <p:cNvSpPr txBox="1"/>
          <p:nvPr/>
        </p:nvSpPr>
        <p:spPr>
          <a:xfrm>
            <a:off x="4336189" y="31266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92" name="yt_shape_11792"/>
              <p:cNvSpPr txBox="1"/>
              <p:nvPr/>
            </p:nvSpPr>
            <p:spPr>
              <a:xfrm>
                <a:off x="540000" y="1077238"/>
                <a:ext cx="8371844" cy="4973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92" name="yt_shape_1179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77238"/>
                <a:ext cx="8371844" cy="497380"/>
              </a:xfrm>
              <a:prstGeom prst="rect">
                <a:avLst/>
              </a:prstGeom>
              <a:blipFill>
                <a:blip r:embed="rId2"/>
                <a:stretch>
                  <a:fillRect l="-2258" r="-1238" b="-35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97" name="yt_table_117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847880"/>
              </p:ext>
            </p:extLst>
          </p:nvPr>
        </p:nvGraphicFramePr>
        <p:xfrm>
          <a:off x="540000" y="1625406"/>
          <a:ext cx="81464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grpSp>
        <p:nvGrpSpPr>
          <p:cNvPr id="11794" name="yt_shape_11794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65302" y="1625406"/>
            <a:ext cx="1084420" cy="1734453"/>
            <a:chOff x="0" y="0"/>
            <a:chExt cx="1084420" cy="1734453"/>
          </a:xfrm>
        </p:grpSpPr>
        <p:pic>
          <p:nvPicPr>
            <p:cNvPr id="3" name="yt_image_117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84420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96" name="yt_shape_11796"/>
            <p:cNvSpPr txBox="1"/>
            <p:nvPr/>
          </p:nvSpPr>
          <p:spPr>
            <a:xfrm>
              <a:off x="8929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799" name="yt_shape_11799"/>
              <p:cNvSpPr txBox="1"/>
              <p:nvPr/>
            </p:nvSpPr>
            <p:spPr>
              <a:xfrm>
                <a:off x="540119" y="3410264"/>
                <a:ext cx="11111999" cy="9902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的三等分点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799" name="yt_shape_1179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10264"/>
                <a:ext cx="11111999" cy="990207"/>
              </a:xfrm>
              <a:prstGeom prst="rect">
                <a:avLst/>
              </a:prstGeom>
              <a:blipFill>
                <a:blip r:embed="rId4"/>
                <a:stretch>
                  <a:fillRect l="-1701" r="-55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04" name="yt_table_118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434491"/>
              </p:ext>
            </p:extLst>
          </p:nvPr>
        </p:nvGraphicFramePr>
        <p:xfrm>
          <a:off x="540000" y="4451259"/>
          <a:ext cx="82988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grpSp>
        <p:nvGrpSpPr>
          <p:cNvPr id="11801" name="yt_shape_11801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9728" y="4451259"/>
            <a:ext cx="1430071" cy="1689876"/>
            <a:chOff x="0" y="0"/>
            <a:chExt cx="1430071" cy="1689876"/>
          </a:xfrm>
        </p:grpSpPr>
        <p:pic>
          <p:nvPicPr>
            <p:cNvPr id="2" name="yt_image_1180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30071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3" name="yt_shape_11803"/>
            <p:cNvSpPr txBox="1"/>
            <p:nvPr/>
          </p:nvSpPr>
          <p:spPr>
            <a:xfrm>
              <a:off x="181754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514EE1D-AA9E-B911-A69F-67ED3434CBB5}"/>
              </a:ext>
            </a:extLst>
          </p:cNvPr>
          <p:cNvSpPr txBox="1"/>
          <p:nvPr/>
        </p:nvSpPr>
        <p:spPr>
          <a:xfrm>
            <a:off x="7928066" y="1030432"/>
            <a:ext cx="383285" cy="5861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C06E6C-F102-A6D8-26D9-64BB5E4E7C8A}"/>
              </a:ext>
            </a:extLst>
          </p:cNvPr>
          <p:cNvSpPr txBox="1"/>
          <p:nvPr/>
        </p:nvSpPr>
        <p:spPr>
          <a:xfrm>
            <a:off x="1212108" y="391292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119" y="230852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810" name="yt_table_1181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535154"/>
              </p:ext>
            </p:extLst>
          </p:nvPr>
        </p:nvGraphicFramePr>
        <p:xfrm>
          <a:off x="540000" y="3274821"/>
          <a:ext cx="8592313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grpSp>
        <p:nvGrpSpPr>
          <p:cNvPr id="11807" name="yt_shape_11807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7897" y="3274821"/>
            <a:ext cx="1511920" cy="1635012"/>
            <a:chOff x="0" y="0"/>
            <a:chExt cx="1511920" cy="1635012"/>
          </a:xfrm>
        </p:grpSpPr>
        <p:pic>
          <p:nvPicPr>
            <p:cNvPr id="2" name="yt_image_118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1920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9" name="yt_shape_11809"/>
            <p:cNvSpPr txBox="1"/>
            <p:nvPr/>
          </p:nvSpPr>
          <p:spPr>
            <a:xfrm>
              <a:off x="222679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336AA1-7D4A-4966-ACF9-30D1BFCE3DC5}"/>
              </a:ext>
            </a:extLst>
          </p:cNvPr>
          <p:cNvSpPr txBox="1"/>
          <p:nvPr/>
        </p:nvSpPr>
        <p:spPr>
          <a:xfrm>
            <a:off x="3193308" y="273720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2234268"/>
            <a:ext cx="10993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16" name="yt_shape_11816"/>
          <p:cNvSpPr txBox="1"/>
          <p:nvPr/>
        </p:nvSpPr>
        <p:spPr>
          <a:xfrm>
            <a:off x="540000" y="46610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13" name="yt_shape_11813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8145" y="2865935"/>
            <a:ext cx="1675708" cy="1744740"/>
            <a:chOff x="0" y="0"/>
            <a:chExt cx="1675708" cy="1744740"/>
          </a:xfrm>
        </p:grpSpPr>
        <p:pic>
          <p:nvPicPr>
            <p:cNvPr id="2" name="yt_image_1181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5708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15" name="yt_shape_11815"/>
            <p:cNvSpPr txBox="1"/>
            <p:nvPr/>
          </p:nvSpPr>
          <p:spPr>
            <a:xfrm>
              <a:off x="304573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A80824A-200D-450F-5501-56AA74B2862B}"/>
              </a:ext>
            </a:extLst>
          </p:cNvPr>
          <p:cNvSpPr txBox="1"/>
          <p:nvPr/>
        </p:nvSpPr>
        <p:spPr>
          <a:xfrm>
            <a:off x="9890851" y="2187462"/>
            <a:ext cx="1245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7" name="yt_shape_11817"/>
              <p:cNvSpPr txBox="1"/>
              <p:nvPr/>
            </p:nvSpPr>
            <p:spPr>
              <a:xfrm>
                <a:off x="540000" y="1076538"/>
                <a:ext cx="10358541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上一点，且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17" name="yt_shape_11817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58541" cy="490006"/>
              </a:xfrm>
              <a:prstGeom prst="rect">
                <a:avLst/>
              </a:prstGeom>
              <a:blipFill>
                <a:blip r:embed="rId2"/>
                <a:stretch>
                  <a:fillRect l="-1825" r="-942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19" name="yt_image_118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9239" y="1769696"/>
            <a:ext cx="1373520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21" name="yt_shape_11821"/>
              <p:cNvSpPr txBox="1"/>
              <p:nvPr/>
            </p:nvSpPr>
            <p:spPr>
              <a:xfrm>
                <a:off x="540000" y="3103790"/>
                <a:ext cx="3710952" cy="25794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21" name="yt_shape_1182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3790"/>
                <a:ext cx="3710952" cy="2579424"/>
              </a:xfrm>
              <a:prstGeom prst="rect">
                <a:avLst/>
              </a:prstGeom>
              <a:blipFill>
                <a:blip r:embed="rId4"/>
                <a:stretch>
                  <a:fillRect l="-5099" t="-1891" r="-4112" b="-6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86655B-6B31-BD05-E690-AC26F3B9728D}"/>
              </a:ext>
            </a:extLst>
          </p:cNvPr>
          <p:cNvSpPr txBox="1"/>
          <p:nvPr/>
        </p:nvSpPr>
        <p:spPr>
          <a:xfrm>
            <a:off x="449989" y="3056984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459112-320E-C205-0997-829BC52685DD}"/>
                  </a:ext>
                </a:extLst>
              </p:cNvPr>
              <p:cNvSpPr txBox="1"/>
              <p:nvPr/>
            </p:nvSpPr>
            <p:spPr>
              <a:xfrm>
                <a:off x="449989" y="3532472"/>
                <a:ext cx="190423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70459112-320E-C205-0997-829BC5268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2472"/>
                <a:ext cx="1904239" cy="646189"/>
              </a:xfrm>
              <a:prstGeom prst="rect">
                <a:avLst/>
              </a:prstGeom>
              <a:blipFill>
                <a:blip r:embed="rId6"/>
                <a:stretch>
                  <a:fillRect l="-5128" r="-512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83A8F3-B1E0-B976-890E-689B679C0806}"/>
                  </a:ext>
                </a:extLst>
              </p:cNvPr>
              <p:cNvSpPr txBox="1"/>
              <p:nvPr/>
            </p:nvSpPr>
            <p:spPr>
              <a:xfrm>
                <a:off x="449989" y="4085049"/>
                <a:ext cx="189769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5483A8F3-B1E0-B976-890E-689B679C0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5049"/>
                <a:ext cx="1897698" cy="646189"/>
              </a:xfrm>
              <a:prstGeom prst="rect">
                <a:avLst/>
              </a:prstGeom>
              <a:blipFill>
                <a:blip r:embed="rId7"/>
                <a:stretch>
                  <a:fillRect l="-5145" r="-514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004C9A-C0C8-8B98-8516-EDF2BBC70A62}"/>
                  </a:ext>
                </a:extLst>
              </p:cNvPr>
              <p:cNvSpPr txBox="1"/>
              <p:nvPr/>
            </p:nvSpPr>
            <p:spPr>
              <a:xfrm>
                <a:off x="449989" y="4637626"/>
                <a:ext cx="1928177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71004C9A-C0C8-8B98-8516-EDF2BBC70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7626"/>
                <a:ext cx="1928177" cy="643078"/>
              </a:xfrm>
              <a:prstGeom prst="rect">
                <a:avLst/>
              </a:prstGeom>
              <a:blipFill>
                <a:blip r:embed="rId8"/>
                <a:stretch>
                  <a:fillRect l="-5063" r="-5063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9985466-180C-E5F5-7D21-C5F02FF7FAAA}"/>
              </a:ext>
            </a:extLst>
          </p:cNvPr>
          <p:cNvSpPr txBox="1"/>
          <p:nvPr/>
        </p:nvSpPr>
        <p:spPr>
          <a:xfrm>
            <a:off x="449989" y="5187092"/>
            <a:ext cx="1678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4" name="yt_shape_11824"/>
          <p:cNvSpPr txBox="1"/>
          <p:nvPr/>
        </p:nvSpPr>
        <p:spPr>
          <a:xfrm>
            <a:off x="540119" y="288816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等弧对等弦；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等弦对等弧；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等弦所对的圆心角相等；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相等的圆心角所对的弧相等；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等弧所对的圆心角相等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其中正确的有（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825" name="yt_table_118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68459"/>
              </p:ext>
            </p:extLst>
          </p:nvPr>
        </p:nvGraphicFramePr>
        <p:xfrm>
          <a:off x="540000" y="3854455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6993115-9E3C-04CF-3A31-4A104DE83688}"/>
              </a:ext>
            </a:extLst>
          </p:cNvPr>
          <p:cNvSpPr txBox="1"/>
          <p:nvPr/>
        </p:nvSpPr>
        <p:spPr>
          <a:xfrm>
            <a:off x="9365507" y="331684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1823">
            <a:extLst>
              <a:ext uri="{FF2B5EF4-FFF2-40B4-BE49-F238E27FC236}">
                <a16:creationId xmlns:a16="http://schemas.microsoft.com/office/drawing/2014/main" id="{B38C1B6D-93A9-198E-ABD3-118167E812E5}"/>
              </a:ext>
            </a:extLst>
          </p:cNvPr>
          <p:cNvSpPr txBox="1"/>
          <p:nvPr/>
        </p:nvSpPr>
        <p:spPr>
          <a:xfrm>
            <a:off x="540000" y="2348880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忽视在同圆或等圆中成立的条件而出错</a:t>
            </a:r>
          </a:p>
        </p:txBody>
      </p:sp>
      <p:pic>
        <p:nvPicPr>
          <p:cNvPr id="4" name="yt_shape_1697707715394">
            <a:extLst>
              <a:ext uri="{FF2B5EF4-FFF2-40B4-BE49-F238E27FC236}">
                <a16:creationId xmlns:a16="http://schemas.microsoft.com/office/drawing/2014/main" id="{E1493065-1F2F-4A70-7EC3-12B0C637D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90557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1960</Words>
  <Application>Microsoft Office PowerPoint</Application>
  <PresentationFormat>宽屏</PresentationFormat>
  <Paragraphs>171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