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71" r:id="rId8"/>
    <p:sldId id="368" r:id="rId9"/>
    <p:sldId id="378" r:id="rId10"/>
    <p:sldId id="372" r:id="rId11"/>
    <p:sldId id="369" r:id="rId12"/>
    <p:sldId id="374" r:id="rId13"/>
    <p:sldId id="375" r:id="rId14"/>
    <p:sldId id="370" r:id="rId15"/>
    <p:sldId id="379" r:id="rId16"/>
    <p:sldId id="376" r:id="rId17"/>
    <p:sldId id="37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462" y="8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2" name="yt_shape_11152"/>
          <p:cNvSpPr txBox="1"/>
          <p:nvPr/>
        </p:nvSpPr>
        <p:spPr>
          <a:xfrm>
            <a:off x="540000" y="1963902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53" name="yt_shape_11153"/>
              <p:cNvSpPr txBox="1"/>
              <p:nvPr/>
            </p:nvSpPr>
            <p:spPr>
              <a:xfrm>
                <a:off x="540119" y="2450066"/>
                <a:ext cx="11111999" cy="1596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河北省赵县的赵州桥的桥拱近似抛物线形，建立如图所示的平面直角坐标系，其函数的关系式为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，当水面离桥拱顶的高度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时，这时水面宽度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53" name="yt_shape_1115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50066"/>
                <a:ext cx="11111999" cy="1596527"/>
              </a:xfrm>
              <a:prstGeom prst="rect">
                <a:avLst/>
              </a:prstGeom>
              <a:blipFill>
                <a:blip r:embed="rId2"/>
                <a:stretch>
                  <a:fillRect l="-1701" t="-3435" r="-384" b="-10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56" name="yt_table_1115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460841"/>
              </p:ext>
            </p:extLst>
          </p:nvPr>
        </p:nvGraphicFramePr>
        <p:xfrm>
          <a:off x="540000" y="4097381"/>
          <a:ext cx="4386580" cy="950976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pic>
        <p:nvPicPr>
          <p:cNvPr id="11155" name="yt_image_11155_skip" title="H_91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852" y="4097381"/>
            <a:ext cx="4258569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77D059-7CB2-41EF-2973-9280B1E8C9DF}"/>
              </a:ext>
            </a:extLst>
          </p:cNvPr>
          <p:cNvSpPr txBox="1"/>
          <p:nvPr/>
        </p:nvSpPr>
        <p:spPr>
          <a:xfrm>
            <a:off x="1059708" y="355318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5" name="yt_shape_11195"/>
          <p:cNvSpPr txBox="1"/>
          <p:nvPr/>
        </p:nvSpPr>
        <p:spPr>
          <a:xfrm>
            <a:off x="540119" y="133626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随着新农村的建设和旧城的改造，我们的家园越来越美丽，小明家附近广场中央新修了个圆形喷水池，在水池中心竖直安装了一根高为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米的喷水管，它喷出的抛物线形水柱在与池中心的水平距离为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米处达到最高，水柱落地处离池中心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96" name="yt_image_1119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2928" y="3140968"/>
            <a:ext cx="2066144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0E0AAEB-DF1A-4722-15F3-FFC3E05AA05E}"/>
              </a:ext>
            </a:extLst>
          </p:cNvPr>
          <p:cNvSpPr txBox="1"/>
          <p:nvPr/>
        </p:nvSpPr>
        <p:spPr>
          <a:xfrm>
            <a:off x="450108" y="1426037"/>
            <a:ext cx="1083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）如图所示，以水管与地面交点为原点，原点与水柱落地点所在直线为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00D837-2EBF-0B7F-A251-F0804EFD197F}"/>
              </a:ext>
            </a:extLst>
          </p:cNvPr>
          <p:cNvSpPr txBox="1"/>
          <p:nvPr/>
        </p:nvSpPr>
        <p:spPr>
          <a:xfrm>
            <a:off x="450108" y="1901525"/>
            <a:ext cx="976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轴，水管所在直线为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轴，建立平面直角坐标系，设抛物线的表达式为：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FA8E828-220E-9A5A-5F96-0226559D283E}"/>
                  </a:ext>
                </a:extLst>
              </p:cNvPr>
              <p:cNvSpPr txBox="1"/>
              <p:nvPr/>
            </p:nvSpPr>
            <p:spPr>
              <a:xfrm>
                <a:off x="450108" y="2377013"/>
                <a:ext cx="11071669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，代入（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DFA8E828-220E-9A5A-5F96-0226559D28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77013"/>
                <a:ext cx="11071669" cy="1854213"/>
              </a:xfrm>
              <a:prstGeom prst="rect">
                <a:avLst/>
              </a:prstGeom>
              <a:blipFill>
                <a:blip r:embed="rId3"/>
                <a:stretch>
                  <a:fillRect l="-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2C1562-18BA-F1A7-C75A-AF755D207373}"/>
                  </a:ext>
                </a:extLst>
              </p:cNvPr>
              <p:cNvSpPr txBox="1"/>
              <p:nvPr/>
            </p:nvSpPr>
            <p:spPr>
              <a:xfrm>
                <a:off x="450108" y="4137614"/>
                <a:ext cx="61427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抛物线的表达式为：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7A2C1562-18BA-F1A7-C75A-AF755D207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37614"/>
                <a:ext cx="6142736" cy="768490"/>
              </a:xfrm>
              <a:prstGeom prst="rect">
                <a:avLst/>
              </a:prstGeom>
              <a:blipFill>
                <a:blip r:embed="rId4"/>
                <a:stretch>
                  <a:fillRect l="-1587" r="-14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BF75448-5DAC-EA9E-5947-09185805B459}"/>
                  </a:ext>
                </a:extLst>
              </p:cNvPr>
              <p:cNvSpPr txBox="1"/>
              <p:nvPr/>
            </p:nvSpPr>
            <p:spPr>
              <a:xfrm>
                <a:off x="450108" y="4812492"/>
                <a:ext cx="45838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1, 'mathAnswerShape': 1}">
                <a:extLst>
                  <a:ext uri="{FF2B5EF4-FFF2-40B4-BE49-F238E27FC236}">
                    <a16:creationId xmlns:a16="http://schemas.microsoft.com/office/drawing/2014/main" id="{ABF75448-5DAC-EA9E-5947-09185805B4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12492"/>
                <a:ext cx="4583811" cy="768490"/>
              </a:xfrm>
              <a:prstGeom prst="rect">
                <a:avLst/>
              </a:prstGeom>
              <a:blipFill>
                <a:blip r:embed="rId5"/>
                <a:stretch>
                  <a:fillRect l="-2128" r="-199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3E5958-65E6-6214-FB6D-787FEC09CFE0}"/>
                  </a:ext>
                </a:extLst>
              </p:cNvPr>
              <p:cNvSpPr txBox="1"/>
              <p:nvPr/>
            </p:nvSpPr>
            <p:spPr>
              <a:xfrm>
                <a:off x="450108" y="5487370"/>
                <a:ext cx="1045121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根据对称性可知：抛物线的表达式也可以为：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1, 'mathAnswerShape': 1}">
                <a:extLst>
                  <a:ext uri="{FF2B5EF4-FFF2-40B4-BE49-F238E27FC236}">
                    <a16:creationId xmlns:a16="http://schemas.microsoft.com/office/drawing/2014/main" id="{5D3E5958-65E6-6214-FB6D-787FEC09CF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87370"/>
                <a:ext cx="10451212" cy="729565"/>
              </a:xfrm>
              <a:prstGeom prst="rect">
                <a:avLst/>
              </a:prstGeom>
              <a:blipFill>
                <a:blip r:embed="rId6"/>
                <a:stretch>
                  <a:fillRect l="-933" r="-93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198">
            <a:extLst>
              <a:ext uri="{FF2B5EF4-FFF2-40B4-BE49-F238E27FC236}">
                <a16:creationId xmlns:a16="http://schemas.microsoft.com/office/drawing/2014/main" id="{042355D1-BC01-38C0-4797-DFE2B87E276E}"/>
              </a:ext>
            </a:extLst>
          </p:cNvPr>
          <p:cNvSpPr txBox="1"/>
          <p:nvPr/>
        </p:nvSpPr>
        <p:spPr>
          <a:xfrm>
            <a:off x="540000" y="1001325"/>
            <a:ext cx="10830560" cy="4353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）请你建立适当的平面直角坐标系，并求出水柱抛物线的函数表达式；</a:t>
            </a:r>
          </a:p>
        </p:txBody>
      </p:sp>
      <p:pic>
        <p:nvPicPr>
          <p:cNvPr id="10" name="yt_image_11207">
            <a:extLst>
              <a:ext uri="{FF2B5EF4-FFF2-40B4-BE49-F238E27FC236}">
                <a16:creationId xmlns:a16="http://schemas.microsoft.com/office/drawing/2014/main" id="{7F8E14F5-8B59-50B8-7040-F45D40267FB5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906179" y="4208494"/>
            <a:ext cx="1835713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0" name="yt_shape_11210"/>
              <p:cNvSpPr txBox="1"/>
              <p:nvPr/>
            </p:nvSpPr>
            <p:spPr>
              <a:xfrm>
                <a:off x="540000" y="4075525"/>
                <a:ext cx="638796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，即水柱的最大高度为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210" name="yt_shape_11210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75525"/>
                <a:ext cx="6387967" cy="642163"/>
              </a:xfrm>
              <a:prstGeom prst="rect">
                <a:avLst/>
              </a:prstGeom>
              <a:blipFill>
                <a:blip r:embed="rId3"/>
                <a:stretch>
                  <a:fillRect l="-2961" r="-181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36F09A-0A10-0575-F35D-418DB4A1A169}"/>
                  </a:ext>
                </a:extLst>
              </p:cNvPr>
              <p:cNvSpPr txBox="1"/>
              <p:nvPr/>
            </p:nvSpPr>
            <p:spPr>
              <a:xfrm>
                <a:off x="421694" y="1409348"/>
                <a:ext cx="65062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，即水柱的最大高度为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36F09A-0A10-0575-F35D-418DB4A1A1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694" y="1409348"/>
                <a:ext cx="6506273" cy="729565"/>
              </a:xfrm>
              <a:prstGeom prst="rect">
                <a:avLst/>
              </a:prstGeom>
              <a:blipFill>
                <a:blip r:embed="rId4"/>
                <a:stretch>
                  <a:fillRect l="-1406" r="-140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201">
            <a:extLst>
              <a:ext uri="{FF2B5EF4-FFF2-40B4-BE49-F238E27FC236}">
                <a16:creationId xmlns:a16="http://schemas.microsoft.com/office/drawing/2014/main" id="{2338468E-3C13-78D7-E796-5527DF8785F1}"/>
              </a:ext>
            </a:extLst>
          </p:cNvPr>
          <p:cNvSpPr txBox="1"/>
          <p:nvPr/>
        </p:nvSpPr>
        <p:spPr>
          <a:xfrm>
            <a:off x="540119" y="997355"/>
            <a:ext cx="11111999" cy="498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）求水柱的最大高度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sp>
        <p:nvSpPr>
          <p:cNvPr id="4" name="yt_shape_11208">
            <a:extLst>
              <a:ext uri="{FF2B5EF4-FFF2-40B4-BE49-F238E27FC236}">
                <a16:creationId xmlns:a16="http://schemas.microsoft.com/office/drawing/2014/main" id="{DB144B4F-7993-BF2C-5110-AA79B6DACEF0}"/>
              </a:ext>
            </a:extLst>
          </p:cNvPr>
          <p:cNvSpPr txBox="1"/>
          <p:nvPr/>
        </p:nvSpPr>
        <p:spPr>
          <a:xfrm>
            <a:off x="9120336" y="5356014"/>
            <a:ext cx="1831655" cy="14067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白正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50" b="0" i="0" u="none" spc="12558">
                <a:solidFill>
                  <a:srgbClr val="1EE3CF"/>
                </a:solidFill>
                <a:effectLst/>
                <a:latin typeface="白正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2" name="yt_shape_11212"/>
              <p:cNvSpPr txBox="1"/>
              <p:nvPr/>
            </p:nvSpPr>
            <p:spPr>
              <a:xfrm>
                <a:off x="540119" y="900000"/>
                <a:ext cx="11111999" cy="2761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（广西壮族自治区中考改编）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北京冬奥会激起了人们对冰雪运动的极大热情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如图是某跳台滑雪训练场的横截面示意图，取某一位置的水平线为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轴，过跳台终点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作水平线的垂线为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轴，建立平面直角坐标系，图中的抛物线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近似表示滑雪场地上的一座小山坡，某运动员从点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正上方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米处的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点滑出，滑出后沿一段抛物线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运动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212" name="yt_shape_11212" descr="{&quot;rangeId&quot;:22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761653"/>
              </a:xfrm>
              <a:prstGeom prst="rect">
                <a:avLst/>
              </a:prstGeom>
              <a:blipFill>
                <a:blip r:embed="rId2"/>
                <a:stretch>
                  <a:fillRect l="-1701" t="-1987" r="-604" b="-2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14" name="yt_image_1121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5488" y="3864805"/>
            <a:ext cx="3041022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14" name="yt_image_1121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6500" y="3083798"/>
            <a:ext cx="3041022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6" name="yt_shape_11216"/>
          <p:cNvSpPr txBox="1"/>
          <p:nvPr/>
        </p:nvSpPr>
        <p:spPr>
          <a:xfrm>
            <a:off x="540119" y="90872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）当运动员运动到离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米时，离水平线的高度为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米，求抛物线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的函数表达式（不要求写出自变量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的取值范围）；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219">
                <a:extLst>
                  <a:ext uri="{FF2B5EF4-FFF2-40B4-BE49-F238E27FC236}">
                    <a16:creationId xmlns:a16="http://schemas.microsoft.com/office/drawing/2014/main" id="{AED2B7EE-DB52-F7AE-2503-F80095D9C245}"/>
                  </a:ext>
                </a:extLst>
              </p:cNvPr>
              <p:cNvSpPr txBox="1"/>
              <p:nvPr/>
            </p:nvSpPr>
            <p:spPr>
              <a:xfrm>
                <a:off x="540119" y="2035646"/>
                <a:ext cx="11111999" cy="24084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）由题意可知抛物线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），将其代入得：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219">
                <a:extLst>
                  <a:ext uri="{FF2B5EF4-FFF2-40B4-BE49-F238E27FC236}">
                    <a16:creationId xmlns:a16="http://schemas.microsoft.com/office/drawing/2014/main" id="{AED2B7EE-DB52-F7AE-2503-F80095D9C2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35646"/>
                <a:ext cx="11111999" cy="2408416"/>
              </a:xfrm>
              <a:prstGeom prst="rect">
                <a:avLst/>
              </a:prstGeom>
              <a:blipFill>
                <a:blip r:embed="rId3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221">
                <a:extLst>
                  <a:ext uri="{FF2B5EF4-FFF2-40B4-BE49-F238E27FC236}">
                    <a16:creationId xmlns:a16="http://schemas.microsoft.com/office/drawing/2014/main" id="{7717D481-CE79-8686-67A3-E9C724B9E120}"/>
                  </a:ext>
                </a:extLst>
              </p:cNvPr>
              <p:cNvSpPr txBox="1"/>
              <p:nvPr/>
            </p:nvSpPr>
            <p:spPr>
              <a:xfrm>
                <a:off x="540000" y="4494850"/>
                <a:ext cx="6234079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的函数表达式为：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1221">
                <a:extLst>
                  <a:ext uri="{FF2B5EF4-FFF2-40B4-BE49-F238E27FC236}">
                    <a16:creationId xmlns:a16="http://schemas.microsoft.com/office/drawing/2014/main" id="{7717D481-CE79-8686-67A3-E9C724B9E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4850"/>
                <a:ext cx="6234079" cy="641971"/>
              </a:xfrm>
              <a:prstGeom prst="rect">
                <a:avLst/>
              </a:prstGeom>
              <a:blipFill>
                <a:blip r:embed="rId4"/>
                <a:stretch>
                  <a:fillRect l="-3033" r="-205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9709E2-13EF-BF4E-975A-D94FC2F4DD1E}"/>
                  </a:ext>
                </a:extLst>
              </p:cNvPr>
              <p:cNvSpPr txBox="1"/>
              <p:nvPr/>
            </p:nvSpPr>
            <p:spPr>
              <a:xfrm>
                <a:off x="450108" y="1988840"/>
                <a:ext cx="1100836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）由题意可知抛物线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过点（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），将其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9709E2-13EF-BF4E-975A-D94FC2F4DD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88840"/>
                <a:ext cx="11008361" cy="768300"/>
              </a:xfrm>
              <a:prstGeom prst="rect">
                <a:avLst/>
              </a:prstGeom>
              <a:blipFill>
                <a:blip r:embed="rId5"/>
                <a:stretch>
                  <a:fillRect l="-886" r="-83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C950BC9-D528-1A9C-11B4-6601C0D1A915}"/>
              </a:ext>
            </a:extLst>
          </p:cNvPr>
          <p:cNvSpPr txBox="1"/>
          <p:nvPr/>
        </p:nvSpPr>
        <p:spPr>
          <a:xfrm>
            <a:off x="450108" y="266352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代入得：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B69AE9-BE92-A160-7CDA-870F83909BAB}"/>
                  </a:ext>
                </a:extLst>
              </p:cNvPr>
              <p:cNvSpPr txBox="1"/>
              <p:nvPr/>
            </p:nvSpPr>
            <p:spPr>
              <a:xfrm>
                <a:off x="450108" y="3139016"/>
                <a:ext cx="512876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B69AE9-BE92-A160-7CDA-870F83909B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39016"/>
                <a:ext cx="5128768" cy="13285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BA16FA-8E4F-1FC9-4ED7-2C1DBD3F29F6}"/>
                  </a:ext>
                </a:extLst>
              </p:cNvPr>
              <p:cNvSpPr txBox="1"/>
              <p:nvPr/>
            </p:nvSpPr>
            <p:spPr>
              <a:xfrm>
                <a:off x="449989" y="4448044"/>
                <a:ext cx="6353873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的函数表达式为：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BA16FA-8E4F-1FC9-4ED7-2C1DBD3F29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8044"/>
                <a:ext cx="6353873" cy="729374"/>
              </a:xfrm>
              <a:prstGeom prst="rect">
                <a:avLst/>
              </a:prstGeom>
              <a:blipFill>
                <a:blip r:embed="rId7"/>
                <a:stretch>
                  <a:fillRect l="-1536" r="-153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8796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7" name="yt_shape_11217"/>
          <p:cNvSpPr txBox="1"/>
          <p:nvPr/>
        </p:nvSpPr>
        <p:spPr>
          <a:xfrm>
            <a:off x="540119" y="133561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）的条件下，当运动员运动的水平距离为多少米时，运动员与小山坡的竖直距离为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223">
                <a:extLst>
                  <a:ext uri="{FF2B5EF4-FFF2-40B4-BE49-F238E27FC236}">
                    <a16:creationId xmlns:a16="http://schemas.microsoft.com/office/drawing/2014/main" id="{7E64A994-2CBD-CE20-AE2C-527329CB1F7A}"/>
                  </a:ext>
                </a:extLst>
              </p:cNvPr>
              <p:cNvSpPr txBox="1"/>
              <p:nvPr/>
            </p:nvSpPr>
            <p:spPr>
              <a:xfrm>
                <a:off x="540119" y="2403105"/>
                <a:ext cx="11111999" cy="1637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）设运动员运动的水平距离为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米时，运动员与小山坡的竖直距离为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米，依题意得：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223">
                <a:extLst>
                  <a:ext uri="{FF2B5EF4-FFF2-40B4-BE49-F238E27FC236}">
                    <a16:creationId xmlns:a16="http://schemas.microsoft.com/office/drawing/2014/main" id="{7E64A994-2CBD-CE20-AE2C-527329CB1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03105"/>
                <a:ext cx="11111999" cy="1637371"/>
              </a:xfrm>
              <a:prstGeom prst="rect">
                <a:avLst/>
              </a:prstGeom>
              <a:blipFill>
                <a:blip r:embed="rId2"/>
                <a:stretch>
                  <a:fillRect l="-1701" t="-2974" b="-4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225">
            <a:extLst>
              <a:ext uri="{FF2B5EF4-FFF2-40B4-BE49-F238E27FC236}">
                <a16:creationId xmlns:a16="http://schemas.microsoft.com/office/drawing/2014/main" id="{B6A98786-04DE-D3A0-AC6D-22E4846C6262}"/>
              </a:ext>
            </a:extLst>
          </p:cNvPr>
          <p:cNvSpPr txBox="1"/>
          <p:nvPr/>
        </p:nvSpPr>
        <p:spPr>
          <a:xfrm>
            <a:off x="540000" y="4091264"/>
            <a:ext cx="4831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整理得：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226">
            <a:extLst>
              <a:ext uri="{FF2B5EF4-FFF2-40B4-BE49-F238E27FC236}">
                <a16:creationId xmlns:a16="http://schemas.microsoft.com/office/drawing/2014/main" id="{0B6F084C-3C07-631C-8B60-99AFD013E40A}"/>
              </a:ext>
            </a:extLst>
          </p:cNvPr>
          <p:cNvSpPr txBox="1"/>
          <p:nvPr/>
        </p:nvSpPr>
        <p:spPr>
          <a:xfrm>
            <a:off x="540000" y="4570567"/>
            <a:ext cx="94641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故运动员运动的水平距离为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米时，运动员与小山坡的竖直距离为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FA804C-C47C-EC3B-4C96-1A7C7A29B000}"/>
              </a:ext>
            </a:extLst>
          </p:cNvPr>
          <p:cNvSpPr txBox="1"/>
          <p:nvPr/>
        </p:nvSpPr>
        <p:spPr>
          <a:xfrm>
            <a:off x="450108" y="2356299"/>
            <a:ext cx="1106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）设运动员运动的水平距离为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米时，运动员与小山坡的竖直距离为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米，依题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7F86BD-4AD2-0AD8-D022-58D24E566C2E}"/>
              </a:ext>
            </a:extLst>
          </p:cNvPr>
          <p:cNvSpPr txBox="1"/>
          <p:nvPr/>
        </p:nvSpPr>
        <p:spPr>
          <a:xfrm>
            <a:off x="450108" y="283178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意得：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5B9A216-8773-9222-DF8B-D4EE6E873E5F}"/>
                  </a:ext>
                </a:extLst>
              </p:cNvPr>
              <p:cNvSpPr txBox="1"/>
              <p:nvPr/>
            </p:nvSpPr>
            <p:spPr>
              <a:xfrm>
                <a:off x="450108" y="3307275"/>
                <a:ext cx="5727001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5B9A216-8773-9222-DF8B-D4EE6E873E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07275"/>
                <a:ext cx="5727001" cy="764172"/>
              </a:xfrm>
              <a:prstGeom prst="rect">
                <a:avLst/>
              </a:prstGeom>
              <a:blipFill>
                <a:blip r:embed="rId3"/>
                <a:stretch>
                  <a:fillRect l="-1704" r="-1704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84F3C74-8736-DFE3-FA61-F76F8335933B}"/>
              </a:ext>
            </a:extLst>
          </p:cNvPr>
          <p:cNvSpPr txBox="1"/>
          <p:nvPr/>
        </p:nvSpPr>
        <p:spPr>
          <a:xfrm>
            <a:off x="449989" y="4044458"/>
            <a:ext cx="4964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整理得：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6F30FD1-B700-4F30-5318-C661D4DED037}"/>
              </a:ext>
            </a:extLst>
          </p:cNvPr>
          <p:cNvSpPr txBox="1"/>
          <p:nvPr/>
        </p:nvSpPr>
        <p:spPr>
          <a:xfrm>
            <a:off x="449989" y="4523761"/>
            <a:ext cx="4634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6A955B-1C2E-5806-FD44-791F205E5A01}"/>
              </a:ext>
            </a:extLst>
          </p:cNvPr>
          <p:cNvSpPr txBox="1"/>
          <p:nvPr/>
        </p:nvSpPr>
        <p:spPr>
          <a:xfrm>
            <a:off x="449989" y="4999249"/>
            <a:ext cx="9552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故运动员运动的水平距离为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米时，运动员与小山坡的竖直距离为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27" name="yt_shape_11227"/>
              <p:cNvSpPr txBox="1"/>
              <p:nvPr/>
            </p:nvSpPr>
            <p:spPr>
              <a:xfrm>
                <a:off x="540000" y="1863124"/>
                <a:ext cx="6737422" cy="18013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时，运动员到达坡顶，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227" name="yt_shape_112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3124"/>
                <a:ext cx="6737422" cy="1801391"/>
              </a:xfrm>
              <a:prstGeom prst="rect">
                <a:avLst/>
              </a:prstGeom>
              <a:blipFill>
                <a:blip r:embed="rId2"/>
                <a:stretch>
                  <a:fillRect l="-2805" r="-1719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29" name="yt_shape_11229"/>
              <p:cNvSpPr txBox="1"/>
              <p:nvPr/>
            </p:nvSpPr>
            <p:spPr>
              <a:xfrm>
                <a:off x="540000" y="3715303"/>
                <a:ext cx="1413849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229" name="yt_shape_11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5303"/>
                <a:ext cx="1413849" cy="646267"/>
              </a:xfrm>
              <a:prstGeom prst="rect">
                <a:avLst/>
              </a:prstGeom>
              <a:blipFill>
                <a:blip r:embed="rId3"/>
                <a:stretch>
                  <a:fillRect l="-13362" r="-12069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00B895A-C572-BE9E-EF8D-23942825A823}"/>
                  </a:ext>
                </a:extLst>
              </p:cNvPr>
              <p:cNvSpPr txBox="1"/>
              <p:nvPr/>
            </p:nvSpPr>
            <p:spPr>
              <a:xfrm>
                <a:off x="449989" y="1816318"/>
                <a:ext cx="6852348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00B895A-C572-BE9E-EF8D-23942825A8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6318"/>
                <a:ext cx="6852348" cy="766331"/>
              </a:xfrm>
              <a:prstGeom prst="rect">
                <a:avLst/>
              </a:prstGeom>
              <a:blipFill>
                <a:blip r:embed="rId4"/>
                <a:stretch>
                  <a:fillRect l="-1423" r="-13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3D9C33B-033A-ECD9-1E66-AD1E3623E425}"/>
              </a:ext>
            </a:extLst>
          </p:cNvPr>
          <p:cNvSpPr txBox="1"/>
          <p:nvPr/>
        </p:nvSpPr>
        <p:spPr>
          <a:xfrm>
            <a:off x="449989" y="2489037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时，运动员到达坡顶，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F5FA93E-A33A-E762-9796-B57C1B13A280}"/>
                  </a:ext>
                </a:extLst>
              </p:cNvPr>
              <p:cNvSpPr txBox="1"/>
              <p:nvPr/>
            </p:nvSpPr>
            <p:spPr>
              <a:xfrm>
                <a:off x="449989" y="2964525"/>
                <a:ext cx="3867848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F5FA93E-A33A-E762-9796-B57C1B13A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64525"/>
                <a:ext cx="3867848" cy="729374"/>
              </a:xfrm>
              <a:prstGeom prst="rect">
                <a:avLst/>
              </a:prstGeom>
              <a:blipFill>
                <a:blip r:embed="rId5"/>
                <a:stretch>
                  <a:fillRect l="-2524" r="-252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A1E0A5E-0563-DD36-DD5F-326538E6A5EC}"/>
                  </a:ext>
                </a:extLst>
              </p:cNvPr>
              <p:cNvSpPr txBox="1"/>
              <p:nvPr/>
            </p:nvSpPr>
            <p:spPr>
              <a:xfrm>
                <a:off x="449989" y="3668497"/>
                <a:ext cx="158026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A1E0A5E-0563-DD36-DD5F-326538E6A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8497"/>
                <a:ext cx="1580262" cy="733629"/>
              </a:xfrm>
              <a:prstGeom prst="rect">
                <a:avLst/>
              </a:prstGeom>
              <a:blipFill>
                <a:blip r:embed="rId6"/>
                <a:stretch>
                  <a:fillRect l="-6178" r="-617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218">
            <a:extLst>
              <a:ext uri="{FF2B5EF4-FFF2-40B4-BE49-F238E27FC236}">
                <a16:creationId xmlns:a16="http://schemas.microsoft.com/office/drawing/2014/main" id="{FB04CA1D-AF7C-B0C3-3AB2-24E3B3F0E17A}"/>
              </a:ext>
            </a:extLst>
          </p:cNvPr>
          <p:cNvSpPr txBox="1"/>
          <p:nvPr/>
        </p:nvSpPr>
        <p:spPr>
          <a:xfrm>
            <a:off x="540000" y="1484784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）当运动员运动到坡顶正上方，且与坡顶距离超过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8" name="yt_shape_11158"/>
          <p:cNvSpPr txBox="1"/>
          <p:nvPr/>
        </p:nvSpPr>
        <p:spPr>
          <a:xfrm>
            <a:off x="540119" y="228799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如图，花坛水池中央有一喷泉，水管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，水从喷头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喷出后呈抛物线状先向上至最高点后落下，若最高点距水面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距抛物线对称轴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，则为使水不落到池外，水池半径最小为（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60" name="yt_table_111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720933"/>
              </p:ext>
            </p:extLst>
          </p:nvPr>
        </p:nvGraphicFramePr>
        <p:xfrm>
          <a:off x="540000" y="3734424"/>
          <a:ext cx="8070216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27000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p:pic>
        <p:nvPicPr>
          <p:cNvPr id="11159" name="yt_image_11159_skip" title="H_94.1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7423" y="3734424"/>
            <a:ext cx="2072516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9E5105-7ED4-2226-8469-D10350FA7465}"/>
              </a:ext>
            </a:extLst>
          </p:cNvPr>
          <p:cNvSpPr txBox="1"/>
          <p:nvPr/>
        </p:nvSpPr>
        <p:spPr>
          <a:xfrm>
            <a:off x="3650508" y="319216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" name="yt_shape_11162"/>
          <p:cNvSpPr txBox="1"/>
          <p:nvPr/>
        </p:nvSpPr>
        <p:spPr>
          <a:xfrm>
            <a:off x="540000" y="1472773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p:sp>
        <p:nvSpPr>
          <p:cNvPr id="11163" name="yt_shape_11163"/>
          <p:cNvSpPr txBox="1"/>
          <p:nvPr/>
        </p:nvSpPr>
        <p:spPr>
          <a:xfrm>
            <a:off x="540119" y="19589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如图，有一个横截面边缘为抛物线的隧道入口，隧道入口处的底面宽度为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，两侧距底面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高处各有一盏灯，两灯间的水平距离为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，则这个隧道入口的最大高度为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67" name="yt_shape_11167"/>
          <p:cNvSpPr txBox="1"/>
          <p:nvPr/>
        </p:nvSpPr>
        <p:spPr>
          <a:xfrm>
            <a:off x="540000" y="54225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64" name="yt_shape_11164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6194" y="3550867"/>
            <a:ext cx="1979611" cy="1821321"/>
            <a:chOff x="0" y="0"/>
            <a:chExt cx="1979611" cy="1821321"/>
          </a:xfrm>
        </p:grpSpPr>
        <p:pic>
          <p:nvPicPr>
            <p:cNvPr id="2" name="yt_image_1116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9611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6" name="yt_shape_11166"/>
            <p:cNvSpPr txBox="1"/>
            <p:nvPr/>
          </p:nvSpPr>
          <p:spPr>
            <a:xfrm>
              <a:off x="456524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44F126-A5DA-2084-912D-B230CA157591}"/>
              </a:ext>
            </a:extLst>
          </p:cNvPr>
          <p:cNvSpPr txBox="1"/>
          <p:nvPr/>
        </p:nvSpPr>
        <p:spPr>
          <a:xfrm>
            <a:off x="1364508" y="2863107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8" name="yt_shape_11168"/>
          <p:cNvSpPr txBox="1"/>
          <p:nvPr/>
        </p:nvSpPr>
        <p:spPr>
          <a:xfrm>
            <a:off x="540119" y="19393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某菜农搭建了一个横截面为抛物线的大棚，尺寸如图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若菜农身高为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，他在不弯腰的情况下，在棚内的横向活动范围是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11172" name="yt_shape_11172"/>
          <p:cNvSpPr txBox="1"/>
          <p:nvPr/>
        </p:nvSpPr>
        <p:spPr>
          <a:xfrm>
            <a:off x="540000" y="49559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69" name="yt_shape_11169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9591" y="3051149"/>
            <a:ext cx="1952816" cy="1854468"/>
            <a:chOff x="0" y="0"/>
            <a:chExt cx="1952816" cy="1854468"/>
          </a:xfrm>
        </p:grpSpPr>
        <p:pic>
          <p:nvPicPr>
            <p:cNvPr id="2" name="yt_image_1116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52816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71" name="yt_shape_11171"/>
            <p:cNvSpPr txBox="1"/>
            <p:nvPr/>
          </p:nvSpPr>
          <p:spPr>
            <a:xfrm>
              <a:off x="443127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059B59-4917-E390-3E6D-B6E9167A7F90}"/>
              </a:ext>
            </a:extLst>
          </p:cNvPr>
          <p:cNvSpPr txBox="1"/>
          <p:nvPr/>
        </p:nvSpPr>
        <p:spPr>
          <a:xfrm>
            <a:off x="6241308" y="236803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3" name="yt_shape_11173"/>
          <p:cNvSpPr txBox="1"/>
          <p:nvPr/>
        </p:nvSpPr>
        <p:spPr>
          <a:xfrm>
            <a:off x="540000" y="1052736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1174" name="yt_shape_11174"/>
          <p:cNvSpPr txBox="1"/>
          <p:nvPr/>
        </p:nvSpPr>
        <p:spPr>
          <a:xfrm>
            <a:off x="540119" y="15389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（内江市二中单元卷）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如图，隧道的截面由抛物线和矩形构成，矩形的长为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，抛物线的最高点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离地面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8m.</a:t>
            </a:r>
          </a:p>
        </p:txBody>
      </p:sp>
      <p:pic>
        <p:nvPicPr>
          <p:cNvPr id="11175" name="yt_image_111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8555" y="2574362"/>
            <a:ext cx="175356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7" name="yt_shape_11177"/>
          <p:cNvSpPr txBox="1"/>
          <p:nvPr/>
        </p:nvSpPr>
        <p:spPr>
          <a:xfrm>
            <a:off x="540000" y="2542154"/>
            <a:ext cx="907940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）按如图所示建立直角坐标系，求表示该抛物线的函数表达式；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5794D4-3387-4A8F-0760-613350227D9D}"/>
              </a:ext>
            </a:extLst>
          </p:cNvPr>
          <p:cNvSpPr txBox="1"/>
          <p:nvPr/>
        </p:nvSpPr>
        <p:spPr>
          <a:xfrm>
            <a:off x="450108" y="3081480"/>
            <a:ext cx="852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）根据题意得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ED30BA-0EED-0E66-783D-E2EA608F3143}"/>
              </a:ext>
            </a:extLst>
          </p:cNvPr>
          <p:cNvSpPr txBox="1"/>
          <p:nvPr/>
        </p:nvSpPr>
        <p:spPr>
          <a:xfrm>
            <a:off x="450108" y="3556968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148664-B3A1-7295-1B64-04677970518C}"/>
              </a:ext>
            </a:extLst>
          </p:cNvPr>
          <p:cNvSpPr txBox="1"/>
          <p:nvPr/>
        </p:nvSpPr>
        <p:spPr>
          <a:xfrm>
            <a:off x="450108" y="4032456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180975-E06F-44EE-C609-DABE0A0F411B}"/>
                  </a:ext>
                </a:extLst>
              </p:cNvPr>
              <p:cNvSpPr txBox="1"/>
              <p:nvPr/>
            </p:nvSpPr>
            <p:spPr>
              <a:xfrm>
                <a:off x="450108" y="4507944"/>
                <a:ext cx="21898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4180975-E06F-44EE-C609-DABE0A0F4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7944"/>
                <a:ext cx="2189861" cy="767474"/>
              </a:xfrm>
              <a:prstGeom prst="rect">
                <a:avLst/>
              </a:prstGeom>
              <a:blipFill>
                <a:blip r:embed="rId3"/>
                <a:stretch>
                  <a:fillRect l="-4457" r="-44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62A6A9-8E1D-1C23-CE46-6E6C8CA6E22B}"/>
                  </a:ext>
                </a:extLst>
              </p:cNvPr>
              <p:cNvSpPr txBox="1"/>
              <p:nvPr/>
            </p:nvSpPr>
            <p:spPr>
              <a:xfrm>
                <a:off x="450108" y="5181806"/>
                <a:ext cx="46949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862A6A9-8E1D-1C23-CE46-6E6C8CA6E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81806"/>
                <a:ext cx="4694936" cy="767474"/>
              </a:xfrm>
              <a:prstGeom prst="rect">
                <a:avLst/>
              </a:prstGeom>
              <a:blipFill>
                <a:blip r:embed="rId4"/>
                <a:stretch>
                  <a:fillRect l="-2078" r="-20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80" name="yt_shape_11180"/>
              <p:cNvSpPr txBox="1"/>
              <p:nvPr/>
            </p:nvSpPr>
            <p:spPr>
              <a:xfrm>
                <a:off x="540119" y="1303015"/>
                <a:ext cx="11111999" cy="51503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）一大型货车装载某大型设备后，高为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，如果该隧道内设双向行车道，那么这辆货车能否安全通过？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）根据题意得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）根据题意，把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代入表达式，得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货车能安全通过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180" name="yt_shape_11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03015"/>
                <a:ext cx="11111999" cy="5150321"/>
              </a:xfrm>
              <a:prstGeom prst="rect">
                <a:avLst/>
              </a:prstGeom>
              <a:blipFill>
                <a:blip r:embed="rId2"/>
                <a:stretch>
                  <a:fillRect l="-1701" t="-1065" r="-384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67A49BB-C8D2-82B2-9516-D080BC59489A}"/>
              </a:ext>
            </a:extLst>
          </p:cNvPr>
          <p:cNvSpPr txBox="1"/>
          <p:nvPr/>
        </p:nvSpPr>
        <p:spPr>
          <a:xfrm>
            <a:off x="450108" y="2402032"/>
            <a:ext cx="639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）根据题意，把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代入表达式，得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13A243-57D5-D8B6-BD9E-B3FCA5101345}"/>
              </a:ext>
            </a:extLst>
          </p:cNvPr>
          <p:cNvSpPr txBox="1"/>
          <p:nvPr/>
        </p:nvSpPr>
        <p:spPr>
          <a:xfrm>
            <a:off x="450108" y="2877520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78084D-EFA8-E90F-0436-539909264081}"/>
              </a:ext>
            </a:extLst>
          </p:cNvPr>
          <p:cNvSpPr txBox="1"/>
          <p:nvPr/>
        </p:nvSpPr>
        <p:spPr>
          <a:xfrm>
            <a:off x="450108" y="3353008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货车能安全通过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1175">
            <a:extLst>
              <a:ext uri="{FF2B5EF4-FFF2-40B4-BE49-F238E27FC236}">
                <a16:creationId xmlns:a16="http://schemas.microsoft.com/office/drawing/2014/main" id="{43616418-9359-6FEF-D067-463CFE0060F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8555" y="2574362"/>
            <a:ext cx="175356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83" name="yt_shape_11183"/>
              <p:cNvSpPr txBox="1"/>
              <p:nvPr/>
            </p:nvSpPr>
            <p:spPr>
              <a:xfrm>
                <a:off x="540119" y="1052736"/>
                <a:ext cx="11111999" cy="1800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（乐山外国语学校月考）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如图，隧道的截面由抛物线和长方形构成，长方形的长是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按照图中所示的平面直角坐标系，抛物线可以用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表示，且抛物线上的点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的水平距离为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，到地面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>
          <p:sp>
            <p:nvSpPr>
              <p:cNvPr id="11183" name="yt_shape_11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111999" cy="1800045"/>
              </a:xfrm>
              <a:prstGeom prst="rect">
                <a:avLst/>
              </a:prstGeom>
              <a:blipFill>
                <a:blip r:embed="rId2"/>
                <a:stretch>
                  <a:fillRect l="-1701" t="-3051" r="-1153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85" name="yt_image_1118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7473" y="4534021"/>
            <a:ext cx="179289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7" name="yt_shape_11187"/>
          <p:cNvSpPr txBox="1"/>
          <p:nvPr/>
        </p:nvSpPr>
        <p:spPr>
          <a:xfrm>
            <a:off x="540000" y="2929926"/>
            <a:ext cx="87892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）求抛物线的函数表达式，并计算出拱顶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到地面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9DD763-0FA2-5AAB-3583-C129F8666697}"/>
                  </a:ext>
                </a:extLst>
              </p:cNvPr>
              <p:cNvSpPr txBox="1"/>
              <p:nvPr/>
            </p:nvSpPr>
            <p:spPr>
              <a:xfrm>
                <a:off x="450108" y="3549099"/>
                <a:ext cx="973404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9DD763-0FA2-5AAB-3583-C129F86666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49099"/>
                <a:ext cx="9734042" cy="805193"/>
              </a:xfrm>
              <a:prstGeom prst="rect">
                <a:avLst/>
              </a:prstGeom>
              <a:blipFill>
                <a:blip r:embed="rId4"/>
                <a:stretch>
                  <a:fillRect l="-1002" r="-939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D7E3FC-A2A3-9F9C-9A34-F9628454670F}"/>
                  </a:ext>
                </a:extLst>
              </p:cNvPr>
              <p:cNvSpPr txBox="1"/>
              <p:nvPr/>
            </p:nvSpPr>
            <p:spPr>
              <a:xfrm>
                <a:off x="450108" y="4260680"/>
                <a:ext cx="3719766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×3+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D7E3FC-A2A3-9F9C-9A34-F96284546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60680"/>
                <a:ext cx="3719766" cy="13285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1" name="yt_shape_11191"/>
              <p:cNvSpPr txBox="1"/>
              <p:nvPr/>
            </p:nvSpPr>
            <p:spPr>
              <a:xfrm>
                <a:off x="540000" y="1357390"/>
                <a:ext cx="7074052" cy="45032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该抛物线的函数表达式为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拱顶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到地面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）抛物线的对称轴为直线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，汽车宽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这辆货车能安全通过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1" name="yt_shape_11191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7390"/>
                <a:ext cx="7074052" cy="4503220"/>
              </a:xfrm>
              <a:prstGeom prst="rect">
                <a:avLst/>
              </a:prstGeom>
              <a:blipFill>
                <a:blip r:embed="rId2"/>
                <a:stretch>
                  <a:fillRect l="-2672" r="-1638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B735CB-4CE9-F09F-F034-D35CEC241B86}"/>
                  </a:ext>
                </a:extLst>
              </p:cNvPr>
              <p:cNvSpPr txBox="1"/>
              <p:nvPr/>
            </p:nvSpPr>
            <p:spPr>
              <a:xfrm>
                <a:off x="449989" y="1310584"/>
                <a:ext cx="19826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mathAnswerShape': 1}">
                <a:extLst>
                  <a:ext uri="{FF2B5EF4-FFF2-40B4-BE49-F238E27FC236}">
                    <a16:creationId xmlns:a16="http://schemas.microsoft.com/office/drawing/2014/main" id="{DCB735CB-4CE9-F09F-F034-D35CEC241B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10584"/>
                <a:ext cx="1982661" cy="1154189"/>
              </a:xfrm>
              <a:prstGeom prst="rect">
                <a:avLst/>
              </a:prstGeom>
              <a:blipFill>
                <a:blip r:embed="rId3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CD95BDC-DF39-B3A2-D151-9797BEAB388B}"/>
                  </a:ext>
                </a:extLst>
              </p:cNvPr>
              <p:cNvSpPr txBox="1"/>
              <p:nvPr/>
            </p:nvSpPr>
            <p:spPr>
              <a:xfrm>
                <a:off x="449989" y="2371161"/>
                <a:ext cx="60728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该抛物线的函数表达式为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DCD95BDC-DF39-B3A2-D151-9797BEAB38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1161"/>
                <a:ext cx="6072886" cy="768046"/>
              </a:xfrm>
              <a:prstGeom prst="rect">
                <a:avLst/>
              </a:prstGeom>
              <a:blipFill>
                <a:blip r:embed="rId4"/>
                <a:stretch>
                  <a:fillRect l="-1606" r="-16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FEDF88-F146-CF4F-5BE1-E2B71F78D491}"/>
                  </a:ext>
                </a:extLst>
              </p:cNvPr>
              <p:cNvSpPr txBox="1"/>
              <p:nvPr/>
            </p:nvSpPr>
            <p:spPr>
              <a:xfrm>
                <a:off x="449989" y="3045595"/>
                <a:ext cx="55998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90FEDF88-F146-CF4F-5BE1-E2B71F78D4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45595"/>
                <a:ext cx="5599811" cy="768045"/>
              </a:xfrm>
              <a:prstGeom prst="rect">
                <a:avLst/>
              </a:prstGeom>
              <a:blipFill>
                <a:blip r:embed="rId5"/>
                <a:stretch>
                  <a:fillRect l="-1743" r="-17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C7CFCE9-B654-301D-3A5A-1B6182D66A91}"/>
              </a:ext>
            </a:extLst>
          </p:cNvPr>
          <p:cNvSpPr txBox="1"/>
          <p:nvPr/>
        </p:nvSpPr>
        <p:spPr>
          <a:xfrm>
            <a:off x="449989" y="3720028"/>
            <a:ext cx="447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拱顶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到地面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70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9" name="yt_shape_11189"/>
              <p:cNvSpPr txBox="1"/>
              <p:nvPr/>
            </p:nvSpPr>
            <p:spPr>
              <a:xfrm>
                <a:off x="540119" y="2146099"/>
                <a:ext cx="11111999" cy="29258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）一辆货运汽车载一长方体集装箱后高为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，宽为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，如果隧道内设双向车道，那么这辆货车能否安全通过？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×3+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9" name="yt_shape_11189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46099"/>
                <a:ext cx="11111999" cy="2925801"/>
              </a:xfrm>
              <a:prstGeom prst="rect">
                <a:avLst/>
              </a:prstGeom>
              <a:blipFill>
                <a:blip r:embed="rId2"/>
                <a:stretch>
                  <a:fillRect l="-1701" t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1185">
            <a:extLst>
              <a:ext uri="{FF2B5EF4-FFF2-40B4-BE49-F238E27FC236}">
                <a16:creationId xmlns:a16="http://schemas.microsoft.com/office/drawing/2014/main" id="{FA807F50-8AF2-071E-2243-B4C0EB937E4B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1736" y="3099800"/>
            <a:ext cx="179289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D29BC7E-924F-4418-B6AE-BADD3D846F0A}"/>
              </a:ext>
            </a:extLst>
          </p:cNvPr>
          <p:cNvSpPr txBox="1"/>
          <p:nvPr/>
        </p:nvSpPr>
        <p:spPr>
          <a:xfrm>
            <a:off x="449989" y="3212976"/>
            <a:ext cx="649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）抛物线的对称轴为直线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，汽车宽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4D42EC-2A4A-19E6-C1AA-40EACEED1B90}"/>
                  </a:ext>
                </a:extLst>
              </p:cNvPr>
              <p:cNvSpPr txBox="1"/>
              <p:nvPr/>
            </p:nvSpPr>
            <p:spPr>
              <a:xfrm>
                <a:off x="449989" y="3688464"/>
                <a:ext cx="71857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F4D42EC-2A4A-19E6-C1AA-40EACEED1B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8464"/>
                <a:ext cx="7185723" cy="768490"/>
              </a:xfrm>
              <a:prstGeom prst="rect">
                <a:avLst/>
              </a:prstGeom>
              <a:blipFill>
                <a:blip r:embed="rId4"/>
                <a:stretch>
                  <a:fillRect l="-1357" r="-12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079517C-C133-D4D7-C3F0-7C660F82A221}"/>
              </a:ext>
            </a:extLst>
          </p:cNvPr>
          <p:cNvSpPr txBox="1"/>
          <p:nvPr/>
        </p:nvSpPr>
        <p:spPr>
          <a:xfrm>
            <a:off x="449989" y="4363342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这辆货车能安全通过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2035</Words>
  <Application>Microsoft Office PowerPoint</Application>
  <PresentationFormat>宽屏</PresentationFormat>
  <Paragraphs>109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