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2" r:id="rId6"/>
    <p:sldId id="398" r:id="rId7"/>
    <p:sldId id="373" r:id="rId8"/>
    <p:sldId id="376" r:id="rId9"/>
    <p:sldId id="378" r:id="rId10"/>
    <p:sldId id="379" r:id="rId11"/>
    <p:sldId id="381" r:id="rId12"/>
    <p:sldId id="383" r:id="rId13"/>
    <p:sldId id="384" r:id="rId14"/>
    <p:sldId id="385" r:id="rId15"/>
    <p:sldId id="405" r:id="rId16"/>
    <p:sldId id="387" r:id="rId17"/>
    <p:sldId id="389" r:id="rId18"/>
    <p:sldId id="390" r:id="rId19"/>
    <p:sldId id="391" r:id="rId20"/>
    <p:sldId id="392" r:id="rId21"/>
    <p:sldId id="393" r:id="rId22"/>
    <p:sldId id="395" r:id="rId23"/>
    <p:sldId id="396" r:id="rId24"/>
    <p:sldId id="397" r:id="rId25"/>
    <p:sldId id="256" r:id="rId2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bin"/><Relationship Id="rId5" Type="http://schemas.openxmlformats.org/officeDocument/2006/relationships/image" Target="../media/image28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bin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bin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bin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png"/><Relationship Id="rId4" Type="http://schemas.openxmlformats.org/officeDocument/2006/relationships/image" Target="../media/image6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bin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bin"/><Relationship Id="rId4" Type="http://schemas.openxmlformats.org/officeDocument/2006/relationships/image" Target="../media/image2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73" name="yt_image_13173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52769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175" name="yt_shape_13175"/>
              <p:cNvSpPr txBox="1"/>
              <p:nvPr/>
            </p:nvSpPr>
            <p:spPr>
              <a:xfrm>
                <a:off x="540119" y="2599564"/>
                <a:ext cx="11111999" cy="2665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任何正多边形都有一个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外接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圆和一个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内切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正多边形的外接圆的圆心叫做这个正多边形的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中心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，外接圆的半径叫做正多边形的半径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正多边形每一条边所对外接圆的圆心角叫做正多边形的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中心角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中心到正多边形的一边的距离叫做正多边形的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边心距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边形中心角为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175" name="yt_shape_13175" descr="{&quot;rangeId&quot;:2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99564"/>
                <a:ext cx="11111999" cy="2665666"/>
              </a:xfrm>
              <a:prstGeom prst="rect">
                <a:avLst/>
              </a:prstGeom>
              <a:blipFill>
                <a:blip r:embed="rId3"/>
                <a:stretch>
                  <a:fillRect l="-1701" t="-1826" b="-3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A2F9C97-551E-3287-BA09-5FC9D6A82945}"/>
              </a:ext>
            </a:extLst>
          </p:cNvPr>
          <p:cNvSpPr txBox="1"/>
          <p:nvPr/>
        </p:nvSpPr>
        <p:spPr>
          <a:xfrm>
            <a:off x="4031508" y="25527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外接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5D7686-1B15-36FC-BCC0-454BF6FDB0AA}"/>
              </a:ext>
            </a:extLst>
          </p:cNvPr>
          <p:cNvSpPr txBox="1"/>
          <p:nvPr/>
        </p:nvSpPr>
        <p:spPr>
          <a:xfrm>
            <a:off x="6469908" y="25527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内切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6B3F82-DE88-8819-5129-2B43528E1406}"/>
              </a:ext>
            </a:extLst>
          </p:cNvPr>
          <p:cNvSpPr txBox="1"/>
          <p:nvPr/>
        </p:nvSpPr>
        <p:spPr>
          <a:xfrm>
            <a:off x="7079507" y="30282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中心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76D88C-EEC3-4749-B8F5-24744594F592}"/>
              </a:ext>
            </a:extLst>
          </p:cNvPr>
          <p:cNvSpPr txBox="1"/>
          <p:nvPr/>
        </p:nvSpPr>
        <p:spPr>
          <a:xfrm>
            <a:off x="9670307" y="350373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中心角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765183-D0D0-BE9E-E067-2B40D5A8A8F1}"/>
              </a:ext>
            </a:extLst>
          </p:cNvPr>
          <p:cNvSpPr txBox="1"/>
          <p:nvPr/>
        </p:nvSpPr>
        <p:spPr>
          <a:xfrm>
            <a:off x="6546107" y="397922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边心距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F8C6DF8-2A9F-A32B-3967-9670D07A2C95}"/>
                  </a:ext>
                </a:extLst>
              </p:cNvPr>
              <p:cNvSpPr txBox="1"/>
              <p:nvPr/>
            </p:nvSpPr>
            <p:spPr>
              <a:xfrm>
                <a:off x="3269508" y="4293096"/>
                <a:ext cx="870649" cy="8315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F8C6DF8-2A9F-A32B-3967-9670D07A2C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9508" y="4293096"/>
                <a:ext cx="870649" cy="831546"/>
              </a:xfrm>
              <a:prstGeom prst="rect">
                <a:avLst/>
              </a:prstGeom>
              <a:blipFill>
                <a:blip r:embed="rId4"/>
                <a:stretch>
                  <a:fillRect l="-10490" b="-72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6" name="yt_shape_13246"/>
          <p:cNvSpPr txBox="1"/>
          <p:nvPr/>
        </p:nvSpPr>
        <p:spPr>
          <a:xfrm>
            <a:off x="540119" y="97347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如图，正方形的边长为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，它的内切圆半径为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，外接圆半径为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50" name="yt_table_13250_skip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40676269"/>
                  </p:ext>
                </p:extLst>
              </p:nvPr>
            </p:nvGraphicFramePr>
            <p:xfrm>
              <a:off x="540000" y="1939765"/>
              <a:ext cx="5318697" cy="924306"/>
            </p:xfrm>
            <a:graphic>
              <a:graphicData uri="http://schemas.openxmlformats.org/drawingml/2006/table">
                <a:tbl>
                  <a:tblPr/>
                  <a:tblGrid>
                    <a:gridCol w="3096070">
                      <a:extLst>
                        <a:ext uri="{9D8B030D-6E8A-4147-A177-3AD203B41FA5}">
                          <a16:colId xmlns:a16="http://schemas.microsoft.com/office/drawing/2014/main" val="10477"/>
                        </a:ext>
                      </a:extLst>
                    </a:gridCol>
                    <a:gridCol w="2222627">
                      <a:extLst>
                        <a:ext uri="{9D8B030D-6E8A-4147-A177-3AD203B41FA5}">
                          <a16:colId xmlns:a16="http://schemas.microsoft.com/office/drawing/2014/main" val="104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250" name="yt_table_13250_skip" descr="{&quot;rangeId&quot;:16,&quot;type&quot;:&quot;Option&quot;,&quot;drawing&quot;:[&quot;yt_shape_13247&quot;]}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40676269"/>
                  </p:ext>
                </p:extLst>
              </p:nvPr>
            </p:nvGraphicFramePr>
            <p:xfrm>
              <a:off x="540000" y="1866295"/>
              <a:ext cx="5318697" cy="924306"/>
            </p:xfrm>
            <a:graphic>
              <a:graphicData uri="http://schemas.openxmlformats.org/drawingml/2006/table">
                <a:tbl>
                  <a:tblPr/>
                  <a:tblGrid>
                    <a:gridCol w="3096070">
                      <a:extLst>
                        <a:ext uri="{9D8B030D-6E8A-4147-A177-3AD203B41FA5}">
                          <a16:colId xmlns:a16="http://schemas.microsoft.com/office/drawing/2014/main" val="10477"/>
                        </a:ext>
                      </a:extLst>
                    </a:gridCol>
                    <a:gridCol w="2222627">
                      <a:extLst>
                        <a:ext uri="{9D8B030D-6E8A-4147-A177-3AD203B41FA5}">
                          <a16:colId xmlns:a16="http://schemas.microsoft.com/office/drawing/2014/main" val="10478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r="-71709" b="-1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9452" t="-3947" b="-1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7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3947" r="-71709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9452" t="-103947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247" name="yt_shape_13247_skip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67900" y="1939765"/>
            <a:ext cx="1381887" cy="1777887"/>
            <a:chOff x="0" y="0"/>
            <a:chExt cx="1381887" cy="1777887"/>
          </a:xfrm>
        </p:grpSpPr>
        <p:pic>
          <p:nvPicPr>
            <p:cNvPr id="2" name="yt_image_13247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81887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49" name="yt_shape_13249"/>
            <p:cNvSpPr txBox="1"/>
            <p:nvPr/>
          </p:nvSpPr>
          <p:spPr>
            <a:xfrm>
              <a:off x="81479" y="141788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251" name="yt_shape_13251"/>
              <p:cNvSpPr txBox="1"/>
              <p:nvPr/>
            </p:nvSpPr>
            <p:spPr>
              <a:xfrm>
                <a:off x="540119" y="3768048"/>
                <a:ext cx="11111999" cy="9775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（成都市中考）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如图，正六边形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，则这个正六边形的边心距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的长分别为（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251" name="yt_shape_13251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68048"/>
                <a:ext cx="11111999" cy="977512"/>
              </a:xfrm>
              <a:prstGeom prst="rect">
                <a:avLst/>
              </a:prstGeom>
              <a:blipFill>
                <a:blip r:embed="rId4"/>
                <a:stretch>
                  <a:fillRect l="-1701" t="-5000" r="-878" b="-18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54" name="yt_table_13254_skip" title="H_97.0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6260916"/>
                  </p:ext>
                </p:extLst>
              </p:nvPr>
            </p:nvGraphicFramePr>
            <p:xfrm>
              <a:off x="540000" y="4796348"/>
              <a:ext cx="5074222" cy="1232599"/>
            </p:xfrm>
            <a:graphic>
              <a:graphicData uri="http://schemas.openxmlformats.org/drawingml/2006/table">
                <a:tbl>
                  <a:tblPr/>
                  <a:tblGrid>
                    <a:gridCol w="3096070">
                      <a:extLst>
                        <a:ext uri="{9D8B030D-6E8A-4147-A177-3AD203B41FA5}">
                          <a16:colId xmlns:a16="http://schemas.microsoft.com/office/drawing/2014/main" val="10479"/>
                        </a:ext>
                      </a:extLst>
                    </a:gridCol>
                    <a:gridCol w="1978152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254" name="yt_table_13254_skip" descr="{&quot;rangeId&quot;:17,&quot;type&quot;:&quot;Option&quot;,&quot;drawing&quot;:[&quot;yt_image_13253&quot;]}" title="H_97.0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6260916"/>
                  </p:ext>
                </p:extLst>
              </p:nvPr>
            </p:nvGraphicFramePr>
            <p:xfrm>
              <a:off x="540000" y="4722878"/>
              <a:ext cx="5074222" cy="1232599"/>
            </p:xfrm>
            <a:graphic>
              <a:graphicData uri="http://schemas.openxmlformats.org/drawingml/2006/table">
                <a:tbl>
                  <a:tblPr/>
                  <a:tblGrid>
                    <a:gridCol w="3096070">
                      <a:extLst>
                        <a:ext uri="{9D8B030D-6E8A-4147-A177-3AD203B41FA5}">
                          <a16:colId xmlns:a16="http://schemas.microsoft.com/office/drawing/2014/main" val="10479"/>
                        </a:ext>
                      </a:extLst>
                    </a:gridCol>
                    <a:gridCol w="1978152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</a:tblGrid>
                  <a:tr h="59664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63976" b="-1244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56308" b="-1244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9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93333" r="-6397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56308" t="-9333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253" name="yt_image_13253_skip" title="H_114.0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78036" y="4796348"/>
            <a:ext cx="1671816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7E2699F-2AF7-BE85-F842-F9B806F7E162}"/>
              </a:ext>
            </a:extLst>
          </p:cNvPr>
          <p:cNvSpPr txBox="1"/>
          <p:nvPr/>
        </p:nvSpPr>
        <p:spPr>
          <a:xfrm>
            <a:off x="907308" y="140215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C7ED46-6F5A-3020-49B0-3D944D1BDEBD}"/>
              </a:ext>
            </a:extLst>
          </p:cNvPr>
          <p:cNvSpPr txBox="1"/>
          <p:nvPr/>
        </p:nvSpPr>
        <p:spPr>
          <a:xfrm>
            <a:off x="4978357" y="4196730"/>
            <a:ext cx="400748" cy="5861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55" name="yt_shape_13255"/>
              <p:cNvSpPr txBox="1"/>
              <p:nvPr/>
            </p:nvSpPr>
            <p:spPr>
              <a:xfrm>
                <a:off x="540119" y="1196752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为正方形，在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是正三角形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55" name="yt_shape_132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96752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128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57" name="yt_image_1325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6280" y="2131470"/>
            <a:ext cx="2892355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259">
                <a:extLst>
                  <a:ext uri="{FF2B5EF4-FFF2-40B4-BE49-F238E27FC236}">
                    <a16:creationId xmlns:a16="http://schemas.microsoft.com/office/drawing/2014/main" id="{9359B67C-5F26-B165-609D-6E275E18D04E}"/>
                  </a:ext>
                </a:extLst>
              </p:cNvPr>
              <p:cNvSpPr txBox="1"/>
              <p:nvPr/>
            </p:nvSpPr>
            <p:spPr>
              <a:xfrm>
                <a:off x="540000" y="2323678"/>
                <a:ext cx="5035161" cy="28316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259">
                <a:extLst>
                  <a:ext uri="{FF2B5EF4-FFF2-40B4-BE49-F238E27FC236}">
                    <a16:creationId xmlns:a16="http://schemas.microsoft.com/office/drawing/2014/main" id="{9359B67C-5F26-B165-609D-6E275E18D0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3678"/>
                <a:ext cx="5035161" cy="2831673"/>
              </a:xfrm>
              <a:prstGeom prst="rect">
                <a:avLst/>
              </a:prstGeom>
              <a:blipFill>
                <a:blip r:embed="rId4"/>
                <a:stretch>
                  <a:fillRect l="-3753" t="-1720" r="-1937" b="-2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3261">
            <a:extLst>
              <a:ext uri="{FF2B5EF4-FFF2-40B4-BE49-F238E27FC236}">
                <a16:creationId xmlns:a16="http://schemas.microsoft.com/office/drawing/2014/main" id="{FB2D2871-1B8D-C1A6-C4AE-9BD83D6BFD8F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34409" y="4319378"/>
            <a:ext cx="2606050" cy="1671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80CF7B2-D397-B11F-4819-0BDA079E06E4}"/>
              </a:ext>
            </a:extLst>
          </p:cNvPr>
          <p:cNvSpPr txBox="1"/>
          <p:nvPr/>
        </p:nvSpPr>
        <p:spPr>
          <a:xfrm>
            <a:off x="449989" y="2276872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810B7DB-136F-3835-A6E7-CC966F269C48}"/>
                  </a:ext>
                </a:extLst>
              </p:cNvPr>
              <p:cNvSpPr txBox="1"/>
              <p:nvPr/>
            </p:nvSpPr>
            <p:spPr>
              <a:xfrm>
                <a:off x="449989" y="2752360"/>
                <a:ext cx="257098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810B7DB-136F-3835-A6E7-CC966F269C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2360"/>
                <a:ext cx="2570989" cy="615392"/>
              </a:xfrm>
              <a:prstGeom prst="rect">
                <a:avLst/>
              </a:prstGeom>
              <a:blipFill>
                <a:blip r:embed="rId6"/>
                <a:stretch>
                  <a:fillRect l="-3791" r="-4028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F3334AC-0F54-BA2D-72F3-545850B4AA3D}"/>
              </a:ext>
            </a:extLst>
          </p:cNvPr>
          <p:cNvSpPr txBox="1"/>
          <p:nvPr/>
        </p:nvSpPr>
        <p:spPr>
          <a:xfrm>
            <a:off x="449989" y="3274140"/>
            <a:ext cx="3771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17EEF39-FF5F-A629-F0D5-2F6FA3815E38}"/>
                  </a:ext>
                </a:extLst>
              </p:cNvPr>
              <p:cNvSpPr txBox="1"/>
              <p:nvPr/>
            </p:nvSpPr>
            <p:spPr>
              <a:xfrm>
                <a:off x="449989" y="3749628"/>
                <a:ext cx="5115751" cy="7891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17EEF39-FF5F-A629-F0D5-2F6FA3815E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49628"/>
                <a:ext cx="5115751" cy="789191"/>
              </a:xfrm>
              <a:prstGeom prst="rect">
                <a:avLst/>
              </a:prstGeom>
              <a:blipFill>
                <a:blip r:embed="rId7"/>
                <a:stretch>
                  <a:fillRect l="-1907" r="-2145" b="-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750304C-102A-2E16-2913-DB43222CBD5F}"/>
                  </a:ext>
                </a:extLst>
              </p:cNvPr>
              <p:cNvSpPr txBox="1"/>
              <p:nvPr/>
            </p:nvSpPr>
            <p:spPr>
              <a:xfrm>
                <a:off x="449989" y="4445207"/>
                <a:ext cx="2907539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750304C-102A-2E16-2913-DB43222CBD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45207"/>
                <a:ext cx="2907539" cy="729564"/>
              </a:xfrm>
              <a:prstGeom prst="rect">
                <a:avLst/>
              </a:prstGeom>
              <a:blipFill>
                <a:blip r:embed="rId8"/>
                <a:stretch>
                  <a:fillRect l="-3354" r="-3354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64" name="yt_shape_13264"/>
              <p:cNvSpPr txBox="1"/>
              <p:nvPr/>
            </p:nvSpPr>
            <p:spPr>
              <a:xfrm>
                <a:off x="540119" y="908720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如图，已知等边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为内接正十二边形的一边，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64" name="yt_shape_132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8720"/>
                <a:ext cx="11111999" cy="955390"/>
              </a:xfrm>
              <a:prstGeom prst="rect">
                <a:avLst/>
              </a:prstGeom>
              <a:blipFill>
                <a:blip r:embed="rId2"/>
                <a:stretch>
                  <a:fillRect l="-1701" t="-1911" r="-1317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66" name="yt_image_1326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2561" y="1979776"/>
            <a:ext cx="1697355" cy="200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268">
                <a:extLst>
                  <a:ext uri="{FF2B5EF4-FFF2-40B4-BE49-F238E27FC236}">
                    <a16:creationId xmlns:a16="http://schemas.microsoft.com/office/drawing/2014/main" id="{ABE14CD9-8E8B-9349-5264-E999E5789016}"/>
                  </a:ext>
                </a:extLst>
              </p:cNvPr>
              <p:cNvSpPr txBox="1"/>
              <p:nvPr/>
            </p:nvSpPr>
            <p:spPr>
              <a:xfrm>
                <a:off x="540000" y="2049286"/>
                <a:ext cx="7628691" cy="44725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等边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为内接正十二边形的一边，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·cos45°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的半径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268">
                <a:extLst>
                  <a:ext uri="{FF2B5EF4-FFF2-40B4-BE49-F238E27FC236}">
                    <a16:creationId xmlns:a16="http://schemas.microsoft.com/office/drawing/2014/main" id="{ABE14CD9-8E8B-9349-5264-E999E57890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49286"/>
                <a:ext cx="7628691" cy="4472506"/>
              </a:xfrm>
              <a:prstGeom prst="rect">
                <a:avLst/>
              </a:prstGeom>
              <a:blipFill>
                <a:blip r:embed="rId4"/>
                <a:stretch>
                  <a:fillRect l="-2478" t="-1090" r="-1519" b="-3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A06116A-A543-8BB5-05DE-49B2BEC2FEC1}"/>
              </a:ext>
            </a:extLst>
          </p:cNvPr>
          <p:cNvSpPr txBox="1"/>
          <p:nvPr/>
        </p:nvSpPr>
        <p:spPr>
          <a:xfrm>
            <a:off x="449989" y="2002480"/>
            <a:ext cx="358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7BE877-5A23-B62A-C1DE-641923409A42}"/>
              </a:ext>
            </a:extLst>
          </p:cNvPr>
          <p:cNvSpPr txBox="1"/>
          <p:nvPr/>
        </p:nvSpPr>
        <p:spPr>
          <a:xfrm>
            <a:off x="449989" y="2477968"/>
            <a:ext cx="7734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等边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内接于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为内接正十二边形的一边，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B730FC7-2299-ADDB-BEDB-25B61C5E25E4}"/>
                  </a:ext>
                </a:extLst>
              </p:cNvPr>
              <p:cNvSpPr txBox="1"/>
              <p:nvPr/>
            </p:nvSpPr>
            <p:spPr>
              <a:xfrm>
                <a:off x="449989" y="2953456"/>
                <a:ext cx="390594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B730FC7-2299-ADDB-BEDB-25B61C5E25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3456"/>
                <a:ext cx="3905948" cy="767474"/>
              </a:xfrm>
              <a:prstGeom prst="rect">
                <a:avLst/>
              </a:prstGeom>
              <a:blipFill>
                <a:blip r:embed="rId5"/>
                <a:stretch>
                  <a:fillRect l="-2496" r="-202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CC8B2D4-8C5A-F1A1-6DE6-774ED3242BBC}"/>
                  </a:ext>
                </a:extLst>
              </p:cNvPr>
              <p:cNvSpPr txBox="1"/>
              <p:nvPr/>
            </p:nvSpPr>
            <p:spPr>
              <a:xfrm>
                <a:off x="449989" y="3627318"/>
                <a:ext cx="33661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CC8B2D4-8C5A-F1A1-6DE6-774ED3242B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7318"/>
                <a:ext cx="3366198" cy="765061"/>
              </a:xfrm>
              <a:prstGeom prst="rect">
                <a:avLst/>
              </a:prstGeom>
              <a:blipFill>
                <a:blip r:embed="rId6"/>
                <a:stretch>
                  <a:fillRect l="-2899" r="-253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FDFD6B7-985B-0787-2342-31FC9B45CF7E}"/>
              </a:ext>
            </a:extLst>
          </p:cNvPr>
          <p:cNvSpPr txBox="1"/>
          <p:nvPr/>
        </p:nvSpPr>
        <p:spPr>
          <a:xfrm>
            <a:off x="449989" y="4298767"/>
            <a:ext cx="4698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654F38-A042-FE93-9445-0F114C4171A9}"/>
              </a:ext>
            </a:extLst>
          </p:cNvPr>
          <p:cNvSpPr txBox="1"/>
          <p:nvPr/>
        </p:nvSpPr>
        <p:spPr>
          <a:xfrm>
            <a:off x="449989" y="4774255"/>
            <a:ext cx="4021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7676C87-2F3A-ED58-88CF-4DD82B091D40}"/>
                  </a:ext>
                </a:extLst>
              </p:cNvPr>
              <p:cNvSpPr txBox="1"/>
              <p:nvPr/>
            </p:nvSpPr>
            <p:spPr>
              <a:xfrm>
                <a:off x="449989" y="5249743"/>
                <a:ext cx="5720651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·cos45°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7676C87-2F3A-ED58-88CF-4DD82B091D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49743"/>
                <a:ext cx="5720651" cy="851231"/>
              </a:xfrm>
              <a:prstGeom prst="rect">
                <a:avLst/>
              </a:prstGeom>
              <a:blipFill>
                <a:blip r:embed="rId7"/>
                <a:stretch>
                  <a:fillRect l="-1706" r="-1279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A37571E6-B4DC-D38E-9229-2E846F962AE7}"/>
              </a:ext>
            </a:extLst>
          </p:cNvPr>
          <p:cNvSpPr txBox="1"/>
          <p:nvPr/>
        </p:nvSpPr>
        <p:spPr>
          <a:xfrm>
            <a:off x="449989" y="6007362"/>
            <a:ext cx="29677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的半径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5cm.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3270">
            <a:extLst>
              <a:ext uri="{FF2B5EF4-FFF2-40B4-BE49-F238E27FC236}">
                <a16:creationId xmlns:a16="http://schemas.microsoft.com/office/drawing/2014/main" id="{E196B528-7713-E312-5567-8FED6FDDB9B0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563163" y="4267870"/>
            <a:ext cx="1596151" cy="1761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4" name="yt_shape_13274"/>
          <p:cNvSpPr txBox="1"/>
          <p:nvPr/>
        </p:nvSpPr>
        <p:spPr>
          <a:xfrm>
            <a:off x="540000" y="1394230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273" name="yt_image_1327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9423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76" name="yt_shape_13276"/>
          <p:cNvSpPr txBox="1"/>
          <p:nvPr/>
        </p:nvSpPr>
        <p:spPr>
          <a:xfrm>
            <a:off x="540119" y="20918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抽象能力）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750" b="0" i="0" u="none">
                <a:noFill/>
                <a:effectLst/>
                <a:latin typeface="Times New Roman" pitchFamily="18"/>
                <a:ea typeface="Times New Roman" pitchFamily="18"/>
                <a:cs typeface="宋体" pitchFamily="18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的内接正三角形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、正五边形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277" name="yt_image_1327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3543" y="3602641"/>
            <a:ext cx="5764912" cy="1554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840108">
            <a:extLst>
              <a:ext uri="{FF2B5EF4-FFF2-40B4-BE49-F238E27FC236}">
                <a16:creationId xmlns:a16="http://schemas.microsoft.com/office/drawing/2014/main" id="{A94C2FFD-AA31-E9B4-0304-27DB430760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8719" y="2223099"/>
            <a:ext cx="212917" cy="21291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9" name="yt_shape_13279"/>
          <p:cNvSpPr txBox="1"/>
          <p:nvPr/>
        </p:nvSpPr>
        <p:spPr>
          <a:xfrm>
            <a:off x="540000" y="908720"/>
            <a:ext cx="422391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13280" name="yt_shape_13280"/>
          <p:cNvSpPr txBox="1"/>
          <p:nvPr/>
        </p:nvSpPr>
        <p:spPr>
          <a:xfrm>
            <a:off x="540000" y="3403798"/>
            <a:ext cx="977190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5907B5-B680-B156-3B98-94951372C108}"/>
              </a:ext>
            </a:extLst>
          </p:cNvPr>
          <p:cNvSpPr txBox="1"/>
          <p:nvPr/>
        </p:nvSpPr>
        <p:spPr>
          <a:xfrm>
            <a:off x="4633052" y="3356992"/>
            <a:ext cx="607124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F77BE2-0C00-ECCD-3353-ACFD24EF6700}"/>
              </a:ext>
            </a:extLst>
          </p:cNvPr>
          <p:cNvSpPr txBox="1"/>
          <p:nvPr/>
        </p:nvSpPr>
        <p:spPr>
          <a:xfrm>
            <a:off x="9090751" y="3356992"/>
            <a:ext cx="607124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282">
            <a:extLst>
              <a:ext uri="{FF2B5EF4-FFF2-40B4-BE49-F238E27FC236}">
                <a16:creationId xmlns:a16="http://schemas.microsoft.com/office/drawing/2014/main" id="{24B6D5A9-4AD6-0B2C-D45C-22BC5E4F367A}"/>
              </a:ext>
            </a:extLst>
          </p:cNvPr>
          <p:cNvSpPr txBox="1"/>
          <p:nvPr/>
        </p:nvSpPr>
        <p:spPr>
          <a:xfrm>
            <a:off x="540000" y="1459582"/>
            <a:ext cx="567783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MON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3283">
            <a:extLst>
              <a:ext uri="{FF2B5EF4-FFF2-40B4-BE49-F238E27FC236}">
                <a16:creationId xmlns:a16="http://schemas.microsoft.com/office/drawing/2014/main" id="{B5D5F300-9CFF-354A-B9BB-A67A4A7C4CBA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94313" y="1340159"/>
            <a:ext cx="1452182" cy="161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A54D560-C19B-A5AC-6431-04D443597252}"/>
              </a:ext>
            </a:extLst>
          </p:cNvPr>
          <p:cNvSpPr txBox="1"/>
          <p:nvPr/>
        </p:nvSpPr>
        <p:spPr>
          <a:xfrm>
            <a:off x="449989" y="1412776"/>
            <a:ext cx="3372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B1C97D-E91A-D09C-4B18-CF676E980CAE}"/>
              </a:ext>
            </a:extLst>
          </p:cNvPr>
          <p:cNvSpPr txBox="1"/>
          <p:nvPr/>
        </p:nvSpPr>
        <p:spPr>
          <a:xfrm>
            <a:off x="449989" y="1888264"/>
            <a:ext cx="5803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3E4606-661D-AAEC-196D-77C3448EF587}"/>
              </a:ext>
            </a:extLst>
          </p:cNvPr>
          <p:cNvSpPr txBox="1"/>
          <p:nvPr/>
        </p:nvSpPr>
        <p:spPr>
          <a:xfrm>
            <a:off x="449989" y="2363752"/>
            <a:ext cx="3647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281">
            <a:extLst>
              <a:ext uri="{FF2B5EF4-FFF2-40B4-BE49-F238E27FC236}">
                <a16:creationId xmlns:a16="http://schemas.microsoft.com/office/drawing/2014/main" id="{FB2DBEBB-1C00-D6EE-C1E8-B36CEC189162}"/>
              </a:ext>
            </a:extLst>
          </p:cNvPr>
          <p:cNvSpPr txBox="1"/>
          <p:nvPr/>
        </p:nvSpPr>
        <p:spPr>
          <a:xfrm>
            <a:off x="540000" y="3995462"/>
            <a:ext cx="92252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）试探究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的度数与正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边形边数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的关系（直接写出答案）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3286">
                <a:extLst>
                  <a:ext uri="{FF2B5EF4-FFF2-40B4-BE49-F238E27FC236}">
                    <a16:creationId xmlns:a16="http://schemas.microsoft.com/office/drawing/2014/main" id="{B974A1F9-3339-2DD8-F497-683E98E5F658}"/>
                  </a:ext>
                </a:extLst>
              </p:cNvPr>
              <p:cNvSpPr txBox="1"/>
              <p:nvPr/>
            </p:nvSpPr>
            <p:spPr>
              <a:xfrm>
                <a:off x="540000" y="4614799"/>
                <a:ext cx="2843727" cy="7451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MON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" name="yt_shape_13286">
                <a:extLst>
                  <a:ext uri="{FF2B5EF4-FFF2-40B4-BE49-F238E27FC236}">
                    <a16:creationId xmlns:a16="http://schemas.microsoft.com/office/drawing/2014/main" id="{B974A1F9-3339-2DD8-F497-683E98E5F6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14799"/>
                <a:ext cx="2843727" cy="745140"/>
              </a:xfrm>
              <a:prstGeom prst="rect">
                <a:avLst/>
              </a:prstGeom>
              <a:blipFill>
                <a:blip r:embed="rId3"/>
                <a:stretch>
                  <a:fillRect l="-6652" r="-5579" b="-13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6C8C029-C2E6-80D7-A827-03CF8EF8FD41}"/>
                  </a:ext>
                </a:extLst>
              </p:cNvPr>
              <p:cNvSpPr txBox="1"/>
              <p:nvPr/>
            </p:nvSpPr>
            <p:spPr>
              <a:xfrm>
                <a:off x="449989" y="4567993"/>
                <a:ext cx="2996311" cy="8315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MON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6C8C029-C2E6-80D7-A827-03CF8EF8FD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67993"/>
                <a:ext cx="2996311" cy="831546"/>
              </a:xfrm>
              <a:prstGeom prst="rect">
                <a:avLst/>
              </a:prstGeom>
              <a:blipFill>
                <a:blip r:embed="rId4"/>
                <a:stretch>
                  <a:fillRect l="-3259" r="-3259" b="-72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32184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7" grpId="0" build="allAtOnce"/>
      <p:bldP spid="8" grpId="0" build="allAtOnce"/>
      <p:bldP spid="9" grpId="0" build="allAtOnce"/>
      <p:bldP spid="1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9" name="yt_shape_13289"/>
          <p:cNvSpPr txBox="1"/>
          <p:nvPr/>
        </p:nvSpPr>
        <p:spPr>
          <a:xfrm>
            <a:off x="3369962" y="1052736"/>
            <a:ext cx="5386859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白正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3288" name="yt_image_132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102135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91" name="yt_shape_13291"/>
          <p:cNvSpPr txBox="1"/>
          <p:nvPr/>
        </p:nvSpPr>
        <p:spPr>
          <a:xfrm>
            <a:off x="4557117" y="1531161"/>
            <a:ext cx="307776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圆中常见辅助线的作法</a:t>
            </a:r>
          </a:p>
        </p:txBody>
      </p:sp>
      <p:sp>
        <p:nvSpPr>
          <p:cNvPr id="2" name="yt_shape_13292">
            <a:extLst>
              <a:ext uri="{FF2B5EF4-FFF2-40B4-BE49-F238E27FC236}">
                <a16:creationId xmlns:a16="http://schemas.microsoft.com/office/drawing/2014/main" id="{045D1303-6EED-5A32-408F-D9BE9D74F8CC}"/>
              </a:ext>
            </a:extLst>
          </p:cNvPr>
          <p:cNvSpPr txBox="1"/>
          <p:nvPr/>
        </p:nvSpPr>
        <p:spPr>
          <a:xfrm>
            <a:off x="540000" y="2087036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遇弦添加弦心距或半径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293">
                <a:extLst>
                  <a:ext uri="{FF2B5EF4-FFF2-40B4-BE49-F238E27FC236}">
                    <a16:creationId xmlns:a16="http://schemas.microsoft.com/office/drawing/2014/main" id="{0E929A90-D43D-F195-0D21-08ECB9AE201E}"/>
                  </a:ext>
                </a:extLst>
              </p:cNvPr>
              <p:cNvSpPr txBox="1"/>
              <p:nvPr/>
            </p:nvSpPr>
            <p:spPr>
              <a:xfrm>
                <a:off x="540119" y="2573200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延长线上的一点，连结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3293">
                <a:extLst>
                  <a:ext uri="{FF2B5EF4-FFF2-40B4-BE49-F238E27FC236}">
                    <a16:creationId xmlns:a16="http://schemas.microsoft.com/office/drawing/2014/main" id="{0E929A90-D43D-F195-0D21-08ECB9AE20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73200"/>
                <a:ext cx="11111999" cy="949299"/>
              </a:xfrm>
              <a:prstGeom prst="rect">
                <a:avLst/>
              </a:prstGeom>
              <a:blipFill>
                <a:blip r:embed="rId3"/>
                <a:stretch>
                  <a:fillRect l="-1701" t="-5128" r="-439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3295">
            <a:extLst>
              <a:ext uri="{FF2B5EF4-FFF2-40B4-BE49-F238E27FC236}">
                <a16:creationId xmlns:a16="http://schemas.microsoft.com/office/drawing/2014/main" id="{E972D48E-1778-54C8-3FAB-BF0CEDEDFBB9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3158" y="3735905"/>
            <a:ext cx="2039039" cy="216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image_13297">
            <a:extLst>
              <a:ext uri="{FF2B5EF4-FFF2-40B4-BE49-F238E27FC236}">
                <a16:creationId xmlns:a16="http://schemas.microsoft.com/office/drawing/2014/main" id="{23C5AE06-34DC-245B-90A9-6908D50799D5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2900" y="4065429"/>
            <a:ext cx="1553810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0CA3ACA-4DC7-B142-1CEC-7824545292F9}"/>
                  </a:ext>
                </a:extLst>
              </p:cNvPr>
              <p:cNvSpPr txBox="1"/>
              <p:nvPr/>
            </p:nvSpPr>
            <p:spPr>
              <a:xfrm>
                <a:off x="3382221" y="2920932"/>
                <a:ext cx="700912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0CA3ACA-4DC7-B142-1CEC-7824545292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2221" y="2920932"/>
                <a:ext cx="700912" cy="558242"/>
              </a:xfrm>
              <a:prstGeom prst="rect">
                <a:avLst/>
              </a:prstGeom>
              <a:blipFill>
                <a:blip r:embed="rId6"/>
                <a:stretch>
                  <a:fillRect l="-13913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1" name="yt_shape_13301"/>
          <p:cNvSpPr txBox="1"/>
          <p:nvPr/>
        </p:nvSpPr>
        <p:spPr>
          <a:xfrm>
            <a:off x="540000" y="2035182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遇直径添加直径所对圆周角</a:t>
            </a:r>
          </a:p>
        </p:txBody>
      </p:sp>
      <p:sp>
        <p:nvSpPr>
          <p:cNvPr id="13302" name="yt_shape_13302"/>
          <p:cNvSpPr txBox="1"/>
          <p:nvPr/>
        </p:nvSpPr>
        <p:spPr>
          <a:xfrm>
            <a:off x="540000" y="2521346"/>
            <a:ext cx="103073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的弦，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306" name="yt_shape_13306"/>
          <p:cNvSpPr txBox="1"/>
          <p:nvPr/>
        </p:nvSpPr>
        <p:spPr>
          <a:xfrm>
            <a:off x="540000" y="48601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03" name="yt_shape_13303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1272" y="3153013"/>
            <a:ext cx="1489455" cy="1656729"/>
            <a:chOff x="0" y="0"/>
            <a:chExt cx="1489455" cy="1656729"/>
          </a:xfrm>
        </p:grpSpPr>
        <p:pic>
          <p:nvPicPr>
            <p:cNvPr id="2" name="yt_image_1330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89455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05" name="yt_shape_13305"/>
            <p:cNvSpPr txBox="1"/>
            <p:nvPr/>
          </p:nvSpPr>
          <p:spPr>
            <a:xfrm>
              <a:off x="211446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71B0A5E-01A1-37A8-AAFF-5216179A8D16}"/>
              </a:ext>
            </a:extLst>
          </p:cNvPr>
          <p:cNvSpPr txBox="1"/>
          <p:nvPr/>
        </p:nvSpPr>
        <p:spPr>
          <a:xfrm>
            <a:off x="9849576" y="2474540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7" name="yt_shape_13307"/>
          <p:cNvSpPr txBox="1"/>
          <p:nvPr/>
        </p:nvSpPr>
        <p:spPr>
          <a:xfrm>
            <a:off x="540000" y="2073444"/>
            <a:ext cx="384720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遇切线连半径得垂点</a:t>
            </a:r>
          </a:p>
        </p:txBody>
      </p:sp>
      <p:sp>
        <p:nvSpPr>
          <p:cNvPr id="13308" name="yt_shape_13308"/>
          <p:cNvSpPr txBox="1"/>
          <p:nvPr/>
        </p:nvSpPr>
        <p:spPr>
          <a:xfrm>
            <a:off x="540119" y="255960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29°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的大小为（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312" name="yt_table_1331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654810"/>
              </p:ext>
            </p:extLst>
          </p:nvPr>
        </p:nvGraphicFramePr>
        <p:xfrm>
          <a:off x="540000" y="3525903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4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A.29°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</a:tbl>
          </a:graphicData>
        </a:graphic>
      </p:graphicFrame>
      <p:grpSp>
        <p:nvGrpSpPr>
          <p:cNvPr id="13309" name="yt_shape_13309_skip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97253" y="3525903"/>
            <a:ext cx="1752616" cy="1619010"/>
            <a:chOff x="0" y="0"/>
            <a:chExt cx="1752616" cy="1619010"/>
          </a:xfrm>
        </p:grpSpPr>
        <p:pic>
          <p:nvPicPr>
            <p:cNvPr id="2" name="yt_image_1330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52616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11" name="yt_shape_13311"/>
            <p:cNvSpPr txBox="1"/>
            <p:nvPr/>
          </p:nvSpPr>
          <p:spPr>
            <a:xfrm>
              <a:off x="343027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69AEABE-476A-6224-613C-05D8E861F391}"/>
              </a:ext>
            </a:extLst>
          </p:cNvPr>
          <p:cNvSpPr txBox="1"/>
          <p:nvPr/>
        </p:nvSpPr>
        <p:spPr>
          <a:xfrm>
            <a:off x="3482233" y="298829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14" name="yt_shape_13314"/>
              <p:cNvSpPr txBox="1"/>
              <p:nvPr/>
            </p:nvSpPr>
            <p:spPr>
              <a:xfrm>
                <a:off x="540119" y="2006929"/>
                <a:ext cx="11111999" cy="9540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的弦，过点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的切线交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延长线于点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14" name="yt_shape_13314" descr="{&quot;rangeId&quot;:2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06929"/>
                <a:ext cx="11111999" cy="954044"/>
              </a:xfrm>
              <a:prstGeom prst="rect">
                <a:avLst/>
              </a:prstGeom>
              <a:blipFill>
                <a:blip r:embed="rId2"/>
                <a:stretch>
                  <a:fillRect l="-1701" t="-5096" b="-18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19" name="yt_shape_13319"/>
          <p:cNvSpPr txBox="1"/>
          <p:nvPr/>
        </p:nvSpPr>
        <p:spPr>
          <a:xfrm>
            <a:off x="540000" y="48884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16" name="yt_shape_13316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3197" y="3164125"/>
            <a:ext cx="1665604" cy="1673874"/>
            <a:chOff x="0" y="0"/>
            <a:chExt cx="1665604" cy="1673874"/>
          </a:xfrm>
        </p:grpSpPr>
        <p:pic>
          <p:nvPicPr>
            <p:cNvPr id="2" name="yt_image_1331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65604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18" name="yt_shape_13318"/>
            <p:cNvSpPr txBox="1"/>
            <p:nvPr/>
          </p:nvSpPr>
          <p:spPr>
            <a:xfrm>
              <a:off x="299521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1207880-1C21-279C-BE19-318976601E43}"/>
                  </a:ext>
                </a:extLst>
              </p:cNvPr>
              <p:cNvSpPr txBox="1"/>
              <p:nvPr/>
            </p:nvSpPr>
            <p:spPr>
              <a:xfrm>
                <a:off x="7563823" y="2435611"/>
                <a:ext cx="548512" cy="5629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9, 'hasSerialNum': 1, 'mathAnswerShape': 1}">
                <a:extLst>
                  <a:ext uri="{FF2B5EF4-FFF2-40B4-BE49-F238E27FC236}">
                    <a16:creationId xmlns:a16="http://schemas.microsoft.com/office/drawing/2014/main" id="{A1207880-1C21-279C-BE19-318976601E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3823" y="2435611"/>
                <a:ext cx="548512" cy="562941"/>
              </a:xfrm>
              <a:prstGeom prst="rect">
                <a:avLst/>
              </a:prstGeom>
              <a:blipFill>
                <a:blip r:embed="rId4"/>
                <a:stretch>
                  <a:fillRect l="-17778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27FEDE1-3B41-9356-BE79-C22976A04B52}"/>
              </a:ext>
            </a:extLst>
          </p:cNvPr>
          <p:cNvCxnSpPr/>
          <p:nvPr/>
        </p:nvCxnSpPr>
        <p:spPr>
          <a:xfrm>
            <a:off x="7349034" y="2970796"/>
            <a:ext cx="9780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yt_shape_13320"/>
          <p:cNvSpPr txBox="1"/>
          <p:nvPr/>
        </p:nvSpPr>
        <p:spPr>
          <a:xfrm>
            <a:off x="540000" y="2476482"/>
            <a:ext cx="353943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判定直线与圆相切</a:t>
            </a:r>
          </a:p>
        </p:txBody>
      </p:sp>
      <p:sp>
        <p:nvSpPr>
          <p:cNvPr id="13321" name="yt_shape_13321"/>
          <p:cNvSpPr txBox="1"/>
          <p:nvPr/>
        </p:nvSpPr>
        <p:spPr>
          <a:xfrm>
            <a:off x="540000" y="2962646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）连半径，证垂直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322" name="yt_shape_13322"/>
          <p:cNvSpPr txBox="1"/>
          <p:nvPr/>
        </p:nvSpPr>
        <p:spPr>
          <a:xfrm>
            <a:off x="540000" y="3441949"/>
            <a:ext cx="30344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）作垂直，证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323" name="yt_shape_13323"/>
          <p:cNvSpPr txBox="1"/>
          <p:nvPr/>
        </p:nvSpPr>
        <p:spPr>
          <a:xfrm>
            <a:off x="540000" y="3921252"/>
            <a:ext cx="530113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题目见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《核心素养小专题（十一）》</a:t>
            </a:r>
          </a:p>
        </p:txBody>
      </p:sp>
      <p:pic>
        <p:nvPicPr>
          <p:cNvPr id="13324" name="yt_image_133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4004" y="4559780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0" name="yt_shape_13180"/>
          <p:cNvSpPr txBox="1"/>
          <p:nvPr/>
        </p:nvSpPr>
        <p:spPr>
          <a:xfrm>
            <a:off x="540000" y="1542872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179" name="yt_image_1317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4287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82" name="yt_shape_13182"/>
          <p:cNvSpPr txBox="1"/>
          <p:nvPr/>
        </p:nvSpPr>
        <p:spPr>
          <a:xfrm>
            <a:off x="540000" y="2246169"/>
            <a:ext cx="537006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正多边形的有关概念及画法</a:t>
            </a:r>
          </a:p>
        </p:txBody>
      </p:sp>
      <p:sp>
        <p:nvSpPr>
          <p:cNvPr id="13183" name="yt_shape_13183"/>
          <p:cNvSpPr txBox="1"/>
          <p:nvPr/>
        </p:nvSpPr>
        <p:spPr>
          <a:xfrm>
            <a:off x="540000" y="2750479"/>
            <a:ext cx="568585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下面图形中，是正多边形的有（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184" name="yt_table_1318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273325"/>
              </p:ext>
            </p:extLst>
          </p:nvPr>
        </p:nvGraphicFramePr>
        <p:xfrm>
          <a:off x="540000" y="3236643"/>
          <a:ext cx="5421630" cy="950976"/>
        </p:xfrm>
        <a:graphic>
          <a:graphicData uri="http://schemas.openxmlformats.org/drawingml/2006/table">
            <a:tbl>
              <a:tblPr/>
              <a:tblGrid>
                <a:gridCol w="3329305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等腰梯形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8"/>
                  </a:ext>
                </a:extLst>
              </a:tr>
            </a:tbl>
          </a:graphicData>
        </a:graphic>
      </p:graphicFrame>
      <p:sp>
        <p:nvSpPr>
          <p:cNvPr id="13186" name="yt_shape_13186"/>
          <p:cNvSpPr txBox="1"/>
          <p:nvPr/>
        </p:nvSpPr>
        <p:spPr>
          <a:xfrm>
            <a:off x="540000" y="4238197"/>
            <a:ext cx="889987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一个正多边形每个内角都为相邻外角的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倍，那么他是（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187" name="yt_table_131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504103"/>
              </p:ext>
            </p:extLst>
          </p:nvPr>
        </p:nvGraphicFramePr>
        <p:xfrm>
          <a:off x="540000" y="4724361"/>
          <a:ext cx="5421630" cy="950976"/>
        </p:xfrm>
        <a:graphic>
          <a:graphicData uri="http://schemas.openxmlformats.org/drawingml/2006/table">
            <a:tbl>
              <a:tblPr/>
              <a:tblGrid>
                <a:gridCol w="3329305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正三角形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正六边形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正八边形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0"/>
                  </a:ext>
                </a:extLst>
              </a:tr>
            </a:tbl>
          </a:graphicData>
        </a:graphic>
      </p:graphicFrame>
      <p:pic>
        <p:nvPicPr>
          <p:cNvPr id="3" name="yt_shape_1697707839817">
            <a:extLst>
              <a:ext uri="{FF2B5EF4-FFF2-40B4-BE49-F238E27FC236}">
                <a16:creationId xmlns:a16="http://schemas.microsoft.com/office/drawing/2014/main" id="{7104F304-AC90-6A79-C36D-F2653106DC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8784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4B88EE-9597-FD5B-2C4D-F365B128089E}"/>
              </a:ext>
            </a:extLst>
          </p:cNvPr>
          <p:cNvSpPr txBox="1"/>
          <p:nvPr/>
        </p:nvSpPr>
        <p:spPr>
          <a:xfrm>
            <a:off x="5250589" y="2703673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54EBF9-7ABB-7434-A8E1-B70565284C67}"/>
              </a:ext>
            </a:extLst>
          </p:cNvPr>
          <p:cNvSpPr txBox="1"/>
          <p:nvPr/>
        </p:nvSpPr>
        <p:spPr>
          <a:xfrm>
            <a:off x="8450989" y="419139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7" name="yt_shape_13327"/>
          <p:cNvSpPr txBox="1"/>
          <p:nvPr/>
        </p:nvSpPr>
        <p:spPr>
          <a:xfrm>
            <a:off x="3369962" y="1269337"/>
            <a:ext cx="5386859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白正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3326" name="yt_image_13326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318736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9" name="yt_shape_13329"/>
          <p:cNvSpPr txBox="1"/>
          <p:nvPr/>
        </p:nvSpPr>
        <p:spPr>
          <a:xfrm>
            <a:off x="4711005" y="1747762"/>
            <a:ext cx="276998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圆中常见的最值问题</a:t>
            </a:r>
          </a:p>
        </p:txBody>
      </p:sp>
      <p:sp>
        <p:nvSpPr>
          <p:cNvPr id="13330" name="yt_shape_13330"/>
          <p:cNvSpPr txBox="1"/>
          <p:nvPr/>
        </p:nvSpPr>
        <p:spPr>
          <a:xfrm>
            <a:off x="540000" y="2183138"/>
            <a:ext cx="353943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利用对称性求最值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31" name="yt_shape_13331"/>
              <p:cNvSpPr txBox="1"/>
              <p:nvPr/>
            </p:nvSpPr>
            <p:spPr>
              <a:xfrm>
                <a:off x="540119" y="2669302"/>
                <a:ext cx="11111999" cy="10235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是半圆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在半圆上，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上的一个动点，则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的最小值为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331" name="yt_shape_13331" descr="{&quot;rangeId&quot;:3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69302"/>
                <a:ext cx="11111999" cy="1023550"/>
              </a:xfrm>
              <a:prstGeom prst="rect">
                <a:avLst/>
              </a:prstGeom>
              <a:blipFill>
                <a:blip r:embed="rId3"/>
                <a:stretch>
                  <a:fillRect l="-1701" r="-1153" b="-172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36" name="yt_shape_13336"/>
          <p:cNvSpPr txBox="1"/>
          <p:nvPr/>
        </p:nvSpPr>
        <p:spPr>
          <a:xfrm>
            <a:off x="540000" y="56260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33" name="yt_shape_13333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2142" y="3896004"/>
            <a:ext cx="1847714" cy="1679589"/>
            <a:chOff x="0" y="0"/>
            <a:chExt cx="1847714" cy="1679589"/>
          </a:xfrm>
        </p:grpSpPr>
        <p:pic>
          <p:nvPicPr>
            <p:cNvPr id="2" name="yt_image_1333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47714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35" name="yt_shape_13335"/>
            <p:cNvSpPr txBox="1"/>
            <p:nvPr/>
          </p:nvSpPr>
          <p:spPr>
            <a:xfrm>
              <a:off x="390576" y="131958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1809967-ED50-71A3-7AB1-628262A6515D}"/>
                  </a:ext>
                </a:extLst>
              </p:cNvPr>
              <p:cNvSpPr txBox="1"/>
              <p:nvPr/>
            </p:nvSpPr>
            <p:spPr>
              <a:xfrm>
                <a:off x="6528646" y="3094123"/>
                <a:ext cx="700912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33, 'hasSerialNum': 1, 'mathAnswerShape': 1}">
                <a:extLst>
                  <a:ext uri="{FF2B5EF4-FFF2-40B4-BE49-F238E27FC236}">
                    <a16:creationId xmlns:a16="http://schemas.microsoft.com/office/drawing/2014/main" id="{C1809967-ED50-71A3-7AB1-628262A651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8646" y="3094123"/>
                <a:ext cx="700912" cy="554686"/>
              </a:xfrm>
              <a:prstGeom prst="rect">
                <a:avLst/>
              </a:prstGeom>
              <a:blipFill>
                <a:blip r:embed="rId5"/>
                <a:stretch>
                  <a:fillRect l="-1391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37" name="yt_shape_13337"/>
              <p:cNvSpPr txBox="1"/>
              <p:nvPr/>
            </p:nvSpPr>
            <p:spPr>
              <a:xfrm>
                <a:off x="540119" y="1859732"/>
                <a:ext cx="11111999" cy="11604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（河南省中考）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如图，在扇形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上一动点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，则阴影部分周长的最小值为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37" name="yt_shape_13337" descr="{&quot;rangeId&quot;:3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9732"/>
                <a:ext cx="11111999" cy="1160446"/>
              </a:xfrm>
              <a:prstGeom prst="rect">
                <a:avLst/>
              </a:prstGeom>
              <a:blipFill>
                <a:blip r:embed="rId2"/>
                <a:stretch>
                  <a:fillRect l="-1701" b="-84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42" name="yt_shape_13342"/>
          <p:cNvSpPr txBox="1"/>
          <p:nvPr/>
        </p:nvSpPr>
        <p:spPr>
          <a:xfrm>
            <a:off x="540000" y="503561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39" name="yt_shape_13339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8520" y="3223330"/>
            <a:ext cx="1414958" cy="1761885"/>
            <a:chOff x="0" y="0"/>
            <a:chExt cx="1414958" cy="1761885"/>
          </a:xfrm>
        </p:grpSpPr>
        <p:pic>
          <p:nvPicPr>
            <p:cNvPr id="2" name="yt_image_1333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14958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41" name="yt_shape_13341"/>
            <p:cNvSpPr txBox="1"/>
            <p:nvPr/>
          </p:nvSpPr>
          <p:spPr>
            <a:xfrm>
              <a:off x="174198" y="140188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5D9A51F-85DA-0D80-C230-34F4D4A1AD6E}"/>
                  </a:ext>
                </a:extLst>
              </p:cNvPr>
              <p:cNvSpPr txBox="1"/>
              <p:nvPr/>
            </p:nvSpPr>
            <p:spPr>
              <a:xfrm>
                <a:off x="9517907" y="2284553"/>
                <a:ext cx="1156526" cy="6902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4, 'hasSerialNum': 1, 'mathAnswerShape': 1}">
                <a:extLst>
                  <a:ext uri="{FF2B5EF4-FFF2-40B4-BE49-F238E27FC236}">
                    <a16:creationId xmlns:a16="http://schemas.microsoft.com/office/drawing/2014/main" id="{25D9A51F-85DA-0D80-C230-34F4D4A1AD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17907" y="2284553"/>
                <a:ext cx="1156526" cy="690258"/>
              </a:xfrm>
              <a:prstGeom prst="rect">
                <a:avLst/>
              </a:prstGeom>
              <a:blipFill>
                <a:blip r:embed="rId4"/>
                <a:stretch>
                  <a:fillRect b="-8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3" name="yt_shape_13343"/>
          <p:cNvSpPr txBox="1"/>
          <p:nvPr/>
        </p:nvSpPr>
        <p:spPr>
          <a:xfrm>
            <a:off x="540000" y="1388394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利用垂线段最短求最值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44" name="yt_shape_13344"/>
              <p:cNvSpPr txBox="1"/>
              <p:nvPr/>
            </p:nvSpPr>
            <p:spPr>
              <a:xfrm>
                <a:off x="540119" y="1874558"/>
                <a:ext cx="11111999" cy="14798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如图，已知一次函数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的图象与坐标轴分别交于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上一动点，过点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的切线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，切点为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的最小值为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44" name="yt_shape_13344" descr="{&quot;rangeId&quot;:3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74558"/>
                <a:ext cx="11111999" cy="1479829"/>
              </a:xfrm>
              <a:prstGeom prst="rect">
                <a:avLst/>
              </a:prstGeom>
              <a:blipFill>
                <a:blip r:embed="rId2"/>
                <a:stretch>
                  <a:fillRect l="-1701" t="-1653" r="-823" b="-11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49" name="yt_shape_13349"/>
          <p:cNvSpPr txBox="1"/>
          <p:nvPr/>
        </p:nvSpPr>
        <p:spPr>
          <a:xfrm>
            <a:off x="540000" y="550695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46" name="yt_shape_13346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8708" y="3557539"/>
            <a:ext cx="1814583" cy="1899045"/>
            <a:chOff x="0" y="0"/>
            <a:chExt cx="1814583" cy="1899045"/>
          </a:xfrm>
        </p:grpSpPr>
        <p:pic>
          <p:nvPicPr>
            <p:cNvPr id="2" name="yt_image_1334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14583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48" name="yt_shape_13348"/>
            <p:cNvSpPr txBox="1"/>
            <p:nvPr/>
          </p:nvSpPr>
          <p:spPr>
            <a:xfrm>
              <a:off x="374010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4A8425-7244-EA37-9D54-454C99DA6192}"/>
                  </a:ext>
                </a:extLst>
              </p:cNvPr>
              <p:cNvSpPr txBox="1"/>
              <p:nvPr/>
            </p:nvSpPr>
            <p:spPr>
              <a:xfrm>
                <a:off x="1059708" y="2744070"/>
                <a:ext cx="548514" cy="5618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6, 'hasSerialNum': 1, 'mathAnswerShape': 1}">
                <a:extLst>
                  <a:ext uri="{FF2B5EF4-FFF2-40B4-BE49-F238E27FC236}">
                    <a16:creationId xmlns:a16="http://schemas.microsoft.com/office/drawing/2014/main" id="{874A8425-7244-EA37-9D54-454C99DA61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744070"/>
                <a:ext cx="548514" cy="561861"/>
              </a:xfrm>
              <a:prstGeom prst="rect">
                <a:avLst/>
              </a:prstGeom>
              <a:blipFill>
                <a:blip r:embed="rId4"/>
                <a:stretch>
                  <a:fillRect l="-17778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0" name="yt_shape_13350"/>
          <p:cNvSpPr txBox="1"/>
          <p:nvPr/>
        </p:nvSpPr>
        <p:spPr>
          <a:xfrm>
            <a:off x="540000" y="1304898"/>
            <a:ext cx="507831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利用两点之间线段最短求最值</a:t>
            </a:r>
          </a:p>
        </p:txBody>
      </p:sp>
      <p:sp>
        <p:nvSpPr>
          <p:cNvPr id="13351" name="yt_shape_13351"/>
          <p:cNvSpPr txBox="1"/>
          <p:nvPr/>
        </p:nvSpPr>
        <p:spPr>
          <a:xfrm>
            <a:off x="540119" y="179106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如图，在平面直角坐标系中，已知点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为圆心的圆与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上的动点，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长度的最小值为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355" name="yt_shape_13355"/>
          <p:cNvSpPr txBox="1"/>
          <p:nvPr/>
        </p:nvSpPr>
        <p:spPr>
          <a:xfrm>
            <a:off x="540000" y="520556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52" name="yt_shape_13352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93700" y="3382992"/>
            <a:ext cx="2204598" cy="1772172"/>
            <a:chOff x="0" y="0"/>
            <a:chExt cx="2204598" cy="1772172"/>
          </a:xfrm>
        </p:grpSpPr>
        <p:pic>
          <p:nvPicPr>
            <p:cNvPr id="2" name="yt_image_1335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04598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54" name="yt_shape_13354"/>
            <p:cNvSpPr txBox="1"/>
            <p:nvPr/>
          </p:nvSpPr>
          <p:spPr>
            <a:xfrm>
              <a:off x="569018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3356" name="yt_image_133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4004" y="5731365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6FE360C-7DDB-2F86-6C46-AE1E6E106D4A}"/>
              </a:ext>
            </a:extLst>
          </p:cNvPr>
          <p:cNvSpPr txBox="1"/>
          <p:nvPr/>
        </p:nvSpPr>
        <p:spPr>
          <a:xfrm>
            <a:off x="1059708" y="269523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9" name="yt_shape_13189"/>
          <p:cNvSpPr txBox="1"/>
          <p:nvPr/>
        </p:nvSpPr>
        <p:spPr>
          <a:xfrm>
            <a:off x="540000" y="2398980"/>
            <a:ext cx="905376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下列图形中，既是轴对称图形，又是中心对称图形的有（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sp>
        <p:nvSpPr>
          <p:cNvPr id="13190" name="yt_shape_13190"/>
          <p:cNvSpPr txBox="1"/>
          <p:nvPr/>
        </p:nvSpPr>
        <p:spPr>
          <a:xfrm>
            <a:off x="540000" y="2885144"/>
            <a:ext cx="539891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2063660" algn="l"/>
                <a:tab pos="3822588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正三角形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正五边形</a:t>
            </a:r>
          </a:p>
        </p:txBody>
      </p:sp>
      <p:sp>
        <p:nvSpPr>
          <p:cNvPr id="13191" name="yt_shape_13191"/>
          <p:cNvSpPr txBox="1"/>
          <p:nvPr/>
        </p:nvSpPr>
        <p:spPr>
          <a:xfrm>
            <a:off x="540000" y="3371308"/>
            <a:ext cx="44755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2063660" algn="l"/>
                <a:tab pos="3822588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正六边形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圆</a:t>
            </a:r>
          </a:p>
        </p:txBody>
      </p:sp>
      <p:sp>
        <p:nvSpPr>
          <p:cNvPr id="13192" name="yt_shape_13192"/>
          <p:cNvSpPr txBox="1"/>
          <p:nvPr/>
        </p:nvSpPr>
        <p:spPr>
          <a:xfrm>
            <a:off x="540000" y="3857472"/>
            <a:ext cx="393056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2063660" algn="l"/>
                <a:tab pos="3822588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平行四边形</a:t>
            </a:r>
          </a:p>
        </p:txBody>
      </p:sp>
      <p:graphicFrame>
        <p:nvGraphicFramePr>
          <p:cNvPr id="13193" name="yt_table_1319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872625"/>
              </p:ext>
            </p:extLst>
          </p:nvPr>
        </p:nvGraphicFramePr>
        <p:xfrm>
          <a:off x="540000" y="4343636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9152E3A-AFC9-8C55-1827-5366D7F03BBC}"/>
              </a:ext>
            </a:extLst>
          </p:cNvPr>
          <p:cNvSpPr txBox="1"/>
          <p:nvPr/>
        </p:nvSpPr>
        <p:spPr>
          <a:xfrm>
            <a:off x="8603389" y="235217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5" name="yt_shape_13195"/>
          <p:cNvSpPr txBox="1"/>
          <p:nvPr/>
        </p:nvSpPr>
        <p:spPr>
          <a:xfrm>
            <a:off x="540000" y="1661646"/>
            <a:ext cx="36147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196" name="yt_image_1319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9867" y="3840555"/>
            <a:ext cx="2009702" cy="1897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98" name="yt_shape_13198"/>
          <p:cNvSpPr txBox="1"/>
          <p:nvPr/>
        </p:nvSpPr>
        <p:spPr>
          <a:xfrm>
            <a:off x="540000" y="2204864"/>
            <a:ext cx="788517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的内接正方形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和内接正六边形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AEFCGH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2" name="yt_image_13202">
            <a:extLst>
              <a:ext uri="{FF2B5EF4-FFF2-40B4-BE49-F238E27FC236}">
                <a16:creationId xmlns:a16="http://schemas.microsoft.com/office/drawing/2014/main" id="{D8D851A8-680A-3C7B-FF7B-FA1E3A1D8D86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6788" y="3873595"/>
            <a:ext cx="1881507" cy="185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7CA364C-6079-81F8-8CDA-1BCA1CE4DC4B}"/>
              </a:ext>
            </a:extLst>
          </p:cNvPr>
          <p:cNvSpPr txBox="1"/>
          <p:nvPr/>
        </p:nvSpPr>
        <p:spPr>
          <a:xfrm>
            <a:off x="450108" y="2714990"/>
            <a:ext cx="1091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）由点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出发，将圆周分成四等份和六等份，依次连结各等分点即可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B0F417-93E9-3753-721C-87AE02A9CE11}"/>
              </a:ext>
            </a:extLst>
          </p:cNvPr>
          <p:cNvSpPr txBox="1"/>
          <p:nvPr/>
        </p:nvSpPr>
        <p:spPr>
          <a:xfrm>
            <a:off x="450108" y="3190478"/>
            <a:ext cx="15707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得，如图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99" name="yt_shape_13199"/>
              <p:cNvSpPr txBox="1"/>
              <p:nvPr/>
            </p:nvSpPr>
            <p:spPr>
              <a:xfrm>
                <a:off x="540119" y="1604631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）在（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）题的作图中，如果点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上，求证：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的内接正十二边形的一边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99" name="yt_shape_13199" descr="{&quot;rangeId&quot;:5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8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01" name="yt_shape_13201"/>
          <p:cNvSpPr txBox="1"/>
          <p:nvPr/>
        </p:nvSpPr>
        <p:spPr>
          <a:xfrm>
            <a:off x="540119" y="26419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）由点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出发，将圆周分成四等份和六等份，依次连结各等分点即可得，如图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spc="15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3203" name="yt_shape_13203"/>
          <p:cNvSpPr txBox="1"/>
          <p:nvPr/>
        </p:nvSpPr>
        <p:spPr>
          <a:xfrm>
            <a:off x="4946788" y="3753707"/>
            <a:ext cx="1873013" cy="171944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350" b="0" i="0" u="none" spc="-9350">
                <a:solidFill>
                  <a:srgbClr val="1EE3CF"/>
                </a:solidFill>
                <a:effectLst/>
                <a:latin typeface="白正" pitchFamily="94"/>
                <a:ea typeface="宋体" pitchFamily="94"/>
                <a:cs typeface="宋体" pitchFamily="94"/>
              </a:rPr>
              <a:t> </a:t>
            </a:r>
            <a:r>
              <a:rPr lang="en-US" altLang="zh-CN" sz="9350" b="0" i="0" u="none" spc="12493">
                <a:solidFill>
                  <a:srgbClr val="1EE3CF"/>
                </a:solidFill>
                <a:effectLst/>
                <a:latin typeface="白正" pitchFamily="94"/>
                <a:ea typeface="宋体" pitchFamily="94"/>
                <a:cs typeface="宋体" pitchFamily="94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205">
                <a:extLst>
                  <a:ext uri="{FF2B5EF4-FFF2-40B4-BE49-F238E27FC236}">
                    <a16:creationId xmlns:a16="http://schemas.microsoft.com/office/drawing/2014/main" id="{94998D00-210B-353F-B713-74D395CB8500}"/>
                  </a:ext>
                </a:extLst>
              </p:cNvPr>
              <p:cNvSpPr txBox="1"/>
              <p:nvPr/>
            </p:nvSpPr>
            <p:spPr>
              <a:xfrm>
                <a:off x="540000" y="2796841"/>
                <a:ext cx="4935647" cy="21769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的内接正十二边形的一边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4" name="yt_shape_13205">
                <a:extLst>
                  <a:ext uri="{FF2B5EF4-FFF2-40B4-BE49-F238E27FC236}">
                    <a16:creationId xmlns:a16="http://schemas.microsoft.com/office/drawing/2014/main" id="{94998D00-210B-353F-B713-74D395CB85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96841"/>
                <a:ext cx="4935647" cy="2176943"/>
              </a:xfrm>
              <a:prstGeom prst="rect">
                <a:avLst/>
              </a:prstGeom>
              <a:blipFill>
                <a:blip r:embed="rId3"/>
                <a:stretch>
                  <a:fillRect l="-3832" t="-2521" r="-2967" b="-78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3207">
            <a:extLst>
              <a:ext uri="{FF2B5EF4-FFF2-40B4-BE49-F238E27FC236}">
                <a16:creationId xmlns:a16="http://schemas.microsoft.com/office/drawing/2014/main" id="{A8D5E584-2AC7-0DC2-32BE-A8CE44FB7239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28248" y="3225523"/>
            <a:ext cx="1881507" cy="185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EED5864-B77A-A8C1-B883-ABA5C3695784}"/>
              </a:ext>
            </a:extLst>
          </p:cNvPr>
          <p:cNvSpPr txBox="1"/>
          <p:nvPr/>
        </p:nvSpPr>
        <p:spPr>
          <a:xfrm>
            <a:off x="449989" y="2750035"/>
            <a:ext cx="294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9DF124B-A7B0-5A76-25DD-EBB8A10EA34C}"/>
              </a:ext>
            </a:extLst>
          </p:cNvPr>
          <p:cNvSpPr txBox="1"/>
          <p:nvPr/>
        </p:nvSpPr>
        <p:spPr>
          <a:xfrm>
            <a:off x="449989" y="3225523"/>
            <a:ext cx="435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8BCB961-854F-A2C6-83F5-735ED8D001EB}"/>
                  </a:ext>
                </a:extLst>
              </p:cNvPr>
              <p:cNvSpPr txBox="1"/>
              <p:nvPr/>
            </p:nvSpPr>
            <p:spPr>
              <a:xfrm>
                <a:off x="449989" y="3701011"/>
                <a:ext cx="4877498" cy="874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8BCB961-854F-A2C6-83F5-735ED8D001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01011"/>
                <a:ext cx="4877498" cy="874154"/>
              </a:xfrm>
              <a:prstGeom prst="rect">
                <a:avLst/>
              </a:prstGeom>
              <a:blipFill>
                <a:blip r:embed="rId5"/>
                <a:stretch>
                  <a:fillRect l="-2000" r="-1625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A910118-0ABF-54ED-9C15-828D32CC9022}"/>
              </a:ext>
            </a:extLst>
          </p:cNvPr>
          <p:cNvSpPr txBox="1"/>
          <p:nvPr/>
        </p:nvSpPr>
        <p:spPr>
          <a:xfrm>
            <a:off x="449989" y="4481553"/>
            <a:ext cx="5067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的内接正十二边形的一边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" name="yt_shape_13210"/>
          <p:cNvSpPr txBox="1"/>
          <p:nvPr/>
        </p:nvSpPr>
        <p:spPr>
          <a:xfrm>
            <a:off x="540000" y="1995246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正多边形的有关计算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11" name="yt_shape_13211"/>
              <p:cNvSpPr txBox="1"/>
              <p:nvPr/>
            </p:nvSpPr>
            <p:spPr>
              <a:xfrm>
                <a:off x="540119" y="2499556"/>
                <a:ext cx="11111999" cy="9607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（德阳市中考）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已知圆内接正三角形的面积为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，则该圆的内接正六边形的边心距是（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211" name="yt_shape_13211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99556"/>
                <a:ext cx="11111999" cy="960776"/>
              </a:xfrm>
              <a:prstGeom prst="rect">
                <a:avLst/>
              </a:prstGeom>
              <a:blipFill>
                <a:blip r:embed="rId2"/>
                <a:stretch>
                  <a:fillRect l="-1701" t="-1899" r="-329" b="-183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13" name="yt_table_13213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94064275"/>
                  </p:ext>
                </p:extLst>
              </p:nvPr>
            </p:nvGraphicFramePr>
            <p:xfrm>
              <a:off x="540000" y="3511120"/>
              <a:ext cx="8821421" cy="712788"/>
            </p:xfrm>
            <a:graphic>
              <a:graphicData uri="http://schemas.openxmlformats.org/drawingml/2006/table">
                <a:tbl>
                  <a:tblPr/>
                  <a:tblGrid>
                    <a:gridCol w="2638870">
                      <a:extLst>
                        <a:ext uri="{9D8B030D-6E8A-4147-A177-3AD203B41FA5}">
                          <a16:colId xmlns:a16="http://schemas.microsoft.com/office/drawing/2014/main" val="10457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45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459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4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213" name="yt_table_13213" descr="{&quot;rangeId&quot;:9,&quot;type&quot;:&quot;Option&quot;}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94064275"/>
                  </p:ext>
                </p:extLst>
              </p:nvPr>
            </p:nvGraphicFramePr>
            <p:xfrm>
              <a:off x="540000" y="2415874"/>
              <a:ext cx="8821421" cy="712788"/>
            </p:xfrm>
            <a:graphic>
              <a:graphicData uri="http://schemas.openxmlformats.org/drawingml/2006/table">
                <a:tbl>
                  <a:tblPr/>
                  <a:tblGrid>
                    <a:gridCol w="2638870">
                      <a:extLst>
                        <a:ext uri="{9D8B030D-6E8A-4147-A177-3AD203B41FA5}">
                          <a16:colId xmlns:a16="http://schemas.microsoft.com/office/drawing/2014/main" val="10457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45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459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460"/>
                        </a:ext>
                      </a:extLst>
                    </a:gridCol>
                  </a:tblGrid>
                  <a:tr h="7127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8481" r="-4810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62105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214" name="yt_shape_13214"/>
          <p:cNvSpPr txBox="1"/>
          <p:nvPr/>
        </p:nvSpPr>
        <p:spPr>
          <a:xfrm>
            <a:off x="540000" y="4274538"/>
            <a:ext cx="597599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正六边形的边心距与边长之比为（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15" name="yt_table_13215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20556762"/>
                  </p:ext>
                </p:extLst>
              </p:nvPr>
            </p:nvGraphicFramePr>
            <p:xfrm>
              <a:off x="540000" y="4760702"/>
              <a:ext cx="9372347" cy="462153"/>
            </p:xfrm>
            <a:graphic>
              <a:graphicData uri="http://schemas.openxmlformats.org/drawingml/2006/table">
                <a:tbl>
                  <a:tblPr/>
                  <a:tblGrid>
                    <a:gridCol w="2638870">
                      <a:extLst>
                        <a:ext uri="{9D8B030D-6E8A-4147-A177-3AD203B41FA5}">
                          <a16:colId xmlns:a16="http://schemas.microsoft.com/office/drawing/2014/main" val="10461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46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463"/>
                        </a:ext>
                      </a:extLst>
                    </a:gridCol>
                    <a:gridCol w="1706690">
                      <a:extLst>
                        <a:ext uri="{9D8B030D-6E8A-4147-A177-3AD203B41FA5}">
                          <a16:colId xmlns:a16="http://schemas.microsoft.com/office/drawing/2014/main" val="104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215" name="yt_table_13215" descr="{&quot;rangeId&quot;:10,&quot;type&quot;:&quot;Option&quot;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20556762"/>
                  </p:ext>
                </p:extLst>
              </p:nvPr>
            </p:nvGraphicFramePr>
            <p:xfrm>
              <a:off x="540000" y="3665456"/>
              <a:ext cx="9372347" cy="462153"/>
            </p:xfrm>
            <a:graphic>
              <a:graphicData uri="http://schemas.openxmlformats.org/drawingml/2006/table">
                <a:tbl>
                  <a:tblPr/>
                  <a:tblGrid>
                    <a:gridCol w="2638870">
                      <a:extLst>
                        <a:ext uri="{9D8B030D-6E8A-4147-A177-3AD203B41FA5}">
                          <a16:colId xmlns:a16="http://schemas.microsoft.com/office/drawing/2014/main" val="10461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46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463"/>
                        </a:ext>
                      </a:extLst>
                    </a:gridCol>
                    <a:gridCol w="1706690">
                      <a:extLst>
                        <a:ext uri="{9D8B030D-6E8A-4147-A177-3AD203B41FA5}">
                          <a16:colId xmlns:a16="http://schemas.microsoft.com/office/drawing/2014/main" val="10464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6494" r="-25542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464" t="-6494" r="-156613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49643" t="-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7839898">
            <a:extLst>
              <a:ext uri="{FF2B5EF4-FFF2-40B4-BE49-F238E27FC236}">
                <a16:creationId xmlns:a16="http://schemas.microsoft.com/office/drawing/2014/main" id="{C146EC9F-B366-945C-16C3-8901B40E73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3692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8762F2-6C9C-6DDF-0CF1-33A01E755654}"/>
              </a:ext>
            </a:extLst>
          </p:cNvPr>
          <p:cNvSpPr txBox="1"/>
          <p:nvPr/>
        </p:nvSpPr>
        <p:spPr>
          <a:xfrm>
            <a:off x="1669308" y="2973069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8FC96A-145A-A1F7-6466-D3E7479B04F4}"/>
              </a:ext>
            </a:extLst>
          </p:cNvPr>
          <p:cNvSpPr txBox="1"/>
          <p:nvPr/>
        </p:nvSpPr>
        <p:spPr>
          <a:xfrm>
            <a:off x="5555389" y="4227732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16" name="yt_shape_13216"/>
              <p:cNvSpPr txBox="1"/>
              <p:nvPr/>
            </p:nvSpPr>
            <p:spPr>
              <a:xfrm>
                <a:off x="540119" y="1021534"/>
                <a:ext cx="11111999" cy="9933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（绍兴市中考）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的度数为（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216" name="yt_shape_13216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21534"/>
                <a:ext cx="11111999" cy="993349"/>
              </a:xfrm>
              <a:prstGeom prst="rect">
                <a:avLst/>
              </a:prstGeom>
              <a:blipFill>
                <a:blip r:embed="rId2"/>
                <a:stretch>
                  <a:fillRect l="-1701" b="-17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221" name="yt_table_1322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931954"/>
              </p:ext>
            </p:extLst>
          </p:nvPr>
        </p:nvGraphicFramePr>
        <p:xfrm>
          <a:off x="540000" y="2065671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</a:tbl>
          </a:graphicData>
        </a:graphic>
      </p:graphicFrame>
      <p:grpSp>
        <p:nvGrpSpPr>
          <p:cNvPr id="13218" name="yt_shape_13218_skip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94918" y="2065671"/>
            <a:ext cx="1454886" cy="1695591"/>
            <a:chOff x="0" y="0"/>
            <a:chExt cx="1454886" cy="1695591"/>
          </a:xfrm>
        </p:grpSpPr>
        <p:pic>
          <p:nvPicPr>
            <p:cNvPr id="3" name="yt_image_1321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54886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20" name="yt_shape_13220"/>
            <p:cNvSpPr txBox="1"/>
            <p:nvPr/>
          </p:nvSpPr>
          <p:spPr>
            <a:xfrm>
              <a:off x="194162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223" name="yt_shape_13223"/>
          <p:cNvSpPr txBox="1"/>
          <p:nvPr/>
        </p:nvSpPr>
        <p:spPr>
          <a:xfrm>
            <a:off x="540000" y="3811676"/>
            <a:ext cx="885018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如图，正六边形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27" name="yt_table_1322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361720"/>
              </p:ext>
            </p:extLst>
          </p:nvPr>
        </p:nvGraphicFramePr>
        <p:xfrm>
          <a:off x="540000" y="4297840"/>
          <a:ext cx="82226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D.22.5°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</a:tbl>
          </a:graphicData>
        </a:graphic>
      </p:graphicFrame>
      <p:grpSp>
        <p:nvGrpSpPr>
          <p:cNvPr id="13224" name="yt_shape_13224_skip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74642" y="4297840"/>
            <a:ext cx="1675211" cy="1899045"/>
            <a:chOff x="0" y="0"/>
            <a:chExt cx="1675211" cy="1899045"/>
          </a:xfrm>
        </p:grpSpPr>
        <p:pic>
          <p:nvPicPr>
            <p:cNvPr id="2" name="yt_image_1322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75211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26" name="yt_shape_13226"/>
            <p:cNvSpPr txBox="1"/>
            <p:nvPr/>
          </p:nvSpPr>
          <p:spPr>
            <a:xfrm>
              <a:off x="304324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B60C5C40-4DEC-7A4C-1554-C8F796646C63}"/>
              </a:ext>
            </a:extLst>
          </p:cNvPr>
          <p:cNvSpPr txBox="1"/>
          <p:nvPr/>
        </p:nvSpPr>
        <p:spPr>
          <a:xfrm>
            <a:off x="907308" y="1527305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831E05-94A9-283B-FF02-4C0175E39F7B}"/>
              </a:ext>
            </a:extLst>
          </p:cNvPr>
          <p:cNvSpPr txBox="1"/>
          <p:nvPr/>
        </p:nvSpPr>
        <p:spPr>
          <a:xfrm>
            <a:off x="8554176" y="3764870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9" name="yt_shape_13229"/>
          <p:cNvSpPr txBox="1"/>
          <p:nvPr/>
        </p:nvSpPr>
        <p:spPr>
          <a:xfrm>
            <a:off x="540000" y="1340768"/>
            <a:ext cx="93519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如图，已知正三角形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，求它的中心角、半径和边心距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230" name="yt_image_1323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769213"/>
            <a:ext cx="1497189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3234">
            <a:extLst>
              <a:ext uri="{FF2B5EF4-FFF2-40B4-BE49-F238E27FC236}">
                <a16:creationId xmlns:a16="http://schemas.microsoft.com/office/drawing/2014/main" id="{99ADA783-9CC0-1368-D869-499652101A69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5078305"/>
            <a:ext cx="1494457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232">
                <a:extLst>
                  <a:ext uri="{FF2B5EF4-FFF2-40B4-BE49-F238E27FC236}">
                    <a16:creationId xmlns:a16="http://schemas.microsoft.com/office/drawing/2014/main" id="{6C65B215-F122-CDBC-11EE-BEE7D28CC23B}"/>
                  </a:ext>
                </a:extLst>
              </p:cNvPr>
              <p:cNvSpPr txBox="1"/>
              <p:nvPr/>
            </p:nvSpPr>
            <p:spPr>
              <a:xfrm>
                <a:off x="497379" y="1939701"/>
                <a:ext cx="11111999" cy="34197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解：设这个正三角形的中心为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正三角形的中心角为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，边心距为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3" name="yt_shape_13232">
                <a:extLst>
                  <a:ext uri="{FF2B5EF4-FFF2-40B4-BE49-F238E27FC236}">
                    <a16:creationId xmlns:a16="http://schemas.microsoft.com/office/drawing/2014/main" id="{6C65B215-F122-CDBC-11EE-BEE7D28CC2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939701"/>
                <a:ext cx="11111999" cy="3419782"/>
              </a:xfrm>
              <a:prstGeom prst="rect">
                <a:avLst/>
              </a:prstGeom>
              <a:blipFill>
                <a:blip r:embed="rId4"/>
                <a:stretch>
                  <a:fillRect l="-1701" r="-1537" b="-4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8E79809-CADF-5137-3137-5C9C12B45757}"/>
                  </a:ext>
                </a:extLst>
              </p:cNvPr>
              <p:cNvSpPr txBox="1"/>
              <p:nvPr/>
            </p:nvSpPr>
            <p:spPr>
              <a:xfrm>
                <a:off x="407368" y="1892895"/>
                <a:ext cx="11278236" cy="87650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解：设这个正三角形的中心为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，连结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、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8E79809-CADF-5137-3137-5C9C12B457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892895"/>
                <a:ext cx="11278236" cy="876504"/>
              </a:xfrm>
              <a:prstGeom prst="rect">
                <a:avLst/>
              </a:prstGeom>
              <a:blipFill>
                <a:blip r:embed="rId5"/>
                <a:stretch>
                  <a:fillRect l="-865" r="-811" b="-4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114CA97-7ED7-08EE-3DB2-6D266A46F68F}"/>
              </a:ext>
            </a:extLst>
          </p:cNvPr>
          <p:cNvSpPr txBox="1"/>
          <p:nvPr/>
        </p:nvSpPr>
        <p:spPr>
          <a:xfrm>
            <a:off x="407368" y="2675787"/>
            <a:ext cx="1064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A34FF5-66A2-7C4F-DB3E-7DE59FF2C5CE}"/>
              </a:ext>
            </a:extLst>
          </p:cNvPr>
          <p:cNvSpPr txBox="1"/>
          <p:nvPr/>
        </p:nvSpPr>
        <p:spPr>
          <a:xfrm>
            <a:off x="407368" y="3151275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DCB7C83-8590-D143-62E4-F5E67121A254}"/>
                  </a:ext>
                </a:extLst>
              </p:cNvPr>
              <p:cNvSpPr txBox="1"/>
              <p:nvPr/>
            </p:nvSpPr>
            <p:spPr>
              <a:xfrm>
                <a:off x="407368" y="3626763"/>
                <a:ext cx="62729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DCB7C83-8590-D143-62E4-F5E67121A2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626763"/>
                <a:ext cx="6272911" cy="765061"/>
              </a:xfrm>
              <a:prstGeom prst="rect">
                <a:avLst/>
              </a:prstGeom>
              <a:blipFill>
                <a:blip r:embed="rId6"/>
                <a:stretch>
                  <a:fillRect l="-1555" r="-155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AA45530-76A2-F186-522D-FD353EC2EF6D}"/>
                  </a:ext>
                </a:extLst>
              </p:cNvPr>
              <p:cNvSpPr txBox="1"/>
              <p:nvPr/>
            </p:nvSpPr>
            <p:spPr>
              <a:xfrm>
                <a:off x="407368" y="4298212"/>
                <a:ext cx="321246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AA45530-76A2-F186-522D-FD353EC2EF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298212"/>
                <a:ext cx="3212466" cy="613931"/>
              </a:xfrm>
              <a:prstGeom prst="rect">
                <a:avLst/>
              </a:prstGeom>
              <a:blipFill>
                <a:blip r:embed="rId7"/>
                <a:stretch>
                  <a:fillRect l="-3036" r="-284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8218EC1-53C9-A54B-64B6-2B7FC13C6B63}"/>
                  </a:ext>
                </a:extLst>
              </p:cNvPr>
              <p:cNvSpPr txBox="1"/>
              <p:nvPr/>
            </p:nvSpPr>
            <p:spPr>
              <a:xfrm>
                <a:off x="407368" y="4818531"/>
                <a:ext cx="7516178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正三角形的中心角为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，半径为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，边心距为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8218EC1-53C9-A54B-64B6-2B7FC13C6B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818531"/>
                <a:ext cx="7516178" cy="554685"/>
              </a:xfrm>
              <a:prstGeom prst="rect">
                <a:avLst/>
              </a:prstGeom>
              <a:blipFill>
                <a:blip r:embed="rId8"/>
                <a:stretch>
                  <a:fillRect l="-1298" r="-1135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8" name="yt_shape_13238"/>
          <p:cNvSpPr txBox="1"/>
          <p:nvPr/>
        </p:nvSpPr>
        <p:spPr>
          <a:xfrm>
            <a:off x="540000" y="1737650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237" name="yt_image_1323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3765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240" name="yt_shape_13240"/>
              <p:cNvSpPr txBox="1"/>
              <p:nvPr/>
            </p:nvSpPr>
            <p:spPr>
              <a:xfrm>
                <a:off x="540119" y="2429519"/>
                <a:ext cx="11111999" cy="11231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如图，正方形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和正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都内接于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分别相交于点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的值是（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240" name="yt_shape_13240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29519"/>
                <a:ext cx="11111999" cy="1123128"/>
              </a:xfrm>
              <a:prstGeom prst="rect">
                <a:avLst/>
              </a:prstGeom>
              <a:blipFill>
                <a:blip r:embed="rId3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45" name="yt_table_13245_skip" title="H_56.10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4968403"/>
                  </p:ext>
                </p:extLst>
              </p:nvPr>
            </p:nvGraphicFramePr>
            <p:xfrm>
              <a:off x="540000" y="3603435"/>
              <a:ext cx="7449821" cy="712534"/>
            </p:xfrm>
            <a:graphic>
              <a:graphicData uri="http://schemas.openxmlformats.org/drawingml/2006/table">
                <a:tbl>
                  <a:tblPr/>
                  <a:tblGrid>
                    <a:gridCol w="2087944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475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47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245" name="yt_table_13245_skip" descr="{&quot;rangeId&quot;:15,&quot;type&quot;:&quot;Option&quot;,&quot;drawing&quot;:[&quot;yt_shape_13242&quot;]}" title="H_56.10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4968403"/>
                  </p:ext>
                </p:extLst>
              </p:nvPr>
            </p:nvGraphicFramePr>
            <p:xfrm>
              <a:off x="540000" y="2765785"/>
              <a:ext cx="7449821" cy="712534"/>
            </p:xfrm>
            <a:graphic>
              <a:graphicData uri="http://schemas.openxmlformats.org/drawingml/2006/table">
                <a:tbl>
                  <a:tblPr/>
                  <a:tblGrid>
                    <a:gridCol w="2087944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475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476"/>
                        </a:ext>
                      </a:extLst>
                    </a:gridCol>
                  </a:tblGrid>
                  <a:tr h="71253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6560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6620" r="-14788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6620" r="-4788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242" name="yt_shape_13242_skip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09394" y="3603435"/>
            <a:ext cx="1440406" cy="1877328"/>
            <a:chOff x="0" y="0"/>
            <a:chExt cx="1440406" cy="1877328"/>
          </a:xfrm>
        </p:grpSpPr>
        <p:pic>
          <p:nvPicPr>
            <p:cNvPr id="2" name="yt_image_1324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440406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44" name="yt_shape_13244"/>
            <p:cNvSpPr txBox="1"/>
            <p:nvPr/>
          </p:nvSpPr>
          <p:spPr>
            <a:xfrm>
              <a:off x="110739" y="15173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F396A9A-2DDE-7DF3-F116-08B2CD8CDEFA}"/>
              </a:ext>
            </a:extLst>
          </p:cNvPr>
          <p:cNvSpPr txBox="1"/>
          <p:nvPr/>
        </p:nvSpPr>
        <p:spPr>
          <a:xfrm>
            <a:off x="2970677" y="2858201"/>
            <a:ext cx="383286" cy="7303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2355</Words>
  <Application>Microsoft Office PowerPoint</Application>
  <PresentationFormat>宽屏</PresentationFormat>
  <Paragraphs>197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45</cp:revision>
  <dcterms:created xsi:type="dcterms:W3CDTF">2023-05-05T05:33:04Z</dcterms:created>
  <dcterms:modified xsi:type="dcterms:W3CDTF">2023-10-21T11:50:43Z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