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4" r:id="rId8"/>
    <p:sldId id="375" r:id="rId9"/>
    <p:sldId id="377" r:id="rId10"/>
    <p:sldId id="379" r:id="rId11"/>
    <p:sldId id="381" r:id="rId12"/>
    <p:sldId id="382" r:id="rId13"/>
    <p:sldId id="383" r:id="rId14"/>
    <p:sldId id="384" r:id="rId15"/>
    <p:sldId id="391" r:id="rId16"/>
    <p:sldId id="386" r:id="rId17"/>
    <p:sldId id="392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bin"/><Relationship Id="rId7" Type="http://schemas.openxmlformats.org/officeDocument/2006/relationships/image" Target="../media/image42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38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93" name="yt_image_1189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5" name="yt_shape_11895"/>
          <p:cNvSpPr txBox="1"/>
          <p:nvPr/>
        </p:nvSpPr>
        <p:spPr>
          <a:xfrm>
            <a:off x="540119" y="323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垂径定理：垂直于弦的直径平分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这条弦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，并且平分这条弦所对的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两条弧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推论：平分弦（不是直径）的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垂直于这条弦，并且平分这条弦所对的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两条弧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；平分弧的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垂直平分这条弧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所对的弦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9EB56C-214D-3483-ECAD-11B5D9B1C0D5}"/>
              </a:ext>
            </a:extLst>
          </p:cNvPr>
          <p:cNvSpPr txBox="1"/>
          <p:nvPr/>
        </p:nvSpPr>
        <p:spPr>
          <a:xfrm>
            <a:off x="5250708" y="31912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这条弦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0806DD-E861-D685-E9D0-AB7CC3464205}"/>
              </a:ext>
            </a:extLst>
          </p:cNvPr>
          <p:cNvSpPr txBox="1"/>
          <p:nvPr/>
        </p:nvSpPr>
        <p:spPr>
          <a:xfrm>
            <a:off x="10127507" y="31912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两条弧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231D6A-3345-CC8B-DC03-BF29E9B8C594}"/>
              </a:ext>
            </a:extLst>
          </p:cNvPr>
          <p:cNvSpPr txBox="1"/>
          <p:nvPr/>
        </p:nvSpPr>
        <p:spPr>
          <a:xfrm>
            <a:off x="4945908" y="366669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4DC5F1-8916-A4C4-37E6-160192DBBC3E}"/>
              </a:ext>
            </a:extLst>
          </p:cNvPr>
          <p:cNvSpPr txBox="1"/>
          <p:nvPr/>
        </p:nvSpPr>
        <p:spPr>
          <a:xfrm>
            <a:off x="1059708" y="414217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两条弧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3C89B4-9E07-6C93-2F3A-C85FE76CA9E4}"/>
              </a:ext>
            </a:extLst>
          </p:cNvPr>
          <p:cNvSpPr txBox="1"/>
          <p:nvPr/>
        </p:nvSpPr>
        <p:spPr>
          <a:xfrm>
            <a:off x="4107708" y="41421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3EE407-0B9E-051D-0E8B-8BEE3132EC06}"/>
              </a:ext>
            </a:extLst>
          </p:cNvPr>
          <p:cNvSpPr txBox="1"/>
          <p:nvPr/>
        </p:nvSpPr>
        <p:spPr>
          <a:xfrm>
            <a:off x="7460507" y="414217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所对的弦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7" name="yt_shape_11957"/>
          <p:cNvSpPr txBox="1"/>
          <p:nvPr/>
        </p:nvSpPr>
        <p:spPr>
          <a:xfrm>
            <a:off x="540119" y="222624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（西宁市中考）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61" name="yt_table_11961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536841"/>
                  </p:ext>
                </p:extLst>
              </p:nvPr>
            </p:nvGraphicFramePr>
            <p:xfrm>
              <a:off x="540000" y="3192543"/>
              <a:ext cx="8184897" cy="46463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961" name="yt_table_11961_skip" descr="{&quot;rangeId&quot;:17,&quot;type&quot;:&quot;Option&quot;,&quot;drawing&quot;:[&quot;yt_shape_11958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9536841"/>
                  </p:ext>
                </p:extLst>
              </p:nvPr>
            </p:nvGraphicFramePr>
            <p:xfrm>
              <a:off x="540000" y="1866295"/>
              <a:ext cx="8184897" cy="464630"/>
            </p:xfrm>
            <a:graphic>
              <a:graphicData uri="http://schemas.openxmlformats.org/drawingml/2006/table">
                <a:tbl>
                  <a:tblPr/>
                  <a:tblGrid>
                    <a:gridCol w="234994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2484882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4818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579" t="-1299" r="-152105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745" t="-1299" r="-4166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58" name="yt_shape_11958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1303" y="3192543"/>
            <a:ext cx="1728561" cy="1799604"/>
            <a:chOff x="0" y="0"/>
            <a:chExt cx="1728561" cy="1799604"/>
          </a:xfrm>
        </p:grpSpPr>
        <p:pic>
          <p:nvPicPr>
            <p:cNvPr id="2" name="yt_image_1195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8561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0" name="yt_shape_11960"/>
            <p:cNvSpPr txBox="1"/>
            <p:nvPr/>
          </p:nvSpPr>
          <p:spPr>
            <a:xfrm>
              <a:off x="254816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248B5E-8684-69BE-534C-C5EE3D4AF334}"/>
              </a:ext>
            </a:extLst>
          </p:cNvPr>
          <p:cNvSpPr txBox="1"/>
          <p:nvPr/>
        </p:nvSpPr>
        <p:spPr>
          <a:xfrm>
            <a:off x="4466483" y="265493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2" name="yt_shape_11962"/>
          <p:cNvSpPr txBox="1"/>
          <p:nvPr/>
        </p:nvSpPr>
        <p:spPr>
          <a:xfrm>
            <a:off x="540119" y="16907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（宜宾市八中单元卷）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上的动点（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不重合），连结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66" name="yt_shape_11966"/>
          <p:cNvSpPr txBox="1"/>
          <p:nvPr/>
        </p:nvSpPr>
        <p:spPr>
          <a:xfrm>
            <a:off x="540000" y="52046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3" name="yt_shape_11963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391" y="3282644"/>
            <a:ext cx="1459216" cy="1871613"/>
            <a:chOff x="0" y="0"/>
            <a:chExt cx="1459216" cy="1871613"/>
          </a:xfrm>
        </p:grpSpPr>
        <p:pic>
          <p:nvPicPr>
            <p:cNvPr id="2" name="yt_image_119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59216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5" name="yt_shape_11965"/>
            <p:cNvSpPr txBox="1"/>
            <p:nvPr/>
          </p:nvSpPr>
          <p:spPr>
            <a:xfrm>
              <a:off x="120144" y="15116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FF8554-6DA4-837C-A93D-268D712922F3}"/>
              </a:ext>
            </a:extLst>
          </p:cNvPr>
          <p:cNvSpPr txBox="1"/>
          <p:nvPr/>
        </p:nvSpPr>
        <p:spPr>
          <a:xfrm>
            <a:off x="1431183" y="259488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67" name="yt_shape_11967"/>
              <p:cNvSpPr txBox="1"/>
              <p:nvPr/>
            </p:nvSpPr>
            <p:spPr>
              <a:xfrm>
                <a:off x="540119" y="1651154"/>
                <a:ext cx="11111999" cy="15444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（黄冈市中考）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如图，一条公路的转弯处是一段圆弧（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是这段弧所在圆的圆心，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，则这段弯路所在圆的半径为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25m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67" name="yt_shape_11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1154"/>
                <a:ext cx="11111999" cy="1544462"/>
              </a:xfrm>
              <a:prstGeom prst="rect">
                <a:avLst/>
              </a:prstGeom>
              <a:blipFill>
                <a:blip r:embed="rId2"/>
                <a:stretch>
                  <a:fillRect l="-1701" r="-1262" b="-11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72" name="yt_shape_11972"/>
          <p:cNvSpPr txBox="1"/>
          <p:nvPr/>
        </p:nvSpPr>
        <p:spPr>
          <a:xfrm>
            <a:off x="540000" y="52441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9" name="yt_shape_11969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9670" y="3398768"/>
            <a:ext cx="1592659" cy="1795032"/>
            <a:chOff x="0" y="0"/>
            <a:chExt cx="1592659" cy="1795032"/>
          </a:xfrm>
        </p:grpSpPr>
        <p:pic>
          <p:nvPicPr>
            <p:cNvPr id="2" name="yt_image_1196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2659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1" name="yt_shape_11971"/>
            <p:cNvSpPr txBox="1"/>
            <p:nvPr/>
          </p:nvSpPr>
          <p:spPr>
            <a:xfrm>
              <a:off x="186865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EEA6F0-917A-5765-2436-BF3D749BB6DA}"/>
              </a:ext>
            </a:extLst>
          </p:cNvPr>
          <p:cNvSpPr txBox="1"/>
          <p:nvPr/>
        </p:nvSpPr>
        <p:spPr>
          <a:xfrm>
            <a:off x="3215680" y="2709502"/>
            <a:ext cx="72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3" name="yt_shape_11973"/>
          <p:cNvSpPr txBox="1"/>
          <p:nvPr/>
        </p:nvSpPr>
        <p:spPr>
          <a:xfrm>
            <a:off x="540000" y="1124744"/>
            <a:ext cx="10294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是弧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的中点，求弦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74" name="yt_image_1197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985358"/>
            <a:ext cx="1773192" cy="176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976">
                <a:extLst>
                  <a:ext uri="{FF2B5EF4-FFF2-40B4-BE49-F238E27FC236}">
                    <a16:creationId xmlns:a16="http://schemas.microsoft.com/office/drawing/2014/main" id="{16098431-101E-D1A0-641F-1B256C68737D}"/>
                  </a:ext>
                </a:extLst>
              </p:cNvPr>
              <p:cNvSpPr txBox="1"/>
              <p:nvPr/>
            </p:nvSpPr>
            <p:spPr>
              <a:xfrm>
                <a:off x="540000" y="1747614"/>
                <a:ext cx="4821833" cy="45795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是弧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976">
                <a:extLst>
                  <a:ext uri="{FF2B5EF4-FFF2-40B4-BE49-F238E27FC236}">
                    <a16:creationId xmlns:a16="http://schemas.microsoft.com/office/drawing/2014/main" id="{16098431-101E-D1A0-641F-1B256C687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7614"/>
                <a:ext cx="4821833" cy="4579587"/>
              </a:xfrm>
              <a:prstGeom prst="rect">
                <a:avLst/>
              </a:prstGeom>
              <a:blipFill>
                <a:blip r:embed="rId3"/>
                <a:stretch>
                  <a:fillRect l="-3919" t="-1198" r="-2908" b="-3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3DD498F-E271-41CF-50F7-62ECB0B4687C}"/>
              </a:ext>
            </a:extLst>
          </p:cNvPr>
          <p:cNvSpPr txBox="1"/>
          <p:nvPr/>
        </p:nvSpPr>
        <p:spPr>
          <a:xfrm>
            <a:off x="449989" y="1700808"/>
            <a:ext cx="4845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B9602-5483-9C38-F8FF-0CAD37746AE0}"/>
              </a:ext>
            </a:extLst>
          </p:cNvPr>
          <p:cNvSpPr txBox="1"/>
          <p:nvPr/>
        </p:nvSpPr>
        <p:spPr>
          <a:xfrm>
            <a:off x="449989" y="217629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FBF16D-CF1E-2443-462F-4AE1DF20B7B4}"/>
                  </a:ext>
                </a:extLst>
              </p:cNvPr>
              <p:cNvSpPr txBox="1"/>
              <p:nvPr/>
            </p:nvSpPr>
            <p:spPr>
              <a:xfrm>
                <a:off x="449989" y="2651784"/>
                <a:ext cx="4271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FBF16D-CF1E-2443-462F-4AE1DF20B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1784"/>
                <a:ext cx="4271073" cy="765061"/>
              </a:xfrm>
              <a:prstGeom prst="rect">
                <a:avLst/>
              </a:prstGeom>
              <a:blipFill>
                <a:blip r:embed="rId4"/>
                <a:stretch>
                  <a:fillRect l="-2286" r="-24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901676D-B80E-FCF9-2E48-8902DBAFCE61}"/>
              </a:ext>
            </a:extLst>
          </p:cNvPr>
          <p:cNvSpPr txBox="1"/>
          <p:nvPr/>
        </p:nvSpPr>
        <p:spPr>
          <a:xfrm>
            <a:off x="449989" y="332323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30A42E-3A3D-B57F-9F98-9D374907C05F}"/>
              </a:ext>
            </a:extLst>
          </p:cNvPr>
          <p:cNvSpPr txBox="1"/>
          <p:nvPr/>
        </p:nvSpPr>
        <p:spPr>
          <a:xfrm>
            <a:off x="449989" y="3798721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F03C97-14D5-C7F8-5D71-6C94DB1E9ABB}"/>
                  </a:ext>
                </a:extLst>
              </p:cNvPr>
              <p:cNvSpPr txBox="1"/>
              <p:nvPr/>
            </p:nvSpPr>
            <p:spPr>
              <a:xfrm>
                <a:off x="449989" y="4274209"/>
                <a:ext cx="3371659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F03C97-14D5-C7F8-5D71-6C94DB1E9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4209"/>
                <a:ext cx="3371659" cy="631076"/>
              </a:xfrm>
              <a:prstGeom prst="rect">
                <a:avLst/>
              </a:prstGeom>
              <a:blipFill>
                <a:blip r:embed="rId5"/>
                <a:stretch>
                  <a:fillRect l="-2893" r="-2712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D85E62A-7CB5-892E-D426-F8301A55F455}"/>
              </a:ext>
            </a:extLst>
          </p:cNvPr>
          <p:cNvSpPr txBox="1"/>
          <p:nvPr/>
        </p:nvSpPr>
        <p:spPr>
          <a:xfrm>
            <a:off x="449989" y="4811673"/>
            <a:ext cx="329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081848-625D-9ADD-F6B8-C994088D0954}"/>
              </a:ext>
            </a:extLst>
          </p:cNvPr>
          <p:cNvSpPr txBox="1"/>
          <p:nvPr/>
        </p:nvSpPr>
        <p:spPr>
          <a:xfrm>
            <a:off x="449989" y="5287161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830FB83-622D-3A65-00CA-7B4AE44BF3F6}"/>
                  </a:ext>
                </a:extLst>
              </p:cNvPr>
              <p:cNvSpPr txBox="1"/>
              <p:nvPr/>
            </p:nvSpPr>
            <p:spPr>
              <a:xfrm>
                <a:off x="449989" y="5762649"/>
                <a:ext cx="3206497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830FB83-622D-3A65-00CA-7B4AE44BF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2649"/>
                <a:ext cx="3206497" cy="567068"/>
              </a:xfrm>
              <a:prstGeom prst="rect">
                <a:avLst/>
              </a:prstGeom>
              <a:blipFill>
                <a:blip r:embed="rId6"/>
                <a:stretch>
                  <a:fillRect l="-3042" r="-3042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978">
            <a:extLst>
              <a:ext uri="{FF2B5EF4-FFF2-40B4-BE49-F238E27FC236}">
                <a16:creationId xmlns:a16="http://schemas.microsoft.com/office/drawing/2014/main" id="{31DA3ACF-9F10-FE51-3FA5-8BCA71F57962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87906" y="4007033"/>
            <a:ext cx="1614116" cy="167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2399623"/>
            <a:ext cx="4746492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解：设圆心为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经过圆心，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）米，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圆拱形门所在圆的半径为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986" name="yt_shape_11986"/>
          <p:cNvSpPr txBox="1"/>
          <p:nvPr/>
        </p:nvSpPr>
        <p:spPr>
          <a:xfrm>
            <a:off x="4710811" y="4955497"/>
            <a:ext cx="2357697" cy="119532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白正" pitchFamily="65"/>
                <a:ea typeface="宋体" pitchFamily="65"/>
                <a:cs typeface="宋体" pitchFamily="65"/>
              </a:rPr>
              <a:t> </a:t>
            </a:r>
            <a:r>
              <a:rPr lang="en-US" altLang="zh-CN" sz="6500" b="0" i="0" u="none" spc="16910">
                <a:solidFill>
                  <a:srgbClr val="1EE3CF"/>
                </a:solidFill>
                <a:effectLst/>
                <a:latin typeface="白正" pitchFamily="65"/>
                <a:ea typeface="宋体" pitchFamily="65"/>
                <a:cs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985" name="yt_image_119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6441" y="4603976"/>
            <a:ext cx="2588808" cy="14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09AA0A2-48CA-504A-0ED6-4829FFC844CE}"/>
              </a:ext>
            </a:extLst>
          </p:cNvPr>
          <p:cNvSpPr txBox="1"/>
          <p:nvPr/>
        </p:nvSpPr>
        <p:spPr>
          <a:xfrm>
            <a:off x="449989" y="2352817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解：设圆心为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E77360-F720-306D-4C0E-8E18AA1D82EE}"/>
              </a:ext>
            </a:extLst>
          </p:cNvPr>
          <p:cNvSpPr txBox="1"/>
          <p:nvPr/>
        </p:nvSpPr>
        <p:spPr>
          <a:xfrm>
            <a:off x="449989" y="2828305"/>
            <a:ext cx="243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经过圆心，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B5FC8A-9818-9942-5D01-F5084EF1DB45}"/>
              </a:ext>
            </a:extLst>
          </p:cNvPr>
          <p:cNvSpPr txBox="1"/>
          <p:nvPr/>
        </p:nvSpPr>
        <p:spPr>
          <a:xfrm>
            <a:off x="526189" y="3303793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79F467-1946-466D-9986-86B091C603F4}"/>
              </a:ext>
            </a:extLst>
          </p:cNvPr>
          <p:cNvSpPr txBox="1"/>
          <p:nvPr/>
        </p:nvSpPr>
        <p:spPr>
          <a:xfrm>
            <a:off x="449989" y="3779281"/>
            <a:ext cx="438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8A15B5-1E70-9737-71FC-39A483D6DF6F}"/>
              </a:ext>
            </a:extLst>
          </p:cNvPr>
          <p:cNvSpPr txBox="1"/>
          <p:nvPr/>
        </p:nvSpPr>
        <p:spPr>
          <a:xfrm>
            <a:off x="449989" y="4254769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6021C4-B7A3-46E7-0F47-A6FB2B97D233}"/>
              </a:ext>
            </a:extLst>
          </p:cNvPr>
          <p:cNvSpPr txBox="1"/>
          <p:nvPr/>
        </p:nvSpPr>
        <p:spPr>
          <a:xfrm>
            <a:off x="449989" y="4730257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DDE2D4-C6D7-4F4C-31D0-A4F151449BAD}"/>
              </a:ext>
            </a:extLst>
          </p:cNvPr>
          <p:cNvSpPr txBox="1"/>
          <p:nvPr/>
        </p:nvSpPr>
        <p:spPr>
          <a:xfrm>
            <a:off x="449989" y="5205745"/>
            <a:ext cx="488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2FAB6B-A238-0C45-904B-F3096693C362}"/>
              </a:ext>
            </a:extLst>
          </p:cNvPr>
          <p:cNvSpPr txBox="1"/>
          <p:nvPr/>
        </p:nvSpPr>
        <p:spPr>
          <a:xfrm>
            <a:off x="449989" y="5681233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圆拱形门所在圆的半径为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981">
            <a:extLst>
              <a:ext uri="{FF2B5EF4-FFF2-40B4-BE49-F238E27FC236}">
                <a16:creationId xmlns:a16="http://schemas.microsoft.com/office/drawing/2014/main" id="{5571C81B-76B7-3AB5-C604-198EC04A9AFB}"/>
              </a:ext>
            </a:extLst>
          </p:cNvPr>
          <p:cNvSpPr txBox="1"/>
          <p:nvPr/>
        </p:nvSpPr>
        <p:spPr>
          <a:xfrm>
            <a:off x="540119" y="134076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如图是某风景区的一个圆拱形门，路面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米，拱形门净高为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米，求圆拱形门所在圆的半径是多少米？</a:t>
            </a:r>
          </a:p>
        </p:txBody>
      </p:sp>
      <p:pic>
        <p:nvPicPr>
          <p:cNvPr id="11" name="yt_image_11982">
            <a:extLst>
              <a:ext uri="{FF2B5EF4-FFF2-40B4-BE49-F238E27FC236}">
                <a16:creationId xmlns:a16="http://schemas.microsoft.com/office/drawing/2014/main" id="{BB8DEDB7-580D-3845-3E39-9A5B55B189C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420888"/>
            <a:ext cx="2861179" cy="158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9" name="yt_shape_11989"/>
          <p:cNvSpPr txBox="1"/>
          <p:nvPr/>
        </p:nvSpPr>
        <p:spPr>
          <a:xfrm>
            <a:off x="540000" y="980728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88" name="yt_image_119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1" name="yt_shape_11991"/>
          <p:cNvSpPr txBox="1"/>
          <p:nvPr/>
        </p:nvSpPr>
        <p:spPr>
          <a:xfrm>
            <a:off x="540119" y="1678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垂直于弦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92" name="yt_image_119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5146" y="2492896"/>
            <a:ext cx="1981454" cy="205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4" name="yt_shape_11994"/>
          <p:cNvSpPr txBox="1"/>
          <p:nvPr/>
        </p:nvSpPr>
        <p:spPr>
          <a:xfrm>
            <a:off x="540000" y="2688688"/>
            <a:ext cx="413735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的中点；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6716B9-B10C-EB53-5E9F-96D89C6538D2}"/>
              </a:ext>
            </a:extLst>
          </p:cNvPr>
          <p:cNvSpPr txBox="1"/>
          <p:nvPr/>
        </p:nvSpPr>
        <p:spPr>
          <a:xfrm>
            <a:off x="449989" y="3242251"/>
            <a:ext cx="2931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68ED37-2485-9686-FB7E-F44944DE9B3F}"/>
              </a:ext>
            </a:extLst>
          </p:cNvPr>
          <p:cNvSpPr txBox="1"/>
          <p:nvPr/>
        </p:nvSpPr>
        <p:spPr>
          <a:xfrm>
            <a:off x="449989" y="3717739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垂直于弦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5F355E-8B5A-72BB-E46D-26ADB8275D35}"/>
                  </a:ext>
                </a:extLst>
              </p:cNvPr>
              <p:cNvSpPr txBox="1"/>
              <p:nvPr/>
            </p:nvSpPr>
            <p:spPr>
              <a:xfrm>
                <a:off x="449989" y="4193227"/>
                <a:ext cx="337902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5F355E-8B5A-72BB-E46D-26ADB8275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3227"/>
                <a:ext cx="3379026" cy="646189"/>
              </a:xfrm>
              <a:prstGeom prst="rect">
                <a:avLst/>
              </a:prstGeom>
              <a:blipFill>
                <a:blip r:embed="rId4"/>
                <a:stretch>
                  <a:fillRect l="-2888" r="-3069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D50647D-0B9A-5D53-3EAA-8F7B547E9DF9}"/>
              </a:ext>
            </a:extLst>
          </p:cNvPr>
          <p:cNvSpPr txBox="1"/>
          <p:nvPr/>
        </p:nvSpPr>
        <p:spPr>
          <a:xfrm>
            <a:off x="449989" y="4745804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330B08-1457-197B-8ECF-847751C0303B}"/>
              </a:ext>
            </a:extLst>
          </p:cNvPr>
          <p:cNvSpPr txBox="1"/>
          <p:nvPr/>
        </p:nvSpPr>
        <p:spPr>
          <a:xfrm>
            <a:off x="449989" y="5221292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9E058D-7DDE-2A7D-D693-96038D058E0A}"/>
              </a:ext>
            </a:extLst>
          </p:cNvPr>
          <p:cNvSpPr txBox="1"/>
          <p:nvPr/>
        </p:nvSpPr>
        <p:spPr>
          <a:xfrm>
            <a:off x="449989" y="5696780"/>
            <a:ext cx="434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43764F-A953-E027-6E1C-4D782D3AC355}"/>
              </a:ext>
            </a:extLst>
          </p:cNvPr>
          <p:cNvSpPr txBox="1"/>
          <p:nvPr/>
        </p:nvSpPr>
        <p:spPr>
          <a:xfrm>
            <a:off x="449989" y="6172268"/>
            <a:ext cx="556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61011C-F390-74EE-FCF7-77067E483EF6}"/>
                  </a:ext>
                </a:extLst>
              </p:cNvPr>
              <p:cNvSpPr txBox="1"/>
              <p:nvPr/>
            </p:nvSpPr>
            <p:spPr>
              <a:xfrm>
                <a:off x="5561697" y="3066641"/>
                <a:ext cx="41694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61011C-F390-74EE-FCF7-77067E483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97" y="3066641"/>
                <a:ext cx="4169473" cy="765061"/>
              </a:xfrm>
              <a:prstGeom prst="rect">
                <a:avLst/>
              </a:prstGeom>
              <a:blipFill>
                <a:blip r:embed="rId5"/>
                <a:stretch>
                  <a:fillRect l="-2193" r="-248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3AC970-62E8-EC52-7792-41BD9DAACC5A}"/>
                  </a:ext>
                </a:extLst>
              </p:cNvPr>
              <p:cNvSpPr txBox="1"/>
              <p:nvPr/>
            </p:nvSpPr>
            <p:spPr>
              <a:xfrm>
                <a:off x="5561697" y="3738090"/>
                <a:ext cx="2035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3AC970-62E8-EC52-7792-41BD9DAACC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1697" y="3738090"/>
                <a:ext cx="2035874" cy="765061"/>
              </a:xfrm>
              <a:prstGeom prst="rect">
                <a:avLst/>
              </a:prstGeom>
              <a:blipFill>
                <a:blip r:embed="rId6"/>
                <a:stretch>
                  <a:fillRect l="-4491" r="-509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91B4FE2-223B-DDF4-5014-D3097F1457E8}"/>
              </a:ext>
            </a:extLst>
          </p:cNvPr>
          <p:cNvSpPr txBox="1"/>
          <p:nvPr/>
        </p:nvSpPr>
        <p:spPr>
          <a:xfrm>
            <a:off x="5561697" y="4409539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1998">
            <a:extLst>
              <a:ext uri="{FF2B5EF4-FFF2-40B4-BE49-F238E27FC236}">
                <a16:creationId xmlns:a16="http://schemas.microsoft.com/office/drawing/2014/main" id="{CB4E685F-EBD3-6E5C-4A16-12252241485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0829" y="4745804"/>
            <a:ext cx="1735771" cy="196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96" name="yt_shape_11996"/>
              <p:cNvSpPr txBox="1"/>
              <p:nvPr/>
            </p:nvSpPr>
            <p:spPr>
              <a:xfrm>
                <a:off x="540000" y="1259130"/>
                <a:ext cx="4358565" cy="3394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）证明：连结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直径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垂直于弦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过圆心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endParaRPr lang="zh-CN" altLang="zh-CN" sz="100" b="0" i="0" u="none" dirty="0">
                  <a:noFill/>
                  <a:effectLst/>
                  <a:latin typeface="白正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1996" name="yt_shape_11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9130"/>
                <a:ext cx="4358565" cy="3394006"/>
              </a:xfrm>
              <a:prstGeom prst="rect">
                <a:avLst/>
              </a:prstGeom>
              <a:blipFill>
                <a:blip r:embed="rId2"/>
                <a:stretch>
                  <a:fillRect l="-4336" t="-1619" r="-3077" b="-3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001">
                <a:extLst>
                  <a:ext uri="{FF2B5EF4-FFF2-40B4-BE49-F238E27FC236}">
                    <a16:creationId xmlns:a16="http://schemas.microsoft.com/office/drawing/2014/main" id="{DF992362-F587-7D38-509C-AFECA9F9A6DE}"/>
                  </a:ext>
                </a:extLst>
              </p:cNvPr>
              <p:cNvSpPr txBox="1"/>
              <p:nvPr/>
            </p:nvSpPr>
            <p:spPr>
              <a:xfrm>
                <a:off x="540000" y="1818514"/>
                <a:ext cx="4666342" cy="2646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2001">
                <a:extLst>
                  <a:ext uri="{FF2B5EF4-FFF2-40B4-BE49-F238E27FC236}">
                    <a16:creationId xmlns:a16="http://schemas.microsoft.com/office/drawing/2014/main" id="{DF992362-F587-7D38-509C-AFECA9F9A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8514"/>
                <a:ext cx="4666342" cy="2646558"/>
              </a:xfrm>
              <a:prstGeom prst="rect">
                <a:avLst/>
              </a:prstGeom>
              <a:blipFill>
                <a:blip r:embed="rId3"/>
                <a:stretch>
                  <a:fillRect l="-4052" t="-1843" r="-3268" b="-6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77882AD0-DD6B-E1E4-A3D0-0C69EBB864D2}"/>
              </a:ext>
            </a:extLst>
          </p:cNvPr>
          <p:cNvSpPr txBox="1"/>
          <p:nvPr/>
        </p:nvSpPr>
        <p:spPr>
          <a:xfrm>
            <a:off x="449989" y="1771708"/>
            <a:ext cx="480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7A484D0-582C-7F95-13BD-C67CD79871DB}"/>
                  </a:ext>
                </a:extLst>
              </p:cNvPr>
              <p:cNvSpPr txBox="1"/>
              <p:nvPr/>
            </p:nvSpPr>
            <p:spPr>
              <a:xfrm>
                <a:off x="449989" y="2247196"/>
                <a:ext cx="2247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7A484D0-582C-7F95-13BD-C67CD79871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47196"/>
                <a:ext cx="2247011" cy="765061"/>
              </a:xfrm>
              <a:prstGeom prst="rect">
                <a:avLst/>
              </a:prstGeom>
              <a:blipFill>
                <a:blip r:embed="rId4"/>
                <a:stretch>
                  <a:fillRect l="-4348" r="-46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69631EE5-120B-B85E-8C33-78417D45458C}"/>
              </a:ext>
            </a:extLst>
          </p:cNvPr>
          <p:cNvSpPr txBox="1"/>
          <p:nvPr/>
        </p:nvSpPr>
        <p:spPr>
          <a:xfrm>
            <a:off x="449989" y="2918645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6F80EC-9D30-2823-37AF-0268BD1BAEF2}"/>
                  </a:ext>
                </a:extLst>
              </p:cNvPr>
              <p:cNvSpPr txBox="1"/>
              <p:nvPr/>
            </p:nvSpPr>
            <p:spPr>
              <a:xfrm>
                <a:off x="449989" y="3394133"/>
                <a:ext cx="3984625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6F80EC-9D30-2823-37AF-0268BD1BA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4133"/>
                <a:ext cx="3984625" cy="631076"/>
              </a:xfrm>
              <a:prstGeom prst="rect">
                <a:avLst/>
              </a:prstGeom>
              <a:blipFill>
                <a:blip r:embed="rId5"/>
                <a:stretch>
                  <a:fillRect l="-2450" r="-245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9EEF1BC-D191-8CBB-3FA4-1E07D8916D5D}"/>
                  </a:ext>
                </a:extLst>
              </p:cNvPr>
              <p:cNvSpPr txBox="1"/>
              <p:nvPr/>
            </p:nvSpPr>
            <p:spPr>
              <a:xfrm>
                <a:off x="449989" y="3931597"/>
                <a:ext cx="2656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9EEF1BC-D191-8CBB-3FA4-1E07D8916D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1597"/>
                <a:ext cx="2656714" cy="554686"/>
              </a:xfrm>
              <a:prstGeom prst="rect">
                <a:avLst/>
              </a:prstGeom>
              <a:blipFill>
                <a:blip r:embed="rId6"/>
                <a:stretch>
                  <a:fillRect l="-3670" r="-344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1992">
            <a:extLst>
              <a:ext uri="{FF2B5EF4-FFF2-40B4-BE49-F238E27FC236}">
                <a16:creationId xmlns:a16="http://schemas.microsoft.com/office/drawing/2014/main" id="{68095D3B-6F37-BEF5-9635-E17B646F7F2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7710" y="2174750"/>
            <a:ext cx="1981454" cy="2056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" name="yt_shape_11898"/>
          <p:cNvSpPr txBox="1"/>
          <p:nvPr/>
        </p:nvSpPr>
        <p:spPr>
          <a:xfrm>
            <a:off x="540000" y="163615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97" name="yt_image_11897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3615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0" name="yt_shape_11900"/>
          <p:cNvSpPr txBox="1"/>
          <p:nvPr/>
        </p:nvSpPr>
        <p:spPr>
          <a:xfrm>
            <a:off x="540000" y="2339455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垂径定理</a:t>
            </a:r>
          </a:p>
        </p:txBody>
      </p:sp>
      <p:sp>
        <p:nvSpPr>
          <p:cNvPr id="11901" name="yt_shape_11901"/>
          <p:cNvSpPr txBox="1"/>
          <p:nvPr/>
        </p:nvSpPr>
        <p:spPr>
          <a:xfrm>
            <a:off x="540119" y="284376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，那么下列结论中错误的是（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05" name="yt_table_11905_skip" title="H_77.5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9468223"/>
                  </p:ext>
                </p:extLst>
              </p:nvPr>
            </p:nvGraphicFramePr>
            <p:xfrm>
              <a:off x="540000" y="3810060"/>
              <a:ext cx="4877245" cy="985140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963865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905" name="yt_table_11905_skip" descr="{&quot;rangeId&quot;:4,&quot;type&quot;:&quot;Option&quot;,&quot;drawing&quot;:[&quot;yt_shape_11902&quot;]}" title="H_77.57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9468223"/>
                  </p:ext>
                </p:extLst>
              </p:nvPr>
            </p:nvGraphicFramePr>
            <p:xfrm>
              <a:off x="540000" y="3073902"/>
              <a:ext cx="4877245" cy="985140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253"/>
                        </a:ext>
                      </a:extLst>
                    </a:gridCol>
                    <a:gridCol w="1963865">
                      <a:extLst>
                        <a:ext uri="{9D8B030D-6E8A-4147-A177-3AD203B41FA5}">
                          <a16:colId xmlns:a16="http://schemas.microsoft.com/office/drawing/2014/main" val="10254"/>
                        </a:ext>
                      </a:extLst>
                    </a:gridCol>
                  </a:tblGrid>
                  <a:tr h="49257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988" t="-3704" b="-137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4925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704" r="-67573" b="-370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02" name="yt_shape_11902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71697" y="3810060"/>
            <a:ext cx="1278068" cy="1772172"/>
            <a:chOff x="0" y="0"/>
            <a:chExt cx="1278068" cy="1772172"/>
          </a:xfrm>
        </p:grpSpPr>
        <p:pic>
          <p:nvPicPr>
            <p:cNvPr id="2" name="yt_image_11902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78068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4" name="yt_shape_11904"/>
            <p:cNvSpPr txBox="1"/>
            <p:nvPr/>
          </p:nvSpPr>
          <p:spPr>
            <a:xfrm>
              <a:off x="105753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24423">
            <a:extLst>
              <a:ext uri="{FF2B5EF4-FFF2-40B4-BE49-F238E27FC236}">
                <a16:creationId xmlns:a16="http://schemas.microsoft.com/office/drawing/2014/main" id="{6C4E1A73-FAF9-D8EB-5A2B-159F196E0A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81132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7D48F5B-47EB-B92B-AC27-2D7F47E37675}"/>
              </a:ext>
            </a:extLst>
          </p:cNvPr>
          <p:cNvSpPr txBox="1"/>
          <p:nvPr/>
        </p:nvSpPr>
        <p:spPr>
          <a:xfrm>
            <a:off x="907308" y="3272447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6" name="yt_shape_11906"/>
          <p:cNvSpPr txBox="1"/>
          <p:nvPr/>
        </p:nvSpPr>
        <p:spPr>
          <a:xfrm>
            <a:off x="540119" y="113648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10" name="yt_table_1191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455852"/>
              </p:ext>
            </p:extLst>
          </p:nvPr>
        </p:nvGraphicFramePr>
        <p:xfrm>
          <a:off x="540000" y="210277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</a:tbl>
          </a:graphicData>
        </a:graphic>
      </p:graphicFrame>
      <p:grpSp>
        <p:nvGrpSpPr>
          <p:cNvPr id="11907" name="yt_shape_11907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79962" y="2102778"/>
            <a:ext cx="1269801" cy="1723023"/>
            <a:chOff x="0" y="0"/>
            <a:chExt cx="1269801" cy="1723023"/>
          </a:xfrm>
        </p:grpSpPr>
        <p:pic>
          <p:nvPicPr>
            <p:cNvPr id="2" name="yt_image_1190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69801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09" name="yt_shape_11909"/>
            <p:cNvSpPr txBox="1"/>
            <p:nvPr/>
          </p:nvSpPr>
          <p:spPr>
            <a:xfrm>
              <a:off x="101619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912" name="yt_shape_11912"/>
          <p:cNvSpPr txBox="1"/>
          <p:nvPr/>
        </p:nvSpPr>
        <p:spPr>
          <a:xfrm>
            <a:off x="540119" y="387620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14" name="yt_table_11914_skip" title="H_139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07472"/>
                  </p:ext>
                </p:extLst>
              </p:nvPr>
            </p:nvGraphicFramePr>
            <p:xfrm>
              <a:off x="540000" y="4842504"/>
              <a:ext cx="1384427" cy="1777112"/>
            </p:xfrm>
            <a:graphic>
              <a:graphicData uri="http://schemas.openxmlformats.org/drawingml/2006/table">
                <a:tbl>
                  <a:tblPr/>
                  <a:tblGrid>
                    <a:gridCol w="1384427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914" name="yt_table_11914_skip" descr="{&quot;rangeId&quot;:6,&quot;type&quot;:&quot;Option&quot;,&quot;drawing&quot;:[&quot;yt_image_11913&quot;]}" title="H_139.9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07472"/>
                  </p:ext>
                </p:extLst>
              </p:nvPr>
            </p:nvGraphicFramePr>
            <p:xfrm>
              <a:off x="540000" y="4606021"/>
              <a:ext cx="1384427" cy="1777112"/>
            </p:xfrm>
            <a:graphic>
              <a:graphicData uri="http://schemas.openxmlformats.org/drawingml/2006/table">
                <a:tbl>
                  <a:tblPr/>
                  <a:tblGrid>
                    <a:gridCol w="1384427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  <a:tr h="46050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2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3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4"/>
                      </a:ext>
                    </a:extLst>
                  </a:tr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913" name="yt_image_11913_skip" title="H_97.56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69682" y="4842504"/>
            <a:ext cx="158014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194FFC-38A4-CFCB-5810-A8CA127693BF}"/>
              </a:ext>
            </a:extLst>
          </p:cNvPr>
          <p:cNvSpPr txBox="1"/>
          <p:nvPr/>
        </p:nvSpPr>
        <p:spPr>
          <a:xfrm>
            <a:off x="1212108" y="156516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2F6340-5301-013C-A97B-0E8F1B604180}"/>
              </a:ext>
            </a:extLst>
          </p:cNvPr>
          <p:cNvSpPr txBox="1"/>
          <p:nvPr/>
        </p:nvSpPr>
        <p:spPr>
          <a:xfrm>
            <a:off x="2397971" y="4304891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5" name="yt_shape_11915"/>
          <p:cNvSpPr txBox="1"/>
          <p:nvPr/>
        </p:nvSpPr>
        <p:spPr>
          <a:xfrm>
            <a:off x="540000" y="908720"/>
            <a:ext cx="96436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为圆心的两个同心圆中，大圆的弦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交小圆于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16" name="yt_image_119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1752600"/>
            <a:ext cx="1817361" cy="164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8" name="yt_shape_11918"/>
          <p:cNvSpPr txBox="1"/>
          <p:nvPr/>
        </p:nvSpPr>
        <p:spPr>
          <a:xfrm>
            <a:off x="540000" y="1437792"/>
            <a:ext cx="311142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920" name="yt_shape_11920"/>
          <p:cNvSpPr txBox="1"/>
          <p:nvPr/>
        </p:nvSpPr>
        <p:spPr>
          <a:xfrm>
            <a:off x="540000" y="2061751"/>
            <a:ext cx="504304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从而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A75238-CEF8-F352-D955-4F7702890A11}"/>
              </a:ext>
            </a:extLst>
          </p:cNvPr>
          <p:cNvSpPr txBox="1"/>
          <p:nvPr/>
        </p:nvSpPr>
        <p:spPr>
          <a:xfrm>
            <a:off x="449989" y="2014945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7234CB-B8DB-8B07-24E9-62D67DAEBBDA}"/>
              </a:ext>
            </a:extLst>
          </p:cNvPr>
          <p:cNvSpPr txBox="1"/>
          <p:nvPr/>
        </p:nvSpPr>
        <p:spPr>
          <a:xfrm>
            <a:off x="449989" y="2490433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C66BA9-C296-A085-ED4D-25E60B14FCB2}"/>
              </a:ext>
            </a:extLst>
          </p:cNvPr>
          <p:cNvSpPr txBox="1"/>
          <p:nvPr/>
        </p:nvSpPr>
        <p:spPr>
          <a:xfrm>
            <a:off x="449989" y="2965921"/>
            <a:ext cx="219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从而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919">
            <a:extLst>
              <a:ext uri="{FF2B5EF4-FFF2-40B4-BE49-F238E27FC236}">
                <a16:creationId xmlns:a16="http://schemas.microsoft.com/office/drawing/2014/main" id="{064B44C4-B44B-C466-D2E9-A58493CD2096}"/>
              </a:ext>
            </a:extLst>
          </p:cNvPr>
          <p:cNvSpPr txBox="1"/>
          <p:nvPr/>
        </p:nvSpPr>
        <p:spPr>
          <a:xfrm>
            <a:off x="540119" y="3526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）若大圆的半径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，小圆的半径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921">
                <a:extLst>
                  <a:ext uri="{FF2B5EF4-FFF2-40B4-BE49-F238E27FC236}">
                    <a16:creationId xmlns:a16="http://schemas.microsoft.com/office/drawing/2014/main" id="{601E694E-F87B-A6BB-5F21-776FB0639928}"/>
                  </a:ext>
                </a:extLst>
              </p:cNvPr>
              <p:cNvSpPr txBox="1"/>
              <p:nvPr/>
            </p:nvSpPr>
            <p:spPr>
              <a:xfrm>
                <a:off x="540000" y="4564263"/>
                <a:ext cx="3454472" cy="2030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921">
                <a:extLst>
                  <a:ext uri="{FF2B5EF4-FFF2-40B4-BE49-F238E27FC236}">
                    <a16:creationId xmlns:a16="http://schemas.microsoft.com/office/drawing/2014/main" id="{601E694E-F87B-A6BB-5F21-776FB0639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64263"/>
                <a:ext cx="3454472" cy="2030941"/>
              </a:xfrm>
              <a:prstGeom prst="rect">
                <a:avLst/>
              </a:prstGeom>
              <a:blipFill>
                <a:blip r:embed="rId3"/>
                <a:stretch>
                  <a:fillRect l="-5477" t="-2703" r="-4417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1923">
            <a:extLst>
              <a:ext uri="{FF2B5EF4-FFF2-40B4-BE49-F238E27FC236}">
                <a16:creationId xmlns:a16="http://schemas.microsoft.com/office/drawing/2014/main" id="{CD5B0FEF-A3D3-4016-4456-DAADB7329A5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01480" y="4851098"/>
            <a:ext cx="1840273" cy="154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516B7A8-4ECB-1AF3-FC5D-58F7A53299F6}"/>
              </a:ext>
            </a:extLst>
          </p:cNvPr>
          <p:cNvSpPr txBox="1"/>
          <p:nvPr/>
        </p:nvSpPr>
        <p:spPr>
          <a:xfrm>
            <a:off x="449989" y="4517457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BF699F-1FA4-43FD-C84D-6B1B0959E867}"/>
                  </a:ext>
                </a:extLst>
              </p:cNvPr>
              <p:cNvSpPr txBox="1"/>
              <p:nvPr/>
            </p:nvSpPr>
            <p:spPr>
              <a:xfrm>
                <a:off x="449989" y="4992945"/>
                <a:ext cx="2968308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BF699F-1FA4-43FD-C84D-6B1B0959E8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2945"/>
                <a:ext cx="2968308" cy="631267"/>
              </a:xfrm>
              <a:prstGeom prst="rect">
                <a:avLst/>
              </a:prstGeom>
              <a:blipFill>
                <a:blip r:embed="rId5"/>
                <a:stretch>
                  <a:fillRect l="-3285" r="-328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79BF8FB-3211-BB71-12EE-771499A1AC39}"/>
                  </a:ext>
                </a:extLst>
              </p:cNvPr>
              <p:cNvSpPr txBox="1"/>
              <p:nvPr/>
            </p:nvSpPr>
            <p:spPr>
              <a:xfrm>
                <a:off x="449989" y="5530600"/>
                <a:ext cx="3185923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79BF8FB-3211-BB71-12EE-771499A1A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0600"/>
                <a:ext cx="3185923" cy="631266"/>
              </a:xfrm>
              <a:prstGeom prst="rect">
                <a:avLst/>
              </a:prstGeom>
              <a:blipFill>
                <a:blip r:embed="rId6"/>
                <a:stretch>
                  <a:fillRect l="-3065" r="-3065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4DBDFC-4F22-7550-A2B3-E14D1BFF2DAD}"/>
                  </a:ext>
                </a:extLst>
              </p:cNvPr>
              <p:cNvSpPr txBox="1"/>
              <p:nvPr/>
            </p:nvSpPr>
            <p:spPr>
              <a:xfrm>
                <a:off x="449989" y="6068254"/>
                <a:ext cx="2232851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74DBDFC-4F22-7550-A2B3-E14D1BFF2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68254"/>
                <a:ext cx="2232851" cy="554114"/>
              </a:xfrm>
              <a:prstGeom prst="rect">
                <a:avLst/>
              </a:prstGeom>
              <a:blipFill>
                <a:blip r:embed="rId7"/>
                <a:stretch>
                  <a:fillRect l="-4372" r="-4372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6" name="yt_shape_11926"/>
          <p:cNvSpPr txBox="1"/>
          <p:nvPr/>
        </p:nvSpPr>
        <p:spPr>
          <a:xfrm>
            <a:off x="540000" y="2162996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垂径定理的推论</a:t>
            </a:r>
          </a:p>
        </p:txBody>
      </p:sp>
      <p:sp>
        <p:nvSpPr>
          <p:cNvPr id="11927" name="yt_shape_11927"/>
          <p:cNvSpPr txBox="1"/>
          <p:nvPr/>
        </p:nvSpPr>
        <p:spPr>
          <a:xfrm>
            <a:off x="540000" y="2667306"/>
            <a:ext cx="414696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928" name="yt_table_119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56247"/>
              </p:ext>
            </p:extLst>
          </p:nvPr>
        </p:nvGraphicFramePr>
        <p:xfrm>
          <a:off x="540000" y="3153470"/>
          <a:ext cx="5749925" cy="1901952"/>
        </p:xfrm>
        <a:graphic>
          <a:graphicData uri="http://schemas.openxmlformats.org/drawingml/2006/table">
            <a:tbl>
              <a:tblPr/>
              <a:tblGrid>
                <a:gridCol w="5749925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垂直于弦的直线平分弦所对的两条弧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平分弦的直径垂直于弦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垂直于直径的弦平分这条直径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弦的垂直平分线经过圆心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pic>
        <p:nvPicPr>
          <p:cNvPr id="3" name="yt_shape_1697707724500">
            <a:extLst>
              <a:ext uri="{FF2B5EF4-FFF2-40B4-BE49-F238E27FC236}">
                <a16:creationId xmlns:a16="http://schemas.microsoft.com/office/drawing/2014/main" id="{B6E9432A-F5B7-FE68-C1F0-ED6E7225A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46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03462A-8BC9-A579-A6B9-4E7EF6419BD0}"/>
              </a:ext>
            </a:extLst>
          </p:cNvPr>
          <p:cNvSpPr txBox="1"/>
          <p:nvPr/>
        </p:nvSpPr>
        <p:spPr>
          <a:xfrm>
            <a:off x="3726589" y="26205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30" name="yt_shape_11930"/>
              <p:cNvSpPr txBox="1"/>
              <p:nvPr/>
            </p:nvSpPr>
            <p:spPr>
              <a:xfrm>
                <a:off x="540119" y="188386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（南京市中考）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30" name="yt_shape_11930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8386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35" name="yt_shape_11935"/>
          <p:cNvSpPr txBox="1"/>
          <p:nvPr/>
        </p:nvSpPr>
        <p:spPr>
          <a:xfrm>
            <a:off x="540000" y="50114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32" name="yt_shape_11932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1091" y="3073501"/>
            <a:ext cx="1349816" cy="1887615"/>
            <a:chOff x="0" y="0"/>
            <a:chExt cx="1349816" cy="1887615"/>
          </a:xfrm>
        </p:grpSpPr>
        <p:pic>
          <p:nvPicPr>
            <p:cNvPr id="2" name="yt_image_1193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9816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4" name="yt_shape_11934"/>
            <p:cNvSpPr txBox="1"/>
            <p:nvPr/>
          </p:nvSpPr>
          <p:spPr>
            <a:xfrm>
              <a:off x="141627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D72A7C-7846-1F77-2DFB-E5CB987D8B78}"/>
              </a:ext>
            </a:extLst>
          </p:cNvPr>
          <p:cNvSpPr txBox="1"/>
          <p:nvPr/>
        </p:nvSpPr>
        <p:spPr>
          <a:xfrm>
            <a:off x="5142758" y="238963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000" y="1930098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垂径定理的应用</a:t>
            </a:r>
          </a:p>
        </p:txBody>
      </p:sp>
      <p:sp>
        <p:nvSpPr>
          <p:cNvPr id="11937" name="yt_shape_11937"/>
          <p:cNvSpPr txBox="1"/>
          <p:nvPr/>
        </p:nvSpPr>
        <p:spPr>
          <a:xfrm>
            <a:off x="540119" y="243440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往直径为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的圆柱形容器内装入一些水以后，截面如图所示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若水面宽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，则水的最大深度为（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41" name="yt_table_1194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469719"/>
              </p:ext>
            </p:extLst>
          </p:nvPr>
        </p:nvGraphicFramePr>
        <p:xfrm>
          <a:off x="540000" y="3400703"/>
          <a:ext cx="4029393" cy="950976"/>
        </p:xfrm>
        <a:graphic>
          <a:graphicData uri="http://schemas.openxmlformats.org/drawingml/2006/table">
            <a:tbl>
              <a:tblPr/>
              <a:tblGrid>
                <a:gridCol w="2472055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grpSp>
        <p:nvGrpSpPr>
          <p:cNvPr id="11938" name="yt_shape_11938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0047" y="3400703"/>
            <a:ext cx="1469759" cy="1887615"/>
            <a:chOff x="0" y="0"/>
            <a:chExt cx="1469759" cy="1887615"/>
          </a:xfrm>
        </p:grpSpPr>
        <p:pic>
          <p:nvPicPr>
            <p:cNvPr id="2" name="yt_image_1193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9759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40" name="yt_shape_11940"/>
            <p:cNvSpPr txBox="1"/>
            <p:nvPr/>
          </p:nvSpPr>
          <p:spPr>
            <a:xfrm>
              <a:off x="201598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24564">
            <a:extLst>
              <a:ext uri="{FF2B5EF4-FFF2-40B4-BE49-F238E27FC236}">
                <a16:creationId xmlns:a16="http://schemas.microsoft.com/office/drawing/2014/main" id="{8F3AD2F1-E275-B35A-D004-DB4F2C2D8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177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960293-F2BA-003F-63E2-B69D32610257}"/>
              </a:ext>
            </a:extLst>
          </p:cNvPr>
          <p:cNvSpPr txBox="1"/>
          <p:nvPr/>
        </p:nvSpPr>
        <p:spPr>
          <a:xfrm>
            <a:off x="5917458" y="2863090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3" name="yt_shape_11943"/>
          <p:cNvSpPr txBox="1"/>
          <p:nvPr/>
        </p:nvSpPr>
        <p:spPr>
          <a:xfrm>
            <a:off x="540119" y="142865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如图，将一个带有刻度的直尺放在半圆形纸片上，使其一边经过圆心，另一边所在直线与半圆分别相交于点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，量出半径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，则直尺的宽为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11944" name="yt_image_119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194" y="3020583"/>
            <a:ext cx="182961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6" name="yt_shape_11946"/>
          <p:cNvSpPr txBox="1"/>
          <p:nvPr/>
        </p:nvSpPr>
        <p:spPr>
          <a:xfrm>
            <a:off x="540000" y="4376389"/>
            <a:ext cx="721671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忽略分类讨论在垂径定理中的运用而出错</a:t>
            </a:r>
          </a:p>
        </p:txBody>
      </p:sp>
      <p:sp>
        <p:nvSpPr>
          <p:cNvPr id="11947" name="yt_shape_11947"/>
          <p:cNvSpPr txBox="1"/>
          <p:nvPr/>
        </p:nvSpPr>
        <p:spPr>
          <a:xfrm>
            <a:off x="540119" y="48806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（青海省中考）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pic>
        <p:nvPicPr>
          <p:cNvPr id="3" name="yt_shape_1697707724623">
            <a:extLst>
              <a:ext uri="{FF2B5EF4-FFF2-40B4-BE49-F238E27FC236}">
                <a16:creationId xmlns:a16="http://schemas.microsoft.com/office/drawing/2014/main" id="{FA1DBDDC-E889-3EA2-E341-98B3FCB93D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41806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1EF89F-4563-D8A5-C6DD-12570BAEF87E}"/>
              </a:ext>
            </a:extLst>
          </p:cNvPr>
          <p:cNvSpPr txBox="1"/>
          <p:nvPr/>
        </p:nvSpPr>
        <p:spPr>
          <a:xfrm>
            <a:off x="1059708" y="233282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C4C88E-5645-5A95-87A7-A19075DDA57E}"/>
              </a:ext>
            </a:extLst>
          </p:cNvPr>
          <p:cNvSpPr txBox="1"/>
          <p:nvPr/>
        </p:nvSpPr>
        <p:spPr>
          <a:xfrm>
            <a:off x="6679457" y="53093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9" name="yt_shape_11949"/>
          <p:cNvSpPr txBox="1"/>
          <p:nvPr/>
        </p:nvSpPr>
        <p:spPr>
          <a:xfrm>
            <a:off x="540000" y="186660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48" name="yt_image_1194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6660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1" name="yt_shape_11951"/>
          <p:cNvSpPr txBox="1"/>
          <p:nvPr/>
        </p:nvSpPr>
        <p:spPr>
          <a:xfrm>
            <a:off x="540119" y="25584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上任意一点，则线段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55" name="yt_table_1195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177401"/>
              </p:ext>
            </p:extLst>
          </p:nvPr>
        </p:nvGraphicFramePr>
        <p:xfrm>
          <a:off x="540000" y="3524765"/>
          <a:ext cx="3456306" cy="950976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grpSp>
        <p:nvGrpSpPr>
          <p:cNvPr id="11952" name="yt_shape_11952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8762" y="3524765"/>
            <a:ext cx="1431036" cy="1827036"/>
            <a:chOff x="0" y="0"/>
            <a:chExt cx="1431036" cy="1827036"/>
          </a:xfrm>
        </p:grpSpPr>
        <p:pic>
          <p:nvPicPr>
            <p:cNvPr id="2" name="yt_image_1195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103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4" name="yt_shape_11954"/>
            <p:cNvSpPr txBox="1"/>
            <p:nvPr/>
          </p:nvSpPr>
          <p:spPr>
            <a:xfrm>
              <a:off x="106054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DB43B99-8555-C953-3D12-087DFA4BA78F}"/>
              </a:ext>
            </a:extLst>
          </p:cNvPr>
          <p:cNvSpPr txBox="1"/>
          <p:nvPr/>
        </p:nvSpPr>
        <p:spPr>
          <a:xfrm>
            <a:off x="5649171" y="298715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1925</Words>
  <Application>Microsoft Office PowerPoint</Application>
  <PresentationFormat>宽屏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2023-10-21T10:53:51Z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