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0" r:id="rId6"/>
    <p:sldId id="371" r:id="rId7"/>
    <p:sldId id="372" r:id="rId8"/>
    <p:sldId id="378" r:id="rId9"/>
    <p:sldId id="373" r:id="rId10"/>
    <p:sldId id="374" r:id="rId11"/>
    <p:sldId id="376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4" name="yt_shape_14144"/>
          <p:cNvSpPr txBox="1"/>
          <p:nvPr/>
        </p:nvSpPr>
        <p:spPr>
          <a:xfrm>
            <a:off x="540000" y="908720"/>
            <a:ext cx="15388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</a:t>
            </a:r>
          </a:p>
        </p:txBody>
      </p:sp>
      <p:sp>
        <p:nvSpPr>
          <p:cNvPr id="14145" name="yt_shape_14145"/>
          <p:cNvSpPr txBox="1"/>
          <p:nvPr/>
        </p:nvSpPr>
        <p:spPr>
          <a:xfrm>
            <a:off x="540119" y="13880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小亮、小莹、大刚三位同学随机地站成一排合影留念，小亮恰好站在中间的概率是（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46" name="yt_table_14146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4597629"/>
                  </p:ext>
                </p:extLst>
              </p:nvPr>
            </p:nvGraphicFramePr>
            <p:xfrm>
              <a:off x="540000" y="2347458"/>
              <a:ext cx="6928804" cy="635953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5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146" name="yt_table_14146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04597629"/>
                  </p:ext>
                </p:extLst>
              </p:nvPr>
            </p:nvGraphicFramePr>
            <p:xfrm>
              <a:off x="540000" y="2347458"/>
              <a:ext cx="6928804" cy="635953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5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5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53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470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7595" r="-1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7595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554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47" name="yt_shape_14147"/>
          <p:cNvSpPr txBox="1"/>
          <p:nvPr/>
        </p:nvSpPr>
        <p:spPr>
          <a:xfrm>
            <a:off x="540119" y="303405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（梧州市中考）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一个布袋里装有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个只有颜色不同的球，其中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个白球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从布袋里摸出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个球，记下颜色后放回，搅匀，再摸出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个球，则两次摸到的球都是红球的概率是（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48" name="yt_table_14148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6758269"/>
                  </p:ext>
                </p:extLst>
              </p:nvPr>
            </p:nvGraphicFramePr>
            <p:xfrm>
              <a:off x="540000" y="4473624"/>
              <a:ext cx="7057392" cy="636715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148" name="yt_table_14148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76758269"/>
                  </p:ext>
                </p:extLst>
              </p:nvPr>
            </p:nvGraphicFramePr>
            <p:xfrm>
              <a:off x="540000" y="4473624"/>
              <a:ext cx="7057392" cy="636715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55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5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56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</a:tblGrid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088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7595" r="-15917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7595" r="-5917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9786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459D67E-7A73-D77C-B556-133675134122}"/>
              </a:ext>
            </a:extLst>
          </p:cNvPr>
          <p:cNvSpPr txBox="1"/>
          <p:nvPr/>
        </p:nvSpPr>
        <p:spPr>
          <a:xfrm>
            <a:off x="1212108" y="18167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FA98CE-1680-526C-BC57-C266BA458713}"/>
              </a:ext>
            </a:extLst>
          </p:cNvPr>
          <p:cNvSpPr txBox="1"/>
          <p:nvPr/>
        </p:nvSpPr>
        <p:spPr>
          <a:xfrm>
            <a:off x="2736108" y="39382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98" name="yt_shape_14198"/>
              <p:cNvSpPr txBox="1"/>
              <p:nvPr/>
            </p:nvSpPr>
            <p:spPr>
              <a:xfrm>
                <a:off x="540119" y="908720"/>
                <a:ext cx="11111999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在一个不透明的口袋中，有四个完全相同的小球，把它们分别标号为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，随机地摸取一个小球记下标号后放回，再随机地摸取一个小球记下标号，则两次摸取的小球标号都是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的概率为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198" name="yt_shape_141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1602042"/>
              </a:xfrm>
              <a:prstGeom prst="rect">
                <a:avLst/>
              </a:prstGeom>
              <a:blipFill>
                <a:blip r:embed="rId2"/>
                <a:stretch>
                  <a:fillRect l="-1701" t="-3042" r="-439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DD73FF-8F44-EB4D-2744-243F9AE342E6}"/>
                  </a:ext>
                </a:extLst>
              </p:cNvPr>
              <p:cNvSpPr txBox="1"/>
              <p:nvPr/>
            </p:nvSpPr>
            <p:spPr>
              <a:xfrm>
                <a:off x="7917707" y="1731940"/>
                <a:ext cx="43726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DD73FF-8F44-EB4D-2744-243F9AE34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7707" y="1731940"/>
                <a:ext cx="437261" cy="729184"/>
              </a:xfrm>
              <a:prstGeom prst="rect">
                <a:avLst/>
              </a:prstGeom>
              <a:blipFill>
                <a:blip r:embed="rId3"/>
                <a:stretch>
                  <a:fillRect l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9" name="yt_shape_14149"/>
          <p:cNvSpPr txBox="1"/>
          <p:nvPr/>
        </p:nvSpPr>
        <p:spPr>
          <a:xfrm>
            <a:off x="540119" y="908720"/>
            <a:ext cx="11111999" cy="20389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张卡片，其中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张卡片正面的图案是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4000" b="0" i="0" u="none">
                <a:noFill/>
                <a:effectLst/>
                <a:latin typeface="Times New Roman" pitchFamily="40"/>
                <a:ea typeface="Times New Roman" pitchFamily="40"/>
                <a:cs typeface="宋体" pitchFamily="40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  <a:cs typeface="宋体" pitchFamily="15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张卡片正面的图案是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4050" b="0" i="0" u="none">
                <a:noFill/>
                <a:effectLst/>
                <a:latin typeface="Times New Roman" pitchFamily="40"/>
                <a:ea typeface="Times New Roman" pitchFamily="40"/>
                <a:cs typeface="宋体" pitchFamily="40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cs typeface="宋体" pitchFamily="8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，它们除此之外完全相同，把这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张卡片背面朝上洗匀，从中随机抽取两张，则这两张卡片正面图案相同的概率是（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50" name="yt_table_14150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7993500"/>
                  </p:ext>
                </p:extLst>
              </p:nvPr>
            </p:nvGraphicFramePr>
            <p:xfrm>
              <a:off x="540000" y="2998464"/>
              <a:ext cx="6928804" cy="67570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150" name="yt_table_14150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7993500"/>
                  </p:ext>
                </p:extLst>
              </p:nvPr>
            </p:nvGraphicFramePr>
            <p:xfrm>
              <a:off x="540000" y="2998464"/>
              <a:ext cx="6928804" cy="67570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61"/>
                        </a:ext>
                      </a:extLst>
                    </a:gridCol>
                  </a:tblGrid>
                  <a:tr h="67570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34706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7595" r="-152532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7595" r="-52532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5542" b="-9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9074433">
            <a:extLst>
              <a:ext uri="{FF2B5EF4-FFF2-40B4-BE49-F238E27FC236}">
                <a16:creationId xmlns:a16="http://schemas.microsoft.com/office/drawing/2014/main" id="{3241D196-7A92-351C-CFC5-268E9A4C0C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919" y="976252"/>
            <a:ext cx="657417" cy="657417"/>
          </a:xfrm>
          <a:prstGeom prst="rect">
            <a:avLst/>
          </a:prstGeom>
        </p:spPr>
      </p:pic>
      <p:pic>
        <p:nvPicPr>
          <p:cNvPr id="5" name="yt_shape_1697709074633">
            <a:extLst>
              <a:ext uri="{FF2B5EF4-FFF2-40B4-BE49-F238E27FC236}">
                <a16:creationId xmlns:a16="http://schemas.microsoft.com/office/drawing/2014/main" id="{F2757471-EC24-75AD-2B5B-89F02A4F71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19" y="1764351"/>
            <a:ext cx="635192" cy="67608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70E9B0-6FA9-1BA6-7B54-658751691EAD}"/>
              </a:ext>
            </a:extLst>
          </p:cNvPr>
          <p:cNvSpPr txBox="1"/>
          <p:nvPr/>
        </p:nvSpPr>
        <p:spPr>
          <a:xfrm>
            <a:off x="6393708" y="24567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52" name="yt_shape_14152"/>
              <p:cNvSpPr txBox="1"/>
              <p:nvPr/>
            </p:nvSpPr>
            <p:spPr>
              <a:xfrm>
                <a:off x="540119" y="908720"/>
                <a:ext cx="11111999" cy="3723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二、填空题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有三把不同的钥匙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和两把不同的锁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，其中钥匙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只能打开锁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，钥匙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只能打开锁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，钥匙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不能打开这两把锁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随机取出一把钥匙开任意一把锁，一次打开锁的概率是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（天门市中考）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张看上去无差别的卡片，正面分别写着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，洗匀后正面向下放在桌子上，从中随机抽取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张，抽出的卡片上的数字恰好是两个连续整数的概率是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152" name="yt_shape_141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3723840"/>
              </a:xfrm>
              <a:prstGeom prst="rect">
                <a:avLst/>
              </a:prstGeom>
              <a:blipFill>
                <a:blip r:embed="rId2"/>
                <a:stretch>
                  <a:fillRect l="-1701" t="-1309" r="-1372" b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F29A5F3-7DFC-2FDE-DCB9-BFBB17B8B4D8}"/>
                  </a:ext>
                </a:extLst>
              </p:cNvPr>
              <p:cNvSpPr txBox="1"/>
              <p:nvPr/>
            </p:nvSpPr>
            <p:spPr>
              <a:xfrm>
                <a:off x="2583708" y="2207429"/>
                <a:ext cx="3086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F29A5F3-7DFC-2FDE-DCB9-BFBB17B8B4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2207429"/>
                <a:ext cx="308674" cy="767474"/>
              </a:xfrm>
              <a:prstGeom prst="rect">
                <a:avLst/>
              </a:prstGeom>
              <a:blipFill>
                <a:blip r:embed="rId3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3E6747-EE65-141A-3E0D-763146C3607D}"/>
                  </a:ext>
                </a:extLst>
              </p:cNvPr>
              <p:cNvSpPr txBox="1"/>
              <p:nvPr/>
            </p:nvSpPr>
            <p:spPr>
              <a:xfrm>
                <a:off x="2583708" y="3832266"/>
                <a:ext cx="3086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3E6747-EE65-141A-3E0D-763146C360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3832266"/>
                <a:ext cx="308674" cy="730136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6" name="yt_shape_14156"/>
          <p:cNvSpPr txBox="1"/>
          <p:nvPr/>
        </p:nvSpPr>
        <p:spPr>
          <a:xfrm>
            <a:off x="540000" y="900198"/>
            <a:ext cx="1538883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</a:t>
            </a:r>
          </a:p>
        </p:txBody>
      </p:sp>
      <p:sp>
        <p:nvSpPr>
          <p:cNvPr id="14157" name="yt_shape_14157"/>
          <p:cNvSpPr txBox="1"/>
          <p:nvPr/>
        </p:nvSpPr>
        <p:spPr>
          <a:xfrm>
            <a:off x="540119" y="1351813"/>
            <a:ext cx="11111999" cy="128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（原创题）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在某电视台的一档选秀节目中，有三位评委，每位评委在选手完成才艺表演后，出示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表示）或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淘汰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表示）的评定结果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节目组规定：每位选手至少获得两位评委的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才能晋级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58" name="yt_shape_14158"/>
          <p:cNvSpPr txBox="1"/>
          <p:nvPr/>
        </p:nvSpPr>
        <p:spPr>
          <a:xfrm>
            <a:off x="540000" y="2689825"/>
            <a:ext cx="926696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）请用树状图列举出选手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获得三位评委评定的各种可能的结果；</a:t>
            </a:r>
          </a:p>
        </p:txBody>
      </p:sp>
      <p:sp>
        <p:nvSpPr>
          <p:cNvPr id="14159" name="yt_shape_14159"/>
          <p:cNvSpPr txBox="1"/>
          <p:nvPr/>
        </p:nvSpPr>
        <p:spPr>
          <a:xfrm>
            <a:off x="540000" y="3141440"/>
            <a:ext cx="3496150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）求选手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晋级的概率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60" name="yt_shape_14160"/>
          <p:cNvSpPr txBox="1"/>
          <p:nvPr/>
        </p:nvSpPr>
        <p:spPr>
          <a:xfrm>
            <a:off x="540000" y="3593055"/>
            <a:ext cx="6020879" cy="16940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lang="zh-CN" altLang="zh-CN" sz="10050" b="0" i="0" u="none">
                <a:noFill/>
                <a:effectLst/>
                <a:latin typeface="Times New Roman" pitchFamily="100"/>
                <a:ea typeface="Times New Roman" pitchFamily="100"/>
                <a:cs typeface="宋体" pitchFamily="100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              </a:t>
            </a:r>
            <a:r>
              <a:rPr lang="en-US" altLang="zh-CN" sz="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6"/>
                <a:ea typeface="宋体" pitchFamily="6"/>
                <a:cs typeface="宋体" pitchFamily="6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161">
                <a:extLst>
                  <a:ext uri="{FF2B5EF4-FFF2-40B4-BE49-F238E27FC236}">
                    <a16:creationId xmlns:a16="http://schemas.microsoft.com/office/drawing/2014/main" id="{0F1AB80C-2B22-E239-A6D0-3DED566F3BE7}"/>
                  </a:ext>
                </a:extLst>
              </p:cNvPr>
              <p:cNvSpPr txBox="1"/>
              <p:nvPr/>
            </p:nvSpPr>
            <p:spPr>
              <a:xfrm>
                <a:off x="540119" y="5337908"/>
                <a:ext cx="10421123" cy="10711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）由树状图可知，选手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一共获得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种可能的结果，这些结果的可能性相等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选手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晋级的可能有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晋级）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2" name="yt_shape_14161" descr="{&quot;rangeId&quot;:23,&quot;mathAnswerShape&quot;:1}">
                <a:extLst>
                  <a:ext uri="{FF2B5EF4-FFF2-40B4-BE49-F238E27FC236}">
                    <a16:creationId xmlns:a16="http://schemas.microsoft.com/office/drawing/2014/main" id="{0F1AB80C-2B22-E239-A6D0-3DED566F3B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37908"/>
                <a:ext cx="10421123" cy="1071127"/>
              </a:xfrm>
              <a:prstGeom prst="rect">
                <a:avLst/>
              </a:prstGeom>
              <a:blipFill>
                <a:blip r:embed="rId2"/>
                <a:stretch>
                  <a:fillRect l="-1814" t="-8000" r="-878" b="-9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697709075008">
            <a:extLst>
              <a:ext uri="{FF2B5EF4-FFF2-40B4-BE49-F238E27FC236}">
                <a16:creationId xmlns:a16="http://schemas.microsoft.com/office/drawing/2014/main" id="{AFC78DB2-22A3-B3B8-188E-541EDB5C83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000" y="3593055"/>
            <a:ext cx="3298927" cy="167767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ECB7366-610D-D76F-29E2-686FC0265304}"/>
              </a:ext>
            </a:extLst>
          </p:cNvPr>
          <p:cNvSpPr txBox="1"/>
          <p:nvPr/>
        </p:nvSpPr>
        <p:spPr>
          <a:xfrm>
            <a:off x="449989" y="3546249"/>
            <a:ext cx="6142736" cy="17712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kumimoji="0" lang="zh-CN" altLang="zh-CN" sz="1005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100"/>
                <a:ea typeface="Times New Roman" pitchFamily="100"/>
                <a:cs typeface="宋体" pitchFamily="100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              </a:t>
            </a:r>
            <a:r>
              <a:rPr kumimoji="0" lang="en-US" altLang="zh-CN" sz="6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6"/>
                <a:ea typeface="宋体" pitchFamily="6"/>
                <a:cs typeface="宋体" pitchFamily="6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E44267-F60D-1B54-C72D-6E1573660FBC}"/>
              </a:ext>
            </a:extLst>
          </p:cNvPr>
          <p:cNvSpPr txBox="1"/>
          <p:nvPr/>
        </p:nvSpPr>
        <p:spPr>
          <a:xfrm>
            <a:off x="450108" y="5291102"/>
            <a:ext cx="1050042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）由树状图可知，选手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一共获得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种可能的结果，这些结果的可能性相等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26047C-8B4D-E83F-658C-DF7E4868D707}"/>
                  </a:ext>
                </a:extLst>
              </p:cNvPr>
              <p:cNvSpPr txBox="1"/>
              <p:nvPr/>
            </p:nvSpPr>
            <p:spPr>
              <a:xfrm>
                <a:off x="450108" y="5730014"/>
                <a:ext cx="6099873" cy="7154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选手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晋级的可能有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种，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晋级）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23, 'mathAnswerShape': 1}">
                <a:extLst>
                  <a:ext uri="{FF2B5EF4-FFF2-40B4-BE49-F238E27FC236}">
                    <a16:creationId xmlns:a16="http://schemas.microsoft.com/office/drawing/2014/main" id="{FC26047C-8B4D-E83F-658C-DF7E4868D7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30014"/>
                <a:ext cx="6099873" cy="715468"/>
              </a:xfrm>
              <a:prstGeom prst="rect">
                <a:avLst/>
              </a:prstGeom>
              <a:blipFill>
                <a:blip r:embed="rId4"/>
                <a:stretch>
                  <a:fillRect l="-1600" r="-1700" b="-8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3" name="yt_shape_14163"/>
          <p:cNvSpPr txBox="1"/>
          <p:nvPr/>
        </p:nvSpPr>
        <p:spPr>
          <a:xfrm>
            <a:off x="540000" y="900000"/>
            <a:ext cx="10310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张相同的卡片，上面分别写有数字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，将卡片洗匀后背面朝上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64" name="yt_shape_14164"/>
              <p:cNvSpPr txBox="1"/>
              <p:nvPr/>
            </p:nvSpPr>
            <p:spPr>
              <a:xfrm>
                <a:off x="540000" y="1379303"/>
                <a:ext cx="9055364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）从中任意抽取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张，抽得的卡片上数字为奇数的概率是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164" name="yt_shape_14164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9055364" cy="639855"/>
              </a:xfrm>
              <a:prstGeom prst="rect">
                <a:avLst/>
              </a:prstGeom>
              <a:blipFill>
                <a:blip r:embed="rId2"/>
                <a:stretch>
                  <a:fillRect l="-2088" r="-107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66" name="yt_shape_14166"/>
          <p:cNvSpPr txBox="1"/>
          <p:nvPr/>
        </p:nvSpPr>
        <p:spPr>
          <a:xfrm>
            <a:off x="540119" y="20699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）从中任意抽取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张，把上面的数字作为十位数，记录后不放回，再任意抽取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张，把上面的数字作为个位数，求组成的两位数是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67" name="yt_shape_14167"/>
          <p:cNvSpPr txBox="1"/>
          <p:nvPr/>
        </p:nvSpPr>
        <p:spPr>
          <a:xfrm>
            <a:off x="540000" y="3029381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）根据题意画出树状图：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169" name="yt_shape_14169"/>
          <p:cNvSpPr txBox="1"/>
          <p:nvPr/>
        </p:nvSpPr>
        <p:spPr>
          <a:xfrm>
            <a:off x="4101937" y="3661048"/>
            <a:ext cx="3608488" cy="99956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50" b="0" i="0" u="none" spc="-555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  <a:cs typeface="宋体" pitchFamily="56"/>
              </a:rPr>
              <a:t> </a:t>
            </a:r>
            <a:r>
              <a:rPr lang="en-US" altLang="zh-CN" sz="5550" b="0" i="0" u="none" spc="26751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  <a:cs typeface="宋体" pitchFamily="5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168" name="yt_image_14168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1937" y="3661048"/>
            <a:ext cx="3571210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171" name="yt_shape_14171"/>
              <p:cNvSpPr txBox="1"/>
              <p:nvPr/>
            </p:nvSpPr>
            <p:spPr>
              <a:xfrm>
                <a:off x="540119" y="4824872"/>
                <a:ext cx="11111999" cy="16014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根据树状图可知所有等可能的结果共有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种，组成的两位数是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的倍数的有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所以组成的两位数是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的倍数的概率为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4171" name="yt_shape_14171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24872"/>
                <a:ext cx="11111999" cy="1601464"/>
              </a:xfrm>
              <a:prstGeom prst="rect">
                <a:avLst/>
              </a:prstGeom>
              <a:blipFill>
                <a:blip r:embed="rId4"/>
                <a:stretch>
                  <a:fillRect l="-1701" t="-304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03A70E0-1A64-16A5-D53B-8009E9CDD65D}"/>
                  </a:ext>
                </a:extLst>
              </p:cNvPr>
              <p:cNvSpPr txBox="1"/>
              <p:nvPr/>
            </p:nvSpPr>
            <p:spPr>
              <a:xfrm>
                <a:off x="8679589" y="1251547"/>
                <a:ext cx="30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9, 'mathAnswerShape': 1}">
                <a:extLst>
                  <a:ext uri="{FF2B5EF4-FFF2-40B4-BE49-F238E27FC236}">
                    <a16:creationId xmlns:a16="http://schemas.microsoft.com/office/drawing/2014/main" id="{403A70E0-1A64-16A5-D53B-8009E9CDD6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9589" y="1251547"/>
                <a:ext cx="308674" cy="727279"/>
              </a:xfrm>
              <a:prstGeom prst="rect">
                <a:avLst/>
              </a:prstGeom>
              <a:blipFill>
                <a:blip r:embed="rId5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6F24B2B-FA8D-9535-DF0E-FF99FBBF5B60}"/>
              </a:ext>
            </a:extLst>
          </p:cNvPr>
          <p:cNvSpPr txBox="1"/>
          <p:nvPr/>
        </p:nvSpPr>
        <p:spPr>
          <a:xfrm>
            <a:off x="449989" y="2982575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）根据题意画出树状图：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CA1C3B-6BE0-8EA1-7939-40E4CA41E740}"/>
              </a:ext>
            </a:extLst>
          </p:cNvPr>
          <p:cNvSpPr txBox="1"/>
          <p:nvPr/>
        </p:nvSpPr>
        <p:spPr>
          <a:xfrm>
            <a:off x="450108" y="4778066"/>
            <a:ext cx="10848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根据树状图可知所有等可能的结果共有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种，组成的两位数是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的倍数的有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2608813-D727-D0BF-8C3E-E9F39DA82EC3}"/>
              </a:ext>
            </a:extLst>
          </p:cNvPr>
          <p:cNvSpPr txBox="1"/>
          <p:nvPr/>
        </p:nvSpPr>
        <p:spPr>
          <a:xfrm>
            <a:off x="450108" y="5253555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C30940-51A8-4AB7-B5DB-18E64496D480}"/>
                  </a:ext>
                </a:extLst>
              </p:cNvPr>
              <p:cNvSpPr txBox="1"/>
              <p:nvPr/>
            </p:nvSpPr>
            <p:spPr>
              <a:xfrm>
                <a:off x="450108" y="5729042"/>
                <a:ext cx="597604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所以组成的两位数是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的倍数的概率为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9, 'mathAnswerShape': 1}">
                <a:extLst>
                  <a:ext uri="{FF2B5EF4-FFF2-40B4-BE49-F238E27FC236}">
                    <a16:creationId xmlns:a16="http://schemas.microsoft.com/office/drawing/2014/main" id="{B2C30940-51A8-4AB7-B5DB-18E64496D4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29042"/>
                <a:ext cx="5976048" cy="728612"/>
              </a:xfrm>
              <a:prstGeom prst="rect">
                <a:avLst/>
              </a:prstGeom>
              <a:blipFill>
                <a:blip r:embed="rId6"/>
                <a:stretch>
                  <a:fillRect l="-1633" r="-163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74" name="yt_shape_14174"/>
              <p:cNvSpPr txBox="1"/>
              <p:nvPr/>
            </p:nvSpPr>
            <p:spPr>
              <a:xfrm>
                <a:off x="540119" y="908720"/>
                <a:ext cx="11111999" cy="25623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为了响应国家有关开展中小学生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课后服务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的政策，某学校课后开设了五门课程供学生选择，分别是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：足球；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：书法；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：阅读；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：绘画；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：合唱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学生需要从中选报自己喜欢的两门课程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）若甲同学选第一门课程时，从上面课程中随机挑选一门，则甲同学选中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：足球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的概率为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4174" name="yt_shape_14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2562305"/>
              </a:xfrm>
              <a:prstGeom prst="rect">
                <a:avLst/>
              </a:prstGeom>
              <a:blipFill>
                <a:blip r:embed="rId2"/>
                <a:stretch>
                  <a:fillRect l="-1701" t="-1905" r="-76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4A655E6-0E45-F2CD-3389-FF186214AF76}"/>
                  </a:ext>
                </a:extLst>
              </p:cNvPr>
              <p:cNvSpPr txBox="1"/>
              <p:nvPr/>
            </p:nvSpPr>
            <p:spPr>
              <a:xfrm>
                <a:off x="2888508" y="2682916"/>
                <a:ext cx="30867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4A655E6-0E45-F2CD-3389-FF186214AF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508" y="2682916"/>
                <a:ext cx="308674" cy="729184"/>
              </a:xfrm>
              <a:prstGeom prst="rect">
                <a:avLst/>
              </a:prstGeom>
              <a:blipFill>
                <a:blip r:embed="rId3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4176"/>
          <p:cNvSpPr txBox="1"/>
          <p:nvPr/>
        </p:nvSpPr>
        <p:spPr>
          <a:xfrm>
            <a:off x="540118" y="348310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）若甲同学和乙同学第一次都选择了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：足球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，第二次都从剩余课程里随机选一门课程，那么他们第二次选课相同的概率是多少？请用列表或画树状图的方法加以说明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6" name="yt_shape_14176"/>
          <p:cNvSpPr txBox="1"/>
          <p:nvPr/>
        </p:nvSpPr>
        <p:spPr>
          <a:xfrm>
            <a:off x="540119" y="9186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）若甲同学和乙同学第一次都选择了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：足球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，第二次都从剩余课程里随机选一门课程，那么他们第二次选课相同的概率是多少？请用列表或画树状图的方法加以说明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77" name="yt_shape_14177"/>
          <p:cNvSpPr txBox="1"/>
          <p:nvPr/>
        </p:nvSpPr>
        <p:spPr>
          <a:xfrm>
            <a:off x="540000" y="2358250"/>
            <a:ext cx="261610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）列表得：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graphicFrame>
        <p:nvGraphicFramePr>
          <p:cNvPr id="14178" name="yt_table_14178" title="H_260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666481"/>
              </p:ext>
            </p:extLst>
          </p:nvPr>
        </p:nvGraphicFramePr>
        <p:xfrm>
          <a:off x="540000" y="2822276"/>
          <a:ext cx="11111996" cy="26949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47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6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62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162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155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甲同学</a:t>
                      </a:r>
                    </a:p>
                    <a:p>
                      <a:pPr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乙同学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B93A357-D8E5-DADE-8AD1-C91A97FC3EE9}"/>
              </a:ext>
            </a:extLst>
          </p:cNvPr>
          <p:cNvSpPr txBox="1"/>
          <p:nvPr/>
        </p:nvSpPr>
        <p:spPr>
          <a:xfrm>
            <a:off x="449989" y="2311444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）列表得：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4180"/>
              <p:cNvSpPr txBox="1"/>
              <p:nvPr/>
            </p:nvSpPr>
            <p:spPr>
              <a:xfrm>
                <a:off x="540119" y="5613023"/>
                <a:ext cx="11111999" cy="16010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由所列表格可知：共有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种等可能的结果，其中他们第二次选课相同的有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种结果，</a:t>
                </a:r>
                <a:r>
                  <a:rPr lang="zh-CN" altLang="zh-CN" sz="100" b="0" i="0" u="none" spc="150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所以他们第二次选课相同的概率为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spc="150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41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613023"/>
                <a:ext cx="11111999" cy="1601079"/>
              </a:xfrm>
              <a:prstGeom prst="rect">
                <a:avLst/>
              </a:prstGeom>
              <a:blipFill>
                <a:blip r:embed="rId2"/>
                <a:stretch>
                  <a:fillRect l="-1701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2F47DD5-27DA-61E9-BAD0-6AEBBEB1AB8D}"/>
              </a:ext>
            </a:extLst>
          </p:cNvPr>
          <p:cNvSpPr txBox="1"/>
          <p:nvPr/>
        </p:nvSpPr>
        <p:spPr>
          <a:xfrm>
            <a:off x="450108" y="5552764"/>
            <a:ext cx="11057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由所列表格可知：共有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种等可能的结果，其中他们第二次选课相同的有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B45D75-24E9-B9EA-01DF-38C65FC93402}"/>
              </a:ext>
            </a:extLst>
          </p:cNvPr>
          <p:cNvSpPr txBox="1"/>
          <p:nvPr/>
        </p:nvSpPr>
        <p:spPr>
          <a:xfrm>
            <a:off x="450108" y="6028252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结果，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FF48BA8-7CC8-6944-73A1-103B675027A4}"/>
                  </a:ext>
                </a:extLst>
              </p:cNvPr>
              <p:cNvSpPr txBox="1"/>
              <p:nvPr/>
            </p:nvSpPr>
            <p:spPr>
              <a:xfrm>
                <a:off x="1343472" y="5941129"/>
                <a:ext cx="5884418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所以他们第二次选课相同的概率为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FF48BA8-7CC8-6944-73A1-103B675027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472" y="5941129"/>
                <a:ext cx="5884418" cy="728231"/>
              </a:xfrm>
              <a:prstGeom prst="rect">
                <a:avLst/>
              </a:prstGeom>
              <a:blipFill>
                <a:blip r:embed="rId3"/>
                <a:stretch>
                  <a:fillRect l="-1553" r="-144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2" name="yt_shape_14182"/>
          <p:cNvSpPr txBox="1"/>
          <p:nvPr/>
        </p:nvSpPr>
        <p:spPr>
          <a:xfrm>
            <a:off x="540119" y="764704"/>
            <a:ext cx="11111999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一袋中装有形状大小都相同的四个小球，每个小球上各标有一个数字，分别是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现规定从袋中任取一个小球，对应的数字作为一个两位数的个位数；然后将小球放回袋中并搅拌均匀，再任取一个小球，对应的数字作为这个两位数的十位数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）写出按上述规定得到所有可能的两位数；</a:t>
            </a:r>
          </a:p>
        </p:txBody>
      </p:sp>
      <p:sp>
        <p:nvSpPr>
          <p:cNvPr id="3" name="yt_shape_14185"/>
          <p:cNvSpPr txBox="1"/>
          <p:nvPr/>
        </p:nvSpPr>
        <p:spPr>
          <a:xfrm>
            <a:off x="630130" y="2539702"/>
            <a:ext cx="2923877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）列表如下：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graphicFrame>
        <p:nvGraphicFramePr>
          <p:cNvPr id="4" name="yt_table_14186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526669"/>
              </p:ext>
            </p:extLst>
          </p:nvPr>
        </p:nvGraphicFramePr>
        <p:xfrm>
          <a:off x="5087888" y="2636912"/>
          <a:ext cx="6654238" cy="26517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959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45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45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45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个位数两位数十位数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75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yt_shape_14188"/>
          <p:cNvSpPr txBox="1"/>
          <p:nvPr/>
        </p:nvSpPr>
        <p:spPr>
          <a:xfrm>
            <a:off x="630249" y="5157192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种等可能的结果，它们分别是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88.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7A794A-2E32-4058-C6E7-19D2661FF42B}"/>
              </a:ext>
            </a:extLst>
          </p:cNvPr>
          <p:cNvSpPr txBox="1"/>
          <p:nvPr/>
        </p:nvSpPr>
        <p:spPr>
          <a:xfrm>
            <a:off x="540119" y="2492896"/>
            <a:ext cx="30756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）列表如下：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95A54B-5268-00FB-66B2-D6563E4E11BA}"/>
              </a:ext>
            </a:extLst>
          </p:cNvPr>
          <p:cNvSpPr txBox="1"/>
          <p:nvPr/>
        </p:nvSpPr>
        <p:spPr>
          <a:xfrm>
            <a:off x="540119" y="2859020"/>
            <a:ext cx="11141519" cy="114604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它们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黑体" pitchFamily="24"/>
              <a:cs typeface="宋体" pitchFamily="24"/>
            </a:endParaRPr>
          </a:p>
          <a:p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黑体" pitchFamily="24"/>
              <a:cs typeface="宋体" pitchFamily="24"/>
            </a:endParaRPr>
          </a:p>
          <a:p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6B0AF4-1146-F936-E8FD-43E37120682F}"/>
              </a:ext>
            </a:extLst>
          </p:cNvPr>
          <p:cNvSpPr txBox="1"/>
          <p:nvPr/>
        </p:nvSpPr>
        <p:spPr>
          <a:xfrm>
            <a:off x="537639" y="3940425"/>
            <a:ext cx="36090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88.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yt_shape_14184"/>
          <p:cNvSpPr txBox="1"/>
          <p:nvPr/>
        </p:nvSpPr>
        <p:spPr>
          <a:xfrm>
            <a:off x="540119" y="5373216"/>
            <a:ext cx="10310515" cy="3731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）从这些两位数中任取一个，其算术平方根大于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的概率是多少？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296008-86BC-9F1C-F185-BA60A0B5B30C}"/>
              </a:ext>
            </a:extLst>
          </p:cNvPr>
          <p:cNvSpPr txBox="1"/>
          <p:nvPr/>
        </p:nvSpPr>
        <p:spPr>
          <a:xfrm>
            <a:off x="450227" y="5741364"/>
            <a:ext cx="11152822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）可知这些两位数中，算术平方根大于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且小于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D3D4018-BDA3-967F-6F14-7E3D67E167CF}"/>
              </a:ext>
            </a:extLst>
          </p:cNvPr>
          <p:cNvSpPr txBox="1"/>
          <p:nvPr/>
        </p:nvSpPr>
        <p:spPr>
          <a:xfrm>
            <a:off x="450227" y="6187817"/>
            <a:ext cx="24660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16C9DB5-287C-3A46-F557-F00B425F8115}"/>
                  </a:ext>
                </a:extLst>
              </p:cNvPr>
              <p:cNvSpPr txBox="1"/>
              <p:nvPr/>
            </p:nvSpPr>
            <p:spPr>
              <a:xfrm>
                <a:off x="2631152" y="6103108"/>
                <a:ext cx="6128448" cy="6653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所以算术平方根大于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且小于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16C9DB5-287C-3A46-F557-F00B425F81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1152" y="6103108"/>
                <a:ext cx="6128448" cy="665366"/>
              </a:xfrm>
              <a:prstGeom prst="rect">
                <a:avLst/>
              </a:prstGeom>
              <a:blipFill>
                <a:blip r:embed="rId2"/>
                <a:stretch>
                  <a:fillRect l="-1592" r="-1592" b="-5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uiExpand="1" build="allAtOnce"/>
      <p:bldP spid="8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2" name="yt_shape_14192"/>
          <p:cNvSpPr txBox="1"/>
          <p:nvPr/>
        </p:nvSpPr>
        <p:spPr>
          <a:xfrm>
            <a:off x="3369962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4191" name="yt_image_14191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94" name="yt_shape_14194"/>
          <p:cNvSpPr txBox="1"/>
          <p:nvPr/>
        </p:nvSpPr>
        <p:spPr>
          <a:xfrm>
            <a:off x="3633788" y="1378425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概率中的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问题</a:t>
            </a:r>
          </a:p>
        </p:txBody>
      </p:sp>
      <p:sp>
        <p:nvSpPr>
          <p:cNvPr id="14195" name="yt_shape_14195"/>
          <p:cNvSpPr txBox="1"/>
          <p:nvPr/>
        </p:nvSpPr>
        <p:spPr>
          <a:xfrm>
            <a:off x="540119" y="185772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重复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计算：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抽取问题第一次抽取后因为放回，所以第二次抽取不受第一次影响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重复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计算：当题目中出现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随机抽取两个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这样的字眼时，属于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抽取问题，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抽取问题第一次抽取到的元素，第二次就抽取不到了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96" name="yt_shape_14196"/>
          <p:cNvSpPr txBox="1"/>
          <p:nvPr/>
        </p:nvSpPr>
        <p:spPr>
          <a:xfrm>
            <a:off x="540119" y="377742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为落实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垃圾分类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，环卫部门将某住宅小区的垃圾箱设置为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三类，广宇家附近恰好有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三类垃圾箱各一个，广宇姐姐将家中的垃圾对应分成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两包，如果广宇将两包垃圾随机投放到其中的两个垃圾箱中，能实现对应投放的概率是（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97" name="yt_table_14197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1351691"/>
                  </p:ext>
                </p:extLst>
              </p:nvPr>
            </p:nvGraphicFramePr>
            <p:xfrm>
              <a:off x="540000" y="5697124"/>
              <a:ext cx="11112118" cy="674942"/>
            </p:xfrm>
            <a:graphic>
              <a:graphicData uri="http://schemas.openxmlformats.org/drawingml/2006/table">
                <a:tbl>
                  <a:tblPr/>
                  <a:tblGrid>
                    <a:gridCol w="3173112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  <a:gridCol w="1649852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197" name="yt_table_14197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1351691"/>
                  </p:ext>
                </p:extLst>
              </p:nvPr>
            </p:nvGraphicFramePr>
            <p:xfrm>
              <a:off x="540000" y="5697124"/>
              <a:ext cx="11112118" cy="674942"/>
            </p:xfrm>
            <a:graphic>
              <a:graphicData uri="http://schemas.openxmlformats.org/drawingml/2006/table">
                <a:tbl>
                  <a:tblPr/>
                  <a:tblGrid>
                    <a:gridCol w="3173112">
                      <a:extLst>
                        <a:ext uri="{9D8B030D-6E8A-4147-A177-3AD203B41FA5}">
                          <a16:colId xmlns:a16="http://schemas.microsoft.com/office/drawing/2014/main" val="10562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  <a:gridCol w="1649852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</a:tblGrid>
                  <a:tr h="67494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096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69" r="-152519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69" r="-52519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3063" b="-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96E1FB9-7347-CE4A-34B0-B6C643ED36AF}"/>
              </a:ext>
            </a:extLst>
          </p:cNvPr>
          <p:cNvSpPr txBox="1"/>
          <p:nvPr/>
        </p:nvSpPr>
        <p:spPr>
          <a:xfrm>
            <a:off x="1516908" y="51570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1806</Words>
  <Application>Microsoft Office PowerPoint</Application>
  <PresentationFormat>宽屏</PresentationFormat>
  <Paragraphs>139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47</cp:revision>
  <dcterms:created xsi:type="dcterms:W3CDTF">2023-05-05T05:33:04Z</dcterms:created>
  <dcterms:modified xsi:type="dcterms:W3CDTF">2023-10-20T17:58:35Z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