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3" r:id="rId6"/>
    <p:sldId id="374" r:id="rId7"/>
    <p:sldId id="375" r:id="rId8"/>
    <p:sldId id="378" r:id="rId9"/>
    <p:sldId id="380" r:id="rId10"/>
    <p:sldId id="383" r:id="rId11"/>
    <p:sldId id="386" r:id="rId12"/>
    <p:sldId id="389" r:id="rId13"/>
    <p:sldId id="390" r:id="rId14"/>
    <p:sldId id="39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bin"/><Relationship Id="rId5" Type="http://schemas.openxmlformats.org/officeDocument/2006/relationships/image" Target="../media/image37.png"/><Relationship Id="rId4" Type="http://schemas.openxmlformats.org/officeDocument/2006/relationships/image" Target="../media/image3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bin"/><Relationship Id="rId5" Type="http://schemas.openxmlformats.org/officeDocument/2006/relationships/image" Target="../media/image36.bin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bin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4" name="yt_shape_10684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83" name="yt_image_106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6" name="yt_shape_10686"/>
          <p:cNvSpPr txBox="1"/>
          <p:nvPr/>
        </p:nvSpPr>
        <p:spPr>
          <a:xfrm>
            <a:off x="540000" y="1534295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圆是轴对称图形，对称轴是任意一条过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87" name="yt_shape_10687"/>
          <p:cNvSpPr txBox="1"/>
          <p:nvPr/>
        </p:nvSpPr>
        <p:spPr>
          <a:xfrm>
            <a:off x="540000" y="2013598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）垂直于弦的直径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弦，且平分这条弦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所对的两条弧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0688" name="yt_shape_10688"/>
          <p:cNvSpPr txBox="1"/>
          <p:nvPr/>
        </p:nvSpPr>
        <p:spPr>
          <a:xfrm>
            <a:off x="540000" y="2492901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）平分弦（不是直径）的直径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于弦，且平分弦所对的两条弧；</a:t>
            </a:r>
          </a:p>
        </p:txBody>
      </p:sp>
      <p:sp>
        <p:nvSpPr>
          <p:cNvPr id="10689" name="yt_shape_10689"/>
          <p:cNvSpPr txBox="1"/>
          <p:nvPr/>
        </p:nvSpPr>
        <p:spPr>
          <a:xfrm>
            <a:off x="540000" y="2972204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）圆心到弦的距离叫做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弦心距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EB0697-7B0A-DBBA-0882-9821E64165BC}"/>
              </a:ext>
            </a:extLst>
          </p:cNvPr>
          <p:cNvSpPr txBox="1"/>
          <p:nvPr/>
        </p:nvSpPr>
        <p:spPr>
          <a:xfrm>
            <a:off x="6164989" y="14874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68D6C8-A0FB-D2CC-FAD3-99189B7F59FB}"/>
              </a:ext>
            </a:extLst>
          </p:cNvPr>
          <p:cNvSpPr txBox="1"/>
          <p:nvPr/>
        </p:nvSpPr>
        <p:spPr>
          <a:xfrm>
            <a:off x="3878989" y="196679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B6DB1D-DDC0-6A9A-AF77-B26F4C4C55C5}"/>
              </a:ext>
            </a:extLst>
          </p:cNvPr>
          <p:cNvSpPr txBox="1"/>
          <p:nvPr/>
        </p:nvSpPr>
        <p:spPr>
          <a:xfrm>
            <a:off x="7536589" y="196679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所对的两条弧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B4C1EC-E666-8D4F-D15F-FEB8E150B980}"/>
              </a:ext>
            </a:extLst>
          </p:cNvPr>
          <p:cNvSpPr txBox="1"/>
          <p:nvPr/>
        </p:nvSpPr>
        <p:spPr>
          <a:xfrm>
            <a:off x="5174389" y="24460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270072-94FD-6E8D-77EF-1AEEF5085EBE}"/>
              </a:ext>
            </a:extLst>
          </p:cNvPr>
          <p:cNvSpPr txBox="1"/>
          <p:nvPr/>
        </p:nvSpPr>
        <p:spPr>
          <a:xfrm>
            <a:off x="4259989" y="29253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弦心距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7" name="yt_shape_10757"/>
          <p:cNvSpPr txBox="1"/>
          <p:nvPr/>
        </p:nvSpPr>
        <p:spPr>
          <a:xfrm>
            <a:off x="540119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《九章算术》中有这样一个问题：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今有圆材埋在壁中，不知大小，以锯锯之，深一寸，锯道长一尺，问径几何？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大意为：有个圆柱形木头，埋在墙壁中（如图所示），不知道其大小，用锯沿着面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锯掉裸露在外面的木头，锯口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寸，锯道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尺，问这块圆柱形木料的半径是多少寸？（注：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寸）</a:t>
            </a:r>
          </a:p>
        </p:txBody>
      </p:sp>
      <p:pic>
        <p:nvPicPr>
          <p:cNvPr id="10758" name="yt_image_107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1704" y="2688098"/>
            <a:ext cx="1990414" cy="2131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760"/>
          <p:cNvSpPr txBox="1"/>
          <p:nvPr/>
        </p:nvSpPr>
        <p:spPr>
          <a:xfrm>
            <a:off x="624072" y="2734904"/>
            <a:ext cx="4429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0762"/>
          <p:cNvSpPr txBox="1"/>
          <p:nvPr/>
        </p:nvSpPr>
        <p:spPr>
          <a:xfrm>
            <a:off x="5100792" y="3366571"/>
            <a:ext cx="1759071" cy="16929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en-US" altLang="zh-CN" sz="9400" b="0" i="0" u="none" spc="11367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07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167" y="2943742"/>
            <a:ext cx="1741644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58786FF-48A0-AC52-F633-5BF65A5D189F}"/>
              </a:ext>
            </a:extLst>
          </p:cNvPr>
          <p:cNvSpPr txBox="1"/>
          <p:nvPr/>
        </p:nvSpPr>
        <p:spPr>
          <a:xfrm>
            <a:off x="534061" y="2688098"/>
            <a:ext cx="4566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764"/>
          <p:cNvSpPr txBox="1"/>
          <p:nvPr/>
        </p:nvSpPr>
        <p:spPr>
          <a:xfrm>
            <a:off x="540000" y="3259782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765"/>
          <p:cNvSpPr txBox="1"/>
          <p:nvPr/>
        </p:nvSpPr>
        <p:spPr>
          <a:xfrm>
            <a:off x="540000" y="3739085"/>
            <a:ext cx="3709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寸，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寸，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766"/>
          <p:cNvSpPr txBox="1"/>
          <p:nvPr/>
        </p:nvSpPr>
        <p:spPr>
          <a:xfrm>
            <a:off x="540000" y="4218388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0767"/>
          <p:cNvSpPr txBox="1"/>
          <p:nvPr/>
        </p:nvSpPr>
        <p:spPr>
          <a:xfrm>
            <a:off x="540000" y="4697691"/>
            <a:ext cx="28052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0768"/>
          <p:cNvSpPr txBox="1"/>
          <p:nvPr/>
        </p:nvSpPr>
        <p:spPr>
          <a:xfrm>
            <a:off x="540000" y="5176994"/>
            <a:ext cx="35907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0769"/>
          <p:cNvSpPr txBox="1"/>
          <p:nvPr/>
        </p:nvSpPr>
        <p:spPr>
          <a:xfrm>
            <a:off x="540000" y="5656297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寸，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770"/>
          <p:cNvSpPr txBox="1"/>
          <p:nvPr/>
        </p:nvSpPr>
        <p:spPr>
          <a:xfrm>
            <a:off x="540000" y="613560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答：这块圆柱形木料的半径是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FDDEB9D-92D2-676C-4A1D-92BBE0D11A6F}"/>
              </a:ext>
            </a:extLst>
          </p:cNvPr>
          <p:cNvSpPr txBox="1"/>
          <p:nvPr/>
        </p:nvSpPr>
        <p:spPr>
          <a:xfrm>
            <a:off x="449989" y="3212976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4D14096-DF60-6672-B7CB-F09261745C9C}"/>
              </a:ext>
            </a:extLst>
          </p:cNvPr>
          <p:cNvSpPr txBox="1"/>
          <p:nvPr/>
        </p:nvSpPr>
        <p:spPr>
          <a:xfrm>
            <a:off x="449989" y="3692279"/>
            <a:ext cx="385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寸，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62C5544-BF4D-69D3-33C4-19FDE39D6BAF}"/>
              </a:ext>
            </a:extLst>
          </p:cNvPr>
          <p:cNvSpPr txBox="1"/>
          <p:nvPr/>
        </p:nvSpPr>
        <p:spPr>
          <a:xfrm>
            <a:off x="449989" y="417158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FC27A3E-FCC7-22DF-AEE5-9195C5953863}"/>
              </a:ext>
            </a:extLst>
          </p:cNvPr>
          <p:cNvSpPr txBox="1"/>
          <p:nvPr/>
        </p:nvSpPr>
        <p:spPr>
          <a:xfrm>
            <a:off x="449989" y="4650885"/>
            <a:ext cx="295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52D5221-FE2D-3A71-41CA-54172DD73E28}"/>
              </a:ext>
            </a:extLst>
          </p:cNvPr>
          <p:cNvSpPr txBox="1"/>
          <p:nvPr/>
        </p:nvSpPr>
        <p:spPr>
          <a:xfrm>
            <a:off x="449989" y="5130188"/>
            <a:ext cx="373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776F335-36D2-01AA-CFE2-5BB90C5C2DA0}"/>
              </a:ext>
            </a:extLst>
          </p:cNvPr>
          <p:cNvSpPr txBox="1"/>
          <p:nvPr/>
        </p:nvSpPr>
        <p:spPr>
          <a:xfrm>
            <a:off x="449989" y="5609491"/>
            <a:ext cx="211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寸，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64BA759-05ED-5653-3693-B9640370C741}"/>
              </a:ext>
            </a:extLst>
          </p:cNvPr>
          <p:cNvSpPr txBox="1"/>
          <p:nvPr/>
        </p:nvSpPr>
        <p:spPr>
          <a:xfrm>
            <a:off x="449989" y="6088794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答：这块圆柱形木料的半径是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1" name="yt_shape_10771"/>
          <p:cNvSpPr txBox="1"/>
          <p:nvPr/>
        </p:nvSpPr>
        <p:spPr>
          <a:xfrm>
            <a:off x="540119" y="8227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72" name="yt_image_107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2900" y="1731408"/>
            <a:ext cx="2239218" cy="156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774"/>
          <p:cNvSpPr txBox="1"/>
          <p:nvPr/>
        </p:nvSpPr>
        <p:spPr>
          <a:xfrm>
            <a:off x="540000" y="1832265"/>
            <a:ext cx="41213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0776"/>
          <p:cNvSpPr txBox="1"/>
          <p:nvPr/>
        </p:nvSpPr>
        <p:spPr>
          <a:xfrm>
            <a:off x="4855969" y="2463932"/>
            <a:ext cx="2083776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4499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07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8116" y="2395707"/>
            <a:ext cx="2063147" cy="139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13C088A-6454-9F61-5E20-8EBAD8F3D98E}"/>
              </a:ext>
            </a:extLst>
          </p:cNvPr>
          <p:cNvSpPr txBox="1"/>
          <p:nvPr/>
        </p:nvSpPr>
        <p:spPr>
          <a:xfrm>
            <a:off x="449989" y="1785459"/>
            <a:ext cx="426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778"/>
          <p:cNvSpPr txBox="1"/>
          <p:nvPr/>
        </p:nvSpPr>
        <p:spPr>
          <a:xfrm>
            <a:off x="540000" y="2971750"/>
            <a:ext cx="1700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779"/>
          <p:cNvSpPr txBox="1"/>
          <p:nvPr/>
        </p:nvSpPr>
        <p:spPr>
          <a:xfrm>
            <a:off x="540000" y="3451053"/>
            <a:ext cx="28565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780"/>
          <p:cNvSpPr txBox="1"/>
          <p:nvPr/>
        </p:nvSpPr>
        <p:spPr>
          <a:xfrm>
            <a:off x="540000" y="3930356"/>
            <a:ext cx="12567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0781"/>
              <p:cNvSpPr txBox="1"/>
              <p:nvPr/>
            </p:nvSpPr>
            <p:spPr>
              <a:xfrm>
                <a:off x="540000" y="4409659"/>
                <a:ext cx="445154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07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09659"/>
                <a:ext cx="4451540" cy="638893"/>
              </a:xfrm>
              <a:prstGeom prst="rect">
                <a:avLst/>
              </a:prstGeom>
              <a:blipFill>
                <a:blip r:embed="rId4"/>
                <a:stretch>
                  <a:fillRect l="-4247" r="-315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783"/>
          <p:cNvSpPr txBox="1"/>
          <p:nvPr/>
        </p:nvSpPr>
        <p:spPr>
          <a:xfrm>
            <a:off x="540000" y="5099340"/>
            <a:ext cx="40523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中，由勾股定理，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0784"/>
              <p:cNvSpPr txBox="1"/>
              <p:nvPr/>
            </p:nvSpPr>
            <p:spPr>
              <a:xfrm>
                <a:off x="540000" y="5578643"/>
                <a:ext cx="5103961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07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78643"/>
                <a:ext cx="5103961" cy="478721"/>
              </a:xfrm>
              <a:prstGeom prst="rect">
                <a:avLst/>
              </a:prstGeom>
              <a:blipFill>
                <a:blip r:embed="rId5"/>
                <a:stretch>
                  <a:fillRect l="-3704" t="-1266" r="-2628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0786"/>
          <p:cNvSpPr txBox="1"/>
          <p:nvPr/>
        </p:nvSpPr>
        <p:spPr>
          <a:xfrm>
            <a:off x="540000" y="6108152"/>
            <a:ext cx="21624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C907BFE-E836-06F5-9DDC-555286F454EE}"/>
              </a:ext>
            </a:extLst>
          </p:cNvPr>
          <p:cNvSpPr txBox="1"/>
          <p:nvPr/>
        </p:nvSpPr>
        <p:spPr>
          <a:xfrm>
            <a:off x="449989" y="2924944"/>
            <a:ext cx="186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24D9E93-A3A4-6047-3D3F-A7E1FA24DCF6}"/>
              </a:ext>
            </a:extLst>
          </p:cNvPr>
          <p:cNvSpPr txBox="1"/>
          <p:nvPr/>
        </p:nvSpPr>
        <p:spPr>
          <a:xfrm>
            <a:off x="449989" y="3404247"/>
            <a:ext cx="300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9F0EDC-B648-83B4-5BC0-D07AF0BB2F6F}"/>
              </a:ext>
            </a:extLst>
          </p:cNvPr>
          <p:cNvSpPr txBox="1"/>
          <p:nvPr/>
        </p:nvSpPr>
        <p:spPr>
          <a:xfrm>
            <a:off x="449989" y="3883550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15A232B-9F22-2576-8C2C-E39631809FF9}"/>
                  </a:ext>
                </a:extLst>
              </p:cNvPr>
              <p:cNvSpPr txBox="1"/>
              <p:nvPr/>
            </p:nvSpPr>
            <p:spPr>
              <a:xfrm>
                <a:off x="449989" y="4362853"/>
                <a:ext cx="45885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15A232B-9F22-2576-8C2C-E39631809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2853"/>
                <a:ext cx="4588573" cy="726326"/>
              </a:xfrm>
              <a:prstGeom prst="rect">
                <a:avLst/>
              </a:prstGeom>
              <a:blipFill>
                <a:blip r:embed="rId6"/>
                <a:stretch>
                  <a:fillRect l="-2125" r="-199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96B06436-501E-257E-6823-74E2F13B5DB7}"/>
              </a:ext>
            </a:extLst>
          </p:cNvPr>
          <p:cNvSpPr txBox="1"/>
          <p:nvPr/>
        </p:nvSpPr>
        <p:spPr>
          <a:xfrm>
            <a:off x="449989" y="5052534"/>
            <a:ext cx="419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75DB391-18D8-967E-52A3-710CD2337FAC}"/>
                  </a:ext>
                </a:extLst>
              </p:cNvPr>
              <p:cNvSpPr txBox="1"/>
              <p:nvPr/>
            </p:nvSpPr>
            <p:spPr>
              <a:xfrm>
                <a:off x="449989" y="5531837"/>
                <a:ext cx="5234686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75DB391-18D8-967E-52A3-710CD2337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1837"/>
                <a:ext cx="5234686" cy="567703"/>
              </a:xfrm>
              <a:prstGeom prst="rect">
                <a:avLst/>
              </a:prstGeom>
              <a:blipFill>
                <a:blip r:embed="rId7"/>
                <a:stretch>
                  <a:fillRect l="-1863" r="-1746" b="-18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822D0090-B100-ECCA-C89A-F4256B2684E1}"/>
              </a:ext>
            </a:extLst>
          </p:cNvPr>
          <p:cNvSpPr txBox="1"/>
          <p:nvPr/>
        </p:nvSpPr>
        <p:spPr>
          <a:xfrm>
            <a:off x="449989" y="6061346"/>
            <a:ext cx="2321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8" name="yt_shape_10788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87" name="yt_image_10787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790" name="yt_shape_10790"/>
              <p:cNvSpPr txBox="1"/>
              <p:nvPr/>
            </p:nvSpPr>
            <p:spPr>
              <a:xfrm>
                <a:off x="540119" y="1534295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如图，某地欲搭建一座圆弧形拱桥，跨度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，拱高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90" name="yt_shape_10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4295"/>
                <a:ext cx="11111999" cy="970137"/>
              </a:xfrm>
              <a:prstGeom prst="rect">
                <a:avLst/>
              </a:prstGeom>
              <a:blipFill>
                <a:blip r:embed="rId3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92" name="yt_image_1079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74606" y="1844824"/>
            <a:ext cx="2066970" cy="117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4" name="yt_shape_10794"/>
          <p:cNvSpPr txBox="1"/>
          <p:nvPr/>
        </p:nvSpPr>
        <p:spPr>
          <a:xfrm>
            <a:off x="540000" y="2497068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）求该圆弧所在的圆的半径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796"/>
              <p:cNvSpPr txBox="1"/>
              <p:nvPr/>
            </p:nvSpPr>
            <p:spPr>
              <a:xfrm>
                <a:off x="629577" y="289075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所在圆的圆心为点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07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577" y="2890756"/>
                <a:ext cx="11111999" cy="986489"/>
              </a:xfrm>
              <a:prstGeom prst="rect">
                <a:avLst/>
              </a:prstGeom>
              <a:blipFill>
                <a:blip r:embed="rId5"/>
                <a:stretch>
                  <a:fillRect l="-1646" r="-1097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799"/>
          <p:cNvSpPr txBox="1"/>
          <p:nvPr/>
        </p:nvSpPr>
        <p:spPr>
          <a:xfrm>
            <a:off x="5049692" y="4080397"/>
            <a:ext cx="1873077" cy="13507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en-US" altLang="zh-CN" sz="7500" b="0" i="0" u="none" spc="12731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079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8771" y="3673865"/>
            <a:ext cx="1854615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0801"/>
          <p:cNvSpPr txBox="1"/>
          <p:nvPr/>
        </p:nvSpPr>
        <p:spPr>
          <a:xfrm>
            <a:off x="629458" y="4627934"/>
            <a:ext cx="4599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0802"/>
          <p:cNvSpPr txBox="1"/>
          <p:nvPr/>
        </p:nvSpPr>
        <p:spPr>
          <a:xfrm>
            <a:off x="629458" y="5107237"/>
            <a:ext cx="3298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0803"/>
          <p:cNvSpPr txBox="1"/>
          <p:nvPr/>
        </p:nvSpPr>
        <p:spPr>
          <a:xfrm>
            <a:off x="629458" y="5586540"/>
            <a:ext cx="431688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该圆弧所在的圆的半径为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0A538F-B950-C8A0-728B-F4569F13434F}"/>
                  </a:ext>
                </a:extLst>
              </p:cNvPr>
              <p:cNvSpPr txBox="1"/>
              <p:nvPr/>
            </p:nvSpPr>
            <p:spPr>
              <a:xfrm>
                <a:off x="539566" y="2843950"/>
                <a:ext cx="11229530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所在圆的圆心为点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，延长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经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10A538F-B950-C8A0-728B-F4569F134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66" y="2843950"/>
                <a:ext cx="11229530" cy="646189"/>
              </a:xfrm>
              <a:prstGeom prst="rect">
                <a:avLst/>
              </a:prstGeom>
              <a:blipFill>
                <a:blip r:embed="rId7"/>
                <a:stretch>
                  <a:fillRect l="-869" r="-814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03DFE592-11A7-E7C4-5C34-724CB5FC8D86}"/>
              </a:ext>
            </a:extLst>
          </p:cNvPr>
          <p:cNvSpPr txBox="1"/>
          <p:nvPr/>
        </p:nvSpPr>
        <p:spPr>
          <a:xfrm>
            <a:off x="539566" y="3396527"/>
            <a:ext cx="3350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27387F5-BD8B-DF94-B228-43C5BC8C3BB1}"/>
              </a:ext>
            </a:extLst>
          </p:cNvPr>
          <p:cNvSpPr txBox="1"/>
          <p:nvPr/>
        </p:nvSpPr>
        <p:spPr>
          <a:xfrm>
            <a:off x="539447" y="4581128"/>
            <a:ext cx="4734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BCC3B5C-5292-DC91-81C0-0C66E351BC78}"/>
              </a:ext>
            </a:extLst>
          </p:cNvPr>
          <p:cNvSpPr txBox="1"/>
          <p:nvPr/>
        </p:nvSpPr>
        <p:spPr>
          <a:xfrm>
            <a:off x="539447" y="5060431"/>
            <a:ext cx="344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F6A329-892F-9838-E811-AF2423F1FF4B}"/>
              </a:ext>
            </a:extLst>
          </p:cNvPr>
          <p:cNvSpPr txBox="1"/>
          <p:nvPr/>
        </p:nvSpPr>
        <p:spPr>
          <a:xfrm>
            <a:off x="539447" y="5539734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DA51BCC-584D-86C7-9BE6-01D0DFBB4B85}"/>
              </a:ext>
            </a:extLst>
          </p:cNvPr>
          <p:cNvSpPr txBox="1"/>
          <p:nvPr/>
        </p:nvSpPr>
        <p:spPr>
          <a:xfrm>
            <a:off x="539447" y="6015222"/>
            <a:ext cx="4455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该圆弧所在的圆的半径为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5" name="yt_shape_10795"/>
          <p:cNvSpPr txBox="1"/>
          <p:nvPr/>
        </p:nvSpPr>
        <p:spPr>
          <a:xfrm>
            <a:off x="540000" y="1067007"/>
            <a:ext cx="8385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）在距离桥的一端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处欲立一桥墩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支撑，求桥墩的高度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0804"/>
              <p:cNvSpPr txBox="1"/>
              <p:nvPr/>
            </p:nvSpPr>
            <p:spPr>
              <a:xfrm>
                <a:off x="540000" y="1462936"/>
                <a:ext cx="5952527" cy="44101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）在圆弧形中，设点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的延长线于点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在离桥的一端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处，桥墩的高度为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" name="yt_shape_108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62936"/>
                <a:ext cx="5952527" cy="4410182"/>
              </a:xfrm>
              <a:prstGeom prst="rect">
                <a:avLst/>
              </a:prstGeom>
              <a:blipFill>
                <a:blip r:embed="rId2"/>
                <a:stretch>
                  <a:fillRect l="-3176" r="-1947" b="-3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091FCAB-C87C-ADCB-E4C0-6D6D34259742}"/>
                  </a:ext>
                </a:extLst>
              </p:cNvPr>
              <p:cNvSpPr txBox="1"/>
              <p:nvPr/>
            </p:nvSpPr>
            <p:spPr>
              <a:xfrm>
                <a:off x="449989" y="1416130"/>
                <a:ext cx="488251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）在圆弧形中，设点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091FCAB-C87C-ADCB-E4C0-6D6D34259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16130"/>
                <a:ext cx="4882515" cy="646189"/>
              </a:xfrm>
              <a:prstGeom prst="rect">
                <a:avLst/>
              </a:prstGeom>
              <a:blipFill>
                <a:blip r:embed="rId3"/>
                <a:stretch>
                  <a:fillRect l="-1998" r="-1873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153B6691-63BC-7820-B421-93C547010284}"/>
              </a:ext>
            </a:extLst>
          </p:cNvPr>
          <p:cNvSpPr txBox="1"/>
          <p:nvPr/>
        </p:nvSpPr>
        <p:spPr>
          <a:xfrm>
            <a:off x="449989" y="1968707"/>
            <a:ext cx="2632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9F5025-4C4A-F2C3-A769-0AC07D0C4FBE}"/>
              </a:ext>
            </a:extLst>
          </p:cNvPr>
          <p:cNvSpPr txBox="1"/>
          <p:nvPr/>
        </p:nvSpPr>
        <p:spPr>
          <a:xfrm>
            <a:off x="449989" y="2444195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的延长线于点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6340576-164D-1A33-974A-FDADA7F00DD3}"/>
              </a:ext>
            </a:extLst>
          </p:cNvPr>
          <p:cNvSpPr txBox="1"/>
          <p:nvPr/>
        </p:nvSpPr>
        <p:spPr>
          <a:xfrm>
            <a:off x="449989" y="2919683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697E7E5-9CE5-FA15-54E6-6C4682FB5C8F}"/>
              </a:ext>
            </a:extLst>
          </p:cNvPr>
          <p:cNvSpPr txBox="1"/>
          <p:nvPr/>
        </p:nvSpPr>
        <p:spPr>
          <a:xfrm>
            <a:off x="449989" y="3395171"/>
            <a:ext cx="199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C3A8476-40E1-E123-2CBD-E239785A6A48}"/>
                  </a:ext>
                </a:extLst>
              </p:cNvPr>
              <p:cNvSpPr txBox="1"/>
              <p:nvPr/>
            </p:nvSpPr>
            <p:spPr>
              <a:xfrm>
                <a:off x="449989" y="3870659"/>
                <a:ext cx="607504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OHF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C3A8476-40E1-E123-2CBD-E239785A6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0659"/>
                <a:ext cx="6075045" cy="631267"/>
              </a:xfrm>
              <a:prstGeom prst="rect">
                <a:avLst/>
              </a:prstGeom>
              <a:blipFill>
                <a:blip r:embed="rId4"/>
                <a:stretch>
                  <a:fillRect l="-1606" r="-1406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9DF10447-EA24-2F5C-8253-79B7D59677E5}"/>
              </a:ext>
            </a:extLst>
          </p:cNvPr>
          <p:cNvSpPr txBox="1"/>
          <p:nvPr/>
        </p:nvSpPr>
        <p:spPr>
          <a:xfrm>
            <a:off x="449989" y="4408314"/>
            <a:ext cx="592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0725A4B-D6D5-E251-7583-745D9608FF7B}"/>
              </a:ext>
            </a:extLst>
          </p:cNvPr>
          <p:cNvSpPr txBox="1"/>
          <p:nvPr/>
        </p:nvSpPr>
        <p:spPr>
          <a:xfrm>
            <a:off x="449989" y="4883802"/>
            <a:ext cx="480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DEA5FFB-24BE-FA92-6CD7-74E17D1DB7EE}"/>
              </a:ext>
            </a:extLst>
          </p:cNvPr>
          <p:cNvSpPr txBox="1"/>
          <p:nvPr/>
        </p:nvSpPr>
        <p:spPr>
          <a:xfrm>
            <a:off x="449989" y="5359290"/>
            <a:ext cx="5606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在离桥的一端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处，桥墩的高度为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5" name="yt_image_1079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74606" y="1844824"/>
            <a:ext cx="2066970" cy="117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yt_image_1079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3680" y="1893492"/>
            <a:ext cx="1854615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1" name="yt_shape_10691"/>
          <p:cNvSpPr txBox="1"/>
          <p:nvPr/>
        </p:nvSpPr>
        <p:spPr>
          <a:xfrm>
            <a:off x="540000" y="852995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90" name="yt_image_1069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52995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3" name="yt_shape_10693"/>
          <p:cNvSpPr txBox="1"/>
          <p:nvPr/>
        </p:nvSpPr>
        <p:spPr>
          <a:xfrm>
            <a:off x="540000" y="1556292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圆的对称性</a:t>
            </a:r>
          </a:p>
        </p:txBody>
      </p:sp>
      <p:sp>
        <p:nvSpPr>
          <p:cNvPr id="10694" name="yt_shape_10694"/>
          <p:cNvSpPr txBox="1"/>
          <p:nvPr/>
        </p:nvSpPr>
        <p:spPr>
          <a:xfrm>
            <a:off x="540000" y="2055857"/>
            <a:ext cx="4146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95" name="yt_table_106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959098"/>
              </p:ext>
            </p:extLst>
          </p:nvPr>
        </p:nvGraphicFramePr>
        <p:xfrm>
          <a:off x="540000" y="2535160"/>
          <a:ext cx="7264400" cy="1901952"/>
        </p:xfrm>
        <a:graphic>
          <a:graphicData uri="http://schemas.openxmlformats.org/drawingml/2006/table">
            <a:tbl>
              <a:tblPr/>
              <a:tblGrid>
                <a:gridCol w="7264400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圆既是轴对称图形，又是中心对称图形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圆绕着它的圆心旋转任意角度，都能与自身重合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圆的对称轴有无数条，对称中心只有一个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圆的每一条直径都是它的对称轴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pic>
        <p:nvPicPr>
          <p:cNvPr id="3" name="yt_shape_1697708414836">
            <a:extLst>
              <a:ext uri="{FF2B5EF4-FFF2-40B4-BE49-F238E27FC236}">
                <a16:creationId xmlns:a16="http://schemas.microsoft.com/office/drawing/2014/main" id="{465FB2DD-2AFA-A84B-E82C-1A2BF60E15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561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E78987-9ADD-E744-82C7-DD7E3B531105}"/>
              </a:ext>
            </a:extLst>
          </p:cNvPr>
          <p:cNvSpPr txBox="1"/>
          <p:nvPr/>
        </p:nvSpPr>
        <p:spPr>
          <a:xfrm>
            <a:off x="3878989" y="2009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836712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垂径定理及其推论</a:t>
            </a:r>
          </a:p>
        </p:txBody>
      </p:sp>
      <p:sp>
        <p:nvSpPr>
          <p:cNvPr id="10698" name="yt_shape_10698"/>
          <p:cNvSpPr txBox="1"/>
          <p:nvPr/>
        </p:nvSpPr>
        <p:spPr>
          <a:xfrm>
            <a:off x="540000" y="1336277"/>
            <a:ext cx="106808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，下列结论不成立的是（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702" name="yt_table_10702_skip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408395"/>
                  </p:ext>
                </p:extLst>
              </p:nvPr>
            </p:nvGraphicFramePr>
            <p:xfrm>
              <a:off x="540000" y="1815580"/>
              <a:ext cx="6064568" cy="1028065"/>
            </p:xfrm>
            <a:graphic>
              <a:graphicData uri="http://schemas.openxmlformats.org/drawingml/2006/table">
                <a:tbl>
                  <a:tblPr/>
                  <a:tblGrid>
                    <a:gridCol w="3929380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135188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𝐶𝐵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702" name="yt_table_10702_skip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408395"/>
                  </p:ext>
                </p:extLst>
              </p:nvPr>
            </p:nvGraphicFramePr>
            <p:xfrm>
              <a:off x="540000" y="1815580"/>
              <a:ext cx="6064568" cy="1028065"/>
            </p:xfrm>
            <a:graphic>
              <a:graphicData uri="http://schemas.openxmlformats.org/drawingml/2006/table">
                <a:tbl>
                  <a:tblPr/>
                  <a:tblGrid>
                    <a:gridCol w="3929380">
                      <a:extLst>
                        <a:ext uri="{9D8B030D-6E8A-4147-A177-3AD203B41FA5}">
                          <a16:colId xmlns:a16="http://schemas.microsoft.com/office/drawing/2014/main" val="10062"/>
                        </a:ext>
                      </a:extLst>
                    </a:gridCol>
                    <a:gridCol w="2135188">
                      <a:extLst>
                        <a:ext uri="{9D8B030D-6E8A-4147-A177-3AD203B41FA5}">
                          <a16:colId xmlns:a16="http://schemas.microsoft.com/office/drawing/2014/main" val="10063"/>
                        </a:ext>
                      </a:extLst>
                    </a:gridCol>
                  </a:tblGrid>
                  <a:tr h="55257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3761" t="-1099" b="-11208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6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699" name="yt_shape_10699_skip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8940" y="1815580"/>
            <a:ext cx="1500874" cy="2063637"/>
            <a:chOff x="0" y="0"/>
            <a:chExt cx="1500874" cy="2063637"/>
          </a:xfrm>
        </p:grpSpPr>
        <p:pic>
          <p:nvPicPr>
            <p:cNvPr id="2" name="yt_image_10699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0874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01" name="yt_shape_10701"/>
            <p:cNvSpPr txBox="1"/>
            <p:nvPr/>
          </p:nvSpPr>
          <p:spPr>
            <a:xfrm>
              <a:off x="217156" y="17036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415038">
            <a:extLst>
              <a:ext uri="{FF2B5EF4-FFF2-40B4-BE49-F238E27FC236}">
                <a16:creationId xmlns:a16="http://schemas.microsoft.com/office/drawing/2014/main" id="{78F638BF-485D-4B6E-CCE1-32D0F3EABF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F114ED5-FC3A-816B-F5E3-4B7108DBBFC5}"/>
              </a:ext>
            </a:extLst>
          </p:cNvPr>
          <p:cNvSpPr txBox="1"/>
          <p:nvPr/>
        </p:nvSpPr>
        <p:spPr>
          <a:xfrm>
            <a:off x="10349639" y="12894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703"/>
          <p:cNvSpPr txBox="1"/>
          <p:nvPr/>
        </p:nvSpPr>
        <p:spPr>
          <a:xfrm>
            <a:off x="540000" y="38554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（梧州市藤县二中单元卷）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0707"/>
          <p:cNvSpPr txBox="1"/>
          <p:nvPr/>
        </p:nvSpPr>
        <p:spPr>
          <a:xfrm>
            <a:off x="539881" y="68721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0704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6765" y="4848712"/>
            <a:ext cx="1458468" cy="1854468"/>
            <a:chOff x="0" y="0"/>
            <a:chExt cx="1458468" cy="1854468"/>
          </a:xfrm>
        </p:grpSpPr>
        <p:pic>
          <p:nvPicPr>
            <p:cNvPr id="13" name="yt_image_1070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58468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0706"/>
            <p:cNvSpPr txBox="1"/>
            <p:nvPr/>
          </p:nvSpPr>
          <p:spPr>
            <a:xfrm>
              <a:off x="195953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D5A7145D-D8E1-5CB0-A693-16386B5DC578}"/>
              </a:ext>
            </a:extLst>
          </p:cNvPr>
          <p:cNvSpPr txBox="1"/>
          <p:nvPr/>
        </p:nvSpPr>
        <p:spPr>
          <a:xfrm>
            <a:off x="2823302" y="428415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8" name="yt_shape_10708"/>
          <p:cNvSpPr txBox="1"/>
          <p:nvPr/>
        </p:nvSpPr>
        <p:spPr>
          <a:xfrm>
            <a:off x="540119" y="9171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12" name="yt_shape_10712"/>
          <p:cNvSpPr txBox="1"/>
          <p:nvPr/>
        </p:nvSpPr>
        <p:spPr>
          <a:xfrm>
            <a:off x="540000" y="36824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09" name="yt_shape_10709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2495" y="2028970"/>
            <a:ext cx="1207008" cy="1603008"/>
            <a:chOff x="0" y="0"/>
            <a:chExt cx="1207008" cy="1603008"/>
          </a:xfrm>
        </p:grpSpPr>
        <p:pic>
          <p:nvPicPr>
            <p:cNvPr id="2" name="yt_image_1070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07008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1" name="yt_shape_10711"/>
            <p:cNvSpPr txBox="1"/>
            <p:nvPr/>
          </p:nvSpPr>
          <p:spPr>
            <a:xfrm>
              <a:off x="70223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D74965-A22F-A627-0DD8-9E9FDCB040A0}"/>
              </a:ext>
            </a:extLst>
          </p:cNvPr>
          <p:cNvSpPr txBox="1"/>
          <p:nvPr/>
        </p:nvSpPr>
        <p:spPr>
          <a:xfrm>
            <a:off x="1364508" y="1345853"/>
            <a:ext cx="1569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3" name="yt_shape_1071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为两条弦，且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，试问：点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的中点吗？请说明理由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14" name="yt_image_107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6765" y="2011799"/>
            <a:ext cx="1358469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6" name="yt_shape_10716"/>
          <p:cNvSpPr txBox="1"/>
          <p:nvPr/>
        </p:nvSpPr>
        <p:spPr>
          <a:xfrm>
            <a:off x="540000" y="3773280"/>
            <a:ext cx="4530086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平分不是直径的弦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9932E0-7FD7-DF15-814E-D5F60E920C6F}"/>
              </a:ext>
            </a:extLst>
          </p:cNvPr>
          <p:cNvSpPr txBox="1"/>
          <p:nvPr/>
        </p:nvSpPr>
        <p:spPr>
          <a:xfrm>
            <a:off x="449989" y="3726474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31C0B5-AE93-3A9C-16AE-BE03A46E573E}"/>
              </a:ext>
            </a:extLst>
          </p:cNvPr>
          <p:cNvSpPr txBox="1"/>
          <p:nvPr/>
        </p:nvSpPr>
        <p:spPr>
          <a:xfrm>
            <a:off x="449989" y="4201963"/>
            <a:ext cx="466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平分不是直径的弦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61AA5C-2D10-E355-7EA4-FA7BA761F7AC}"/>
              </a:ext>
            </a:extLst>
          </p:cNvPr>
          <p:cNvSpPr txBox="1"/>
          <p:nvPr/>
        </p:nvSpPr>
        <p:spPr>
          <a:xfrm>
            <a:off x="449989" y="4677450"/>
            <a:ext cx="169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DE08AD-1C1E-0499-9719-21D6D9052DF6}"/>
              </a:ext>
            </a:extLst>
          </p:cNvPr>
          <p:cNvSpPr txBox="1"/>
          <p:nvPr/>
        </p:nvSpPr>
        <p:spPr>
          <a:xfrm>
            <a:off x="449989" y="5152938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24EFE0-B404-EC45-BD2B-34BCE1FCBAAF}"/>
              </a:ext>
            </a:extLst>
          </p:cNvPr>
          <p:cNvSpPr txBox="1"/>
          <p:nvPr/>
        </p:nvSpPr>
        <p:spPr>
          <a:xfrm>
            <a:off x="449989" y="5628426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4814A7-6F39-6F6D-8461-02ACF6A53BE5}"/>
              </a:ext>
            </a:extLst>
          </p:cNvPr>
          <p:cNvSpPr txBox="1"/>
          <p:nvPr/>
        </p:nvSpPr>
        <p:spPr>
          <a:xfrm>
            <a:off x="449989" y="6103914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7" name="yt_shape_10717"/>
          <p:cNvSpPr txBox="1"/>
          <p:nvPr/>
        </p:nvSpPr>
        <p:spPr>
          <a:xfrm>
            <a:off x="540000" y="849654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垂径定理的实际应用</a:t>
            </a:r>
          </a:p>
        </p:txBody>
      </p:sp>
      <p:sp>
        <p:nvSpPr>
          <p:cNvPr id="10718" name="yt_shape_10718"/>
          <p:cNvSpPr txBox="1"/>
          <p:nvPr/>
        </p:nvSpPr>
        <p:spPr>
          <a:xfrm>
            <a:off x="540119" y="13492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的圆柱形油箱内装入一些油以后，截面如图所示（油面在圆心下方）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若油面的宽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，则油的最大深度为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0722" name="yt_shape_10722"/>
          <p:cNvSpPr txBox="1"/>
          <p:nvPr/>
        </p:nvSpPr>
        <p:spPr>
          <a:xfrm>
            <a:off x="540000" y="40743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19" name="yt_shape_10719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6996" y="2348880"/>
            <a:ext cx="1278007" cy="1603008"/>
            <a:chOff x="0" y="0"/>
            <a:chExt cx="1278007" cy="1603008"/>
          </a:xfrm>
        </p:grpSpPr>
        <p:pic>
          <p:nvPicPr>
            <p:cNvPr id="2" name="yt_image_1071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8007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21" name="yt_shape_10721"/>
            <p:cNvSpPr txBox="1"/>
            <p:nvPr/>
          </p:nvSpPr>
          <p:spPr>
            <a:xfrm>
              <a:off x="105722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415263">
            <a:extLst>
              <a:ext uri="{FF2B5EF4-FFF2-40B4-BE49-F238E27FC236}">
                <a16:creationId xmlns:a16="http://schemas.microsoft.com/office/drawing/2014/main" id="{F447B4CD-66F5-730D-194A-EB9324E0B3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8898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7BB46DE-458D-990C-48AD-7FFAA217BB30}"/>
              </a:ext>
            </a:extLst>
          </p:cNvPr>
          <p:cNvSpPr txBox="1"/>
          <p:nvPr/>
        </p:nvSpPr>
        <p:spPr>
          <a:xfrm>
            <a:off x="7212857" y="177790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723"/>
          <p:cNvSpPr txBox="1"/>
          <p:nvPr/>
        </p:nvSpPr>
        <p:spPr>
          <a:xfrm>
            <a:off x="540119" y="40591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为了测量一铁球的直径，将该铁球放入工作槽内，测得有关数据（单位：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）如图所示，则该铁球的直径为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1" name="yt_shape_10727"/>
          <p:cNvSpPr txBox="1"/>
          <p:nvPr/>
        </p:nvSpPr>
        <p:spPr>
          <a:xfrm>
            <a:off x="540000" y="70266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0724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2259" y="4941168"/>
            <a:ext cx="1447480" cy="1805319"/>
            <a:chOff x="0" y="0"/>
            <a:chExt cx="1447480" cy="1805319"/>
          </a:xfrm>
        </p:grpSpPr>
        <p:pic>
          <p:nvPicPr>
            <p:cNvPr id="13" name="yt_image_1072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47480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0726"/>
            <p:cNvSpPr txBox="1"/>
            <p:nvPr/>
          </p:nvSpPr>
          <p:spPr>
            <a:xfrm>
              <a:off x="190459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42EABCE-FCCF-18C9-305E-87900A75C033}"/>
              </a:ext>
            </a:extLst>
          </p:cNvPr>
          <p:cNvSpPr txBox="1"/>
          <p:nvPr/>
        </p:nvSpPr>
        <p:spPr>
          <a:xfrm>
            <a:off x="4412508" y="448783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8" name="yt_shape_10728"/>
          <p:cNvSpPr txBox="1"/>
          <p:nvPr/>
        </p:nvSpPr>
        <p:spPr>
          <a:xfrm>
            <a:off x="540000" y="908220"/>
            <a:ext cx="844782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忽略垂径定理的推论中的条件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而出错</a:t>
            </a:r>
          </a:p>
        </p:txBody>
      </p:sp>
      <p:sp>
        <p:nvSpPr>
          <p:cNvPr id="10729" name="yt_shape_10729"/>
          <p:cNvSpPr txBox="1"/>
          <p:nvPr/>
        </p:nvSpPr>
        <p:spPr>
          <a:xfrm>
            <a:off x="540000" y="1407785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30" name="yt_table_107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0866"/>
              </p:ext>
            </p:extLst>
          </p:nvPr>
        </p:nvGraphicFramePr>
        <p:xfrm>
          <a:off x="540000" y="1887088"/>
          <a:ext cx="8178800" cy="1901952"/>
        </p:xfrm>
        <a:graphic>
          <a:graphicData uri="http://schemas.openxmlformats.org/drawingml/2006/table">
            <a:tbl>
              <a:tblPr/>
              <a:tblGrid>
                <a:gridCol w="817880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过弦的中点的直径平分弦所对的两条弧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弦的垂直平分线平分它所对的两条弧，但不一定过圆心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过弦的中点的直径垂直于弦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平分弦所对的两条弧的直径平分弦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</a:tbl>
          </a:graphicData>
        </a:graphic>
      </p:graphicFrame>
      <p:pic>
        <p:nvPicPr>
          <p:cNvPr id="3" name="yt_shape_1697708415529">
            <a:extLst>
              <a:ext uri="{FF2B5EF4-FFF2-40B4-BE49-F238E27FC236}">
                <a16:creationId xmlns:a16="http://schemas.microsoft.com/office/drawing/2014/main" id="{AE292D01-9EA4-B29F-B22D-CFA6DD08D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5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B2A99C-942E-BAE6-670E-CDD3153AA630}"/>
              </a:ext>
            </a:extLst>
          </p:cNvPr>
          <p:cNvSpPr txBox="1"/>
          <p:nvPr/>
        </p:nvSpPr>
        <p:spPr>
          <a:xfrm>
            <a:off x="3574189" y="13609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3" name="yt_shape_10733"/>
          <p:cNvSpPr txBox="1"/>
          <p:nvPr/>
        </p:nvSpPr>
        <p:spPr>
          <a:xfrm>
            <a:off x="540000" y="89112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32" name="yt_image_10732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112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35" name="yt_shape_10735"/>
          <p:cNvSpPr txBox="1"/>
          <p:nvPr/>
        </p:nvSpPr>
        <p:spPr>
          <a:xfrm>
            <a:off x="540119" y="15829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（凉山州中考）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的最长弦为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，最短弦为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36" name="yt_table_107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953712"/>
              </p:ext>
            </p:extLst>
          </p:nvPr>
        </p:nvGraphicFramePr>
        <p:xfrm>
          <a:off x="540000" y="2542430"/>
          <a:ext cx="83813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738" name="yt_shape_10738"/>
              <p:cNvSpPr txBox="1"/>
              <p:nvPr/>
            </p:nvSpPr>
            <p:spPr>
              <a:xfrm>
                <a:off x="540119" y="3068601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（梧州市中考）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738" name="yt_shape_107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68601"/>
                <a:ext cx="11111999" cy="945708"/>
              </a:xfrm>
              <a:prstGeom prst="rect">
                <a:avLst/>
              </a:prstGeom>
              <a:blipFill>
                <a:blip r:embed="rId3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743" name="yt_table_1074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01210"/>
                  </p:ext>
                </p:extLst>
              </p:nvPr>
            </p:nvGraphicFramePr>
            <p:xfrm>
              <a:off x="543048" y="5877272"/>
              <a:ext cx="8378318" cy="520319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743" name="yt_table_1074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601210"/>
                  </p:ext>
                </p:extLst>
              </p:nvPr>
            </p:nvGraphicFramePr>
            <p:xfrm>
              <a:off x="543048" y="5877272"/>
              <a:ext cx="8378318" cy="520319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069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070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071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072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1053" t="-1163" r="-160789" b="-290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97826" t="-1163" b="-2907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40" name="yt_shape_10740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1018" y="3974152"/>
            <a:ext cx="1130200" cy="1668159"/>
            <a:chOff x="0" y="0"/>
            <a:chExt cx="1130200" cy="1668159"/>
          </a:xfrm>
        </p:grpSpPr>
        <p:pic>
          <p:nvPicPr>
            <p:cNvPr id="2" name="yt_image_10740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130200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42" name="yt_shape_10742"/>
            <p:cNvSpPr txBox="1"/>
            <p:nvPr/>
          </p:nvSpPr>
          <p:spPr>
            <a:xfrm>
              <a:off x="-44364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49CDF2-C15F-4AE5-AE1E-660AF5C0F356}"/>
              </a:ext>
            </a:extLst>
          </p:cNvPr>
          <p:cNvSpPr txBox="1"/>
          <p:nvPr/>
        </p:nvSpPr>
        <p:spPr>
          <a:xfrm>
            <a:off x="1821708" y="20116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40F8B9-DE88-A30C-2A57-7023C8A09E96}"/>
              </a:ext>
            </a:extLst>
          </p:cNvPr>
          <p:cNvSpPr txBox="1"/>
          <p:nvPr/>
        </p:nvSpPr>
        <p:spPr>
          <a:xfrm>
            <a:off x="3698260" y="3497283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44" name="yt_shape_10744"/>
              <p:cNvSpPr txBox="1"/>
              <p:nvPr/>
            </p:nvSpPr>
            <p:spPr>
              <a:xfrm>
                <a:off x="540119" y="764704"/>
                <a:ext cx="11111999" cy="9451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（合肥市包河区校级月考）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44" name="yt_shape_107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945131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49" name="yt_shape_10749"/>
          <p:cNvSpPr txBox="1"/>
          <p:nvPr/>
        </p:nvSpPr>
        <p:spPr>
          <a:xfrm>
            <a:off x="540000" y="35906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46" name="yt_shape_10746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5476" y="1752048"/>
            <a:ext cx="1661047" cy="1860183"/>
            <a:chOff x="0" y="0"/>
            <a:chExt cx="1661047" cy="1860183"/>
          </a:xfrm>
        </p:grpSpPr>
        <p:pic>
          <p:nvPicPr>
            <p:cNvPr id="2" name="yt_image_1074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1047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48" name="yt_shape_10748"/>
            <p:cNvSpPr txBox="1"/>
            <p:nvPr/>
          </p:nvSpPr>
          <p:spPr>
            <a:xfrm>
              <a:off x="221059" y="150018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164663-72A9-DC09-F15A-346A6B063A34}"/>
                  </a:ext>
                </a:extLst>
              </p:cNvPr>
              <p:cNvSpPr txBox="1"/>
              <p:nvPr/>
            </p:nvSpPr>
            <p:spPr>
              <a:xfrm>
                <a:off x="6006358" y="1143814"/>
                <a:ext cx="700913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164663-72A9-DC09-F15A-346A6B063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6358" y="1143814"/>
                <a:ext cx="700913" cy="554114"/>
              </a:xfrm>
              <a:prstGeom prst="rect">
                <a:avLst/>
              </a:prstGeom>
              <a:blipFill>
                <a:blip r:embed="rId4"/>
                <a:stretch>
                  <a:fillRect l="-1304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0750"/>
              <p:cNvSpPr txBox="1"/>
              <p:nvPr/>
            </p:nvSpPr>
            <p:spPr>
              <a:xfrm>
                <a:off x="540119" y="3590601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上移动，连接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07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90601"/>
                <a:ext cx="11111999" cy="1119024"/>
              </a:xfrm>
              <a:prstGeom prst="rect">
                <a:avLst/>
              </a:prstGeom>
              <a:blipFill>
                <a:blip r:embed="rId5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755"/>
          <p:cNvSpPr txBox="1"/>
          <p:nvPr/>
        </p:nvSpPr>
        <p:spPr>
          <a:xfrm>
            <a:off x="540000" y="66347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0752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1413" y="4061665"/>
            <a:ext cx="1445171" cy="1887615"/>
            <a:chOff x="0" y="0"/>
            <a:chExt cx="1445171" cy="1887615"/>
          </a:xfrm>
        </p:grpSpPr>
        <p:pic>
          <p:nvPicPr>
            <p:cNvPr id="11" name="yt_image_1075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445171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0754"/>
            <p:cNvSpPr txBox="1"/>
            <p:nvPr/>
          </p:nvSpPr>
          <p:spPr>
            <a:xfrm>
              <a:off x="113121" y="15276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yt_shape_10756"/>
          <p:cNvSpPr txBox="1"/>
          <p:nvPr/>
        </p:nvSpPr>
        <p:spPr>
          <a:xfrm>
            <a:off x="540119" y="59179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E30FBEE-1033-40F1-A67A-BFD1D3FC67DC}"/>
                  </a:ext>
                </a:extLst>
              </p:cNvPr>
              <p:cNvSpPr txBox="1"/>
              <p:nvPr/>
            </p:nvSpPr>
            <p:spPr>
              <a:xfrm>
                <a:off x="4142633" y="3881527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E30FBEE-1033-40F1-A67A-BFD1D3FC6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2633" y="3881527"/>
                <a:ext cx="308674" cy="726326"/>
              </a:xfrm>
              <a:prstGeom prst="rect">
                <a:avLst/>
              </a:prstGeom>
              <a:blipFill>
                <a:blip r:embed="rId7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ECE0BB5F-CE23-B0DE-A853-7435C02EBA96}"/>
              </a:ext>
            </a:extLst>
          </p:cNvPr>
          <p:cNvSpPr txBox="1"/>
          <p:nvPr/>
        </p:nvSpPr>
        <p:spPr>
          <a:xfrm>
            <a:off x="3312371" y="634663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  <p:bldP spid="1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1678</Words>
  <Application>Microsoft Office PowerPoint</Application>
  <PresentationFormat>宽屏</PresentationFormat>
  <Paragraphs>157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2023-10-20T10:51:22Z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