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5" r:id="rId5"/>
    <p:sldId id="366" r:id="rId6"/>
    <p:sldId id="256" r:id="rId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7" d="100"/>
          <a:sy n="57" d="100"/>
        </p:scale>
        <p:origin x="50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14" name="yt_shape_15314"/>
          <p:cNvSpPr txBox="1"/>
          <p:nvPr/>
        </p:nvSpPr>
        <p:spPr>
          <a:xfrm>
            <a:off x="540119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将分别标有数字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的三张卡片洗匀后，背面朝上放在桌上，随机抽取一张作为十位上的数字（不放回），再抽取一张作为个位上的数字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315" name="yt_shape_15315"/>
          <p:cNvSpPr txBox="1"/>
          <p:nvPr/>
        </p:nvSpPr>
        <p:spPr>
          <a:xfrm>
            <a:off x="540000" y="1868155"/>
            <a:ext cx="69249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）能组成哪些两位数？（请用树状图表示出来）</a:t>
            </a:r>
          </a:p>
        </p:txBody>
      </p:sp>
      <p:sp>
        <p:nvSpPr>
          <p:cNvPr id="15316" name="yt_shape_15316"/>
          <p:cNvSpPr txBox="1"/>
          <p:nvPr/>
        </p:nvSpPr>
        <p:spPr>
          <a:xfrm>
            <a:off x="540000" y="2347458"/>
            <a:ext cx="44627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）恰好是偶数的概率是多少？</a:t>
            </a:r>
          </a:p>
        </p:txBody>
      </p:sp>
      <p:sp>
        <p:nvSpPr>
          <p:cNvPr id="15317" name="yt_shape_15317"/>
          <p:cNvSpPr txBox="1"/>
          <p:nvPr/>
        </p:nvSpPr>
        <p:spPr>
          <a:xfrm>
            <a:off x="540000" y="2826761"/>
            <a:ext cx="6155531" cy="198894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）画树状图得：</a:t>
            </a:r>
            <a:r>
              <a:rPr lang="zh-CN" altLang="zh-CN" sz="7800" b="0" i="0" u="none">
                <a:noFill/>
                <a:effectLst/>
                <a:latin typeface="Times New Roman" pitchFamily="78"/>
                <a:ea typeface="Times New Roman" pitchFamily="78"/>
                <a:cs typeface="宋体" pitchFamily="78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     </a:t>
            </a:r>
            <a:r>
              <a:rPr lang="en-US" altLang="zh-CN" sz="22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2"/>
                <a:ea typeface="宋体" pitchFamily="22"/>
                <a:cs typeface="宋体" pitchFamily="22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能组成的两位数是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；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318" name="yt_shape_15318"/>
              <p:cNvSpPr txBox="1"/>
              <p:nvPr/>
            </p:nvSpPr>
            <p:spPr>
              <a:xfrm>
                <a:off x="540000" y="4866491"/>
                <a:ext cx="10002738" cy="11213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）根据树状图可知，共有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种等可能的情况，恰好是偶数的情况有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（偶数）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5318" name="yt_shape_153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66491"/>
                <a:ext cx="10002738" cy="1121333"/>
              </a:xfrm>
              <a:prstGeom prst="rect">
                <a:avLst/>
              </a:prstGeom>
              <a:blipFill>
                <a:blip r:embed="rId2"/>
                <a:stretch>
                  <a:fillRect l="-1890" t="-4348" r="-915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7709310763">
            <a:extLst>
              <a:ext uri="{FF2B5EF4-FFF2-40B4-BE49-F238E27FC236}">
                <a16:creationId xmlns:a16="http://schemas.microsoft.com/office/drawing/2014/main" id="{AEAB5B5D-76E3-6158-C437-6382E8728E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0400" y="2891301"/>
            <a:ext cx="1746442" cy="141625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2376F06-424B-2A8A-BC8A-B52B146DC94E}"/>
              </a:ext>
            </a:extLst>
          </p:cNvPr>
          <p:cNvSpPr txBox="1"/>
          <p:nvPr/>
        </p:nvSpPr>
        <p:spPr>
          <a:xfrm>
            <a:off x="449989" y="2779955"/>
            <a:ext cx="5126736" cy="1638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）画树状图得：</a:t>
            </a:r>
            <a:r>
              <a:rPr kumimoji="0" lang="zh-CN" altLang="zh-CN" sz="7800" b="0" i="0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Times New Roman" pitchFamily="78"/>
                <a:ea typeface="Times New Roman" pitchFamily="78"/>
                <a:cs typeface="宋体" pitchFamily="78"/>
                <a:sym typeface="Finished"/>
              </a:rPr>
              <a:t>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     </a:t>
            </a:r>
            <a:r>
              <a:rPr kumimoji="0" lang="en-US" altLang="zh-CN" sz="22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2"/>
                <a:ea typeface="宋体" pitchFamily="22"/>
                <a:cs typeface="宋体" pitchFamily="22"/>
                <a:sym typeface="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C09AB5A-84BC-B650-5789-68AED1B6FA11}"/>
              </a:ext>
            </a:extLst>
          </p:cNvPr>
          <p:cNvSpPr txBox="1"/>
          <p:nvPr/>
        </p:nvSpPr>
        <p:spPr>
          <a:xfrm>
            <a:off x="449989" y="4325291"/>
            <a:ext cx="6276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能组成的两位数是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E095C8C-2C2A-15A8-17B7-C80D4103FD2D}"/>
              </a:ext>
            </a:extLst>
          </p:cNvPr>
          <p:cNvSpPr txBox="1"/>
          <p:nvPr/>
        </p:nvSpPr>
        <p:spPr>
          <a:xfrm>
            <a:off x="449989" y="4819685"/>
            <a:ext cx="10086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）根据树状图可知，共有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种等可能的情况，恰好是偶数的情况有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BAC7146-1A19-2144-6F8B-C0BC4463E6A8}"/>
                  </a:ext>
                </a:extLst>
              </p:cNvPr>
              <p:cNvSpPr txBox="1"/>
              <p:nvPr/>
            </p:nvSpPr>
            <p:spPr>
              <a:xfrm>
                <a:off x="449989" y="5295173"/>
                <a:ext cx="2399411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（偶数）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BAC7146-1A19-2144-6F8B-C0BC4463E6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95173"/>
                <a:ext cx="2399411" cy="728612"/>
              </a:xfrm>
              <a:prstGeom prst="rect">
                <a:avLst/>
              </a:prstGeom>
              <a:blipFill>
                <a:blip r:embed="rId4"/>
                <a:stretch>
                  <a:fillRect l="-4071" r="-4071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20" name="yt_shape_1532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红花中学现要从甲、乙两位男生和丙、丁两位女生中，选派两位同学分别作为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号选手和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号选手代表学校参加全县汉字听写大赛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321" name="yt_shape_15321"/>
          <p:cNvSpPr txBox="1"/>
          <p:nvPr/>
        </p:nvSpPr>
        <p:spPr>
          <a:xfrm>
            <a:off x="540000" y="1859435"/>
            <a:ext cx="75405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）请用树状图或列表法列举出各种可能选派的结果；</a:t>
            </a:r>
          </a:p>
        </p:txBody>
      </p:sp>
      <p:sp>
        <p:nvSpPr>
          <p:cNvPr id="15322" name="yt_shape_15322"/>
          <p:cNvSpPr txBox="1"/>
          <p:nvPr/>
        </p:nvSpPr>
        <p:spPr>
          <a:xfrm>
            <a:off x="540000" y="2338738"/>
            <a:ext cx="63863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）求恰好选派甲男丁女两位同学参赛的概率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323" name="yt_shape_15323"/>
          <p:cNvSpPr txBox="1"/>
          <p:nvPr/>
        </p:nvSpPr>
        <p:spPr>
          <a:xfrm>
            <a:off x="540000" y="2818041"/>
            <a:ext cx="32316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）画树状图得：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325" name="yt_shape_15325"/>
          <p:cNvSpPr txBox="1"/>
          <p:nvPr/>
        </p:nvSpPr>
        <p:spPr>
          <a:xfrm>
            <a:off x="4267302" y="3449708"/>
            <a:ext cx="3272819" cy="118865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600" b="0" i="0" u="none" spc="-6600">
                <a:solidFill>
                  <a:srgbClr val="1EE3CF"/>
                </a:solidFill>
                <a:effectLst/>
                <a:latin typeface="Times New Roman" pitchFamily="66"/>
                <a:ea typeface="宋体" pitchFamily="66"/>
                <a:cs typeface="宋体" pitchFamily="66"/>
              </a:rPr>
              <a:t> </a:t>
            </a:r>
            <a:r>
              <a:rPr lang="en-US" altLang="zh-CN" sz="6600" b="0" i="0" u="none" spc="23871">
                <a:solidFill>
                  <a:srgbClr val="1EE3CF"/>
                </a:solidFill>
                <a:effectLst/>
                <a:latin typeface="Times New Roman" pitchFamily="66"/>
                <a:ea typeface="宋体" pitchFamily="66"/>
                <a:cs typeface="宋体" pitchFamily="66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5324" name="yt_image_1532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302" y="3449708"/>
            <a:ext cx="3240480" cy="132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27" name="yt_shape_15327"/>
          <p:cNvSpPr txBox="1"/>
          <p:nvPr/>
        </p:nvSpPr>
        <p:spPr>
          <a:xfrm>
            <a:off x="540000" y="4821512"/>
            <a:ext cx="36933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则共有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种等可能的结果；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328" name="yt_shape_15328"/>
          <p:cNvSpPr txBox="1"/>
          <p:nvPr/>
        </p:nvSpPr>
        <p:spPr>
          <a:xfrm>
            <a:off x="540000" y="5300815"/>
            <a:ext cx="73866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恰好选派甲男丁女两位同学参赛的有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种情况，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329" name="yt_shape_15329"/>
              <p:cNvSpPr txBox="1"/>
              <p:nvPr/>
            </p:nvSpPr>
            <p:spPr>
              <a:xfrm>
                <a:off x="540000" y="5780118"/>
                <a:ext cx="6929782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恰好选派甲男丁女两位同学参赛的概率为：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329" name="yt_shape_15329" descr="{&quot;rangeId&quot;: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780118"/>
                <a:ext cx="6929782" cy="641779"/>
              </a:xfrm>
              <a:prstGeom prst="rect">
                <a:avLst/>
              </a:prstGeom>
              <a:blipFill>
                <a:blip r:embed="rId3"/>
                <a:stretch>
                  <a:fillRect l="-2729" r="-1761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C7019F5-5760-98B2-E21A-D6C7F065156E}"/>
              </a:ext>
            </a:extLst>
          </p:cNvPr>
          <p:cNvSpPr txBox="1"/>
          <p:nvPr/>
        </p:nvSpPr>
        <p:spPr>
          <a:xfrm>
            <a:off x="449989" y="2771235"/>
            <a:ext cx="3380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）画树状图得：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1BED737-B75C-0F63-FD9E-9DBD2439BF39}"/>
              </a:ext>
            </a:extLst>
          </p:cNvPr>
          <p:cNvSpPr txBox="1"/>
          <p:nvPr/>
        </p:nvSpPr>
        <p:spPr>
          <a:xfrm>
            <a:off x="449989" y="4774706"/>
            <a:ext cx="3837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则共有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种等可能的结果；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6E668A7-2775-5011-D509-B49F7630897E}"/>
              </a:ext>
            </a:extLst>
          </p:cNvPr>
          <p:cNvSpPr txBox="1"/>
          <p:nvPr/>
        </p:nvSpPr>
        <p:spPr>
          <a:xfrm>
            <a:off x="449989" y="5254009"/>
            <a:ext cx="7495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恰好选派甲男丁女两位同学参赛的有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种情况，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E826E6B-EE8C-2510-0D8B-3241980D6045}"/>
                  </a:ext>
                </a:extLst>
              </p:cNvPr>
              <p:cNvSpPr txBox="1"/>
              <p:nvPr/>
            </p:nvSpPr>
            <p:spPr>
              <a:xfrm>
                <a:off x="449989" y="5733312"/>
                <a:ext cx="7042848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恰好选派甲男丁女两位同学参赛的概率为：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, 'mathAnswerShape': 1}">
                <a:extLst>
                  <a:ext uri="{FF2B5EF4-FFF2-40B4-BE49-F238E27FC236}">
                    <a16:creationId xmlns:a16="http://schemas.microsoft.com/office/drawing/2014/main" id="{2E826E6B-EE8C-2510-0D8B-3241980D60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733312"/>
                <a:ext cx="7042848" cy="729184"/>
              </a:xfrm>
              <a:prstGeom prst="rect">
                <a:avLst/>
              </a:prstGeom>
              <a:blipFill>
                <a:blip r:embed="rId4"/>
                <a:stretch>
                  <a:fillRect l="-1385" r="-138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31" name="yt_shape_1533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中任取一个数作为十位上的数字，再从余下的数字中任取一个数作为个位上的数字，求组成的两位数是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的倍数的概率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332" name="yt_shape_15332"/>
          <p:cNvSpPr txBox="1"/>
          <p:nvPr/>
        </p:nvSpPr>
        <p:spPr>
          <a:xfrm>
            <a:off x="540000" y="1859435"/>
            <a:ext cx="2154436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解：列表如下：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graphicFrame>
        <p:nvGraphicFramePr>
          <p:cNvPr id="15333" name="yt_table_15333" title="H_223.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6161407"/>
              </p:ext>
            </p:extLst>
          </p:nvPr>
        </p:nvGraphicFramePr>
        <p:xfrm>
          <a:off x="540000" y="2474623"/>
          <a:ext cx="11111997" cy="283464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136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939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939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939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939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个位两位数十位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335" name="yt_shape_15335"/>
              <p:cNvSpPr txBox="1"/>
              <p:nvPr/>
            </p:nvSpPr>
            <p:spPr>
              <a:xfrm>
                <a:off x="540000" y="5578638"/>
                <a:ext cx="7848302" cy="11199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共有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种等可能的结果，其中是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的倍数的有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组成两位数是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的倍数的概率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5335" name="yt_shape_15335" descr="{&quot;rangeId&quot;: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578638"/>
                <a:ext cx="7848302" cy="1119987"/>
              </a:xfrm>
              <a:prstGeom prst="rect">
                <a:avLst/>
              </a:prstGeom>
              <a:blipFill>
                <a:blip r:embed="rId2"/>
                <a:stretch>
                  <a:fillRect l="-2409" t="-4348" r="-1399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9A1C1A5-1674-BD18-0303-E38A95C8BDF8}"/>
              </a:ext>
            </a:extLst>
          </p:cNvPr>
          <p:cNvSpPr txBox="1"/>
          <p:nvPr/>
        </p:nvSpPr>
        <p:spPr>
          <a:xfrm>
            <a:off x="449989" y="1812629"/>
            <a:ext cx="2313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解：列表如下：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459FAFF-2A75-352D-7BA6-8B203D7C9E2F}"/>
              </a:ext>
            </a:extLst>
          </p:cNvPr>
          <p:cNvSpPr txBox="1"/>
          <p:nvPr/>
        </p:nvSpPr>
        <p:spPr>
          <a:xfrm>
            <a:off x="449989" y="5531832"/>
            <a:ext cx="7952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种等可能的结果，其中是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的倍数的有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D02DB7C-3C52-65A7-EC5D-A75A63AB147A}"/>
                  </a:ext>
                </a:extLst>
              </p:cNvPr>
              <p:cNvSpPr txBox="1"/>
              <p:nvPr/>
            </p:nvSpPr>
            <p:spPr>
              <a:xfrm>
                <a:off x="449989" y="6007320"/>
                <a:ext cx="5552186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组成两位数是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的倍数的概率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4" name="文本框 3" descr="{'rangeId': 3, 'mathAnswerShape': 1}">
                <a:extLst>
                  <a:ext uri="{FF2B5EF4-FFF2-40B4-BE49-F238E27FC236}">
                    <a16:creationId xmlns:a16="http://schemas.microsoft.com/office/drawing/2014/main" id="{8D02DB7C-3C52-65A7-EC5D-A75A63AB14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007320"/>
                <a:ext cx="5552186" cy="727279"/>
              </a:xfrm>
              <a:prstGeom prst="rect">
                <a:avLst/>
              </a:prstGeom>
              <a:blipFill>
                <a:blip r:embed="rId3"/>
                <a:stretch>
                  <a:fillRect l="-1756" r="-1647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37" name="yt_shape_15337"/>
          <p:cNvSpPr txBox="1"/>
          <p:nvPr/>
        </p:nvSpPr>
        <p:spPr>
          <a:xfrm>
            <a:off x="540000" y="836712"/>
            <a:ext cx="70083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如图，管中放置着三根同样的绳子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5338" name="yt_image_15338">
            <a:extLst>
              <a:ext uri="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09520" y="1468379"/>
            <a:ext cx="3772958" cy="696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40" name="yt_shape_15340"/>
          <p:cNvSpPr txBox="1"/>
          <p:nvPr/>
        </p:nvSpPr>
        <p:spPr>
          <a:xfrm>
            <a:off x="540000" y="2215100"/>
            <a:ext cx="98648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）小明从这三根绳子中随机选一根，恰好选中绳子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的概率是多少？</a:t>
            </a:r>
          </a:p>
        </p:txBody>
      </p:sp>
      <p:sp>
        <p:nvSpPr>
          <p:cNvPr id="15341" name="yt_shape_15341"/>
          <p:cNvSpPr txBox="1"/>
          <p:nvPr/>
        </p:nvSpPr>
        <p:spPr>
          <a:xfrm>
            <a:off x="540119" y="26944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）小明先从左端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三个绳头中随机选两个打一个结，再从右端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三个绳头中随机选两个打一个结，求这三根绳子能连接成一根长绳的概率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342" name="yt_shape_15342"/>
              <p:cNvSpPr txBox="1"/>
              <p:nvPr/>
            </p:nvSpPr>
            <p:spPr>
              <a:xfrm>
                <a:off x="540000" y="3619822"/>
                <a:ext cx="5198539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）恰好选中绳子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的概率是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5342" name="yt_shape_153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19822"/>
                <a:ext cx="5198539" cy="641201"/>
              </a:xfrm>
              <a:prstGeom prst="rect">
                <a:avLst/>
              </a:prstGeom>
              <a:blipFill>
                <a:blip r:embed="rId3"/>
                <a:stretch>
                  <a:fillRect l="-3638" r="-1878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47B7482-AC36-2AC0-E26F-1D39EEE9D2A7}"/>
                  </a:ext>
                </a:extLst>
              </p:cNvPr>
              <p:cNvSpPr txBox="1"/>
              <p:nvPr/>
            </p:nvSpPr>
            <p:spPr>
              <a:xfrm>
                <a:off x="449989" y="3573016"/>
                <a:ext cx="5277548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）恰好选中绳子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AA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的概率是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47B7482-AC36-2AC0-E26F-1D39EEE9D2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73016"/>
                <a:ext cx="5277548" cy="728612"/>
              </a:xfrm>
              <a:prstGeom prst="rect">
                <a:avLst/>
              </a:prstGeom>
              <a:blipFill>
                <a:blip r:embed="rId4"/>
                <a:stretch>
                  <a:fillRect l="-1848" r="-1963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5344"/>
          <p:cNvSpPr txBox="1"/>
          <p:nvPr/>
        </p:nvSpPr>
        <p:spPr>
          <a:xfrm>
            <a:off x="540000" y="4260069"/>
            <a:ext cx="23083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）列表如下：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graphicFrame>
        <p:nvGraphicFramePr>
          <p:cNvPr id="9" name="yt_table_15345" title="H_178.5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0145596"/>
              </p:ext>
            </p:extLst>
          </p:nvPr>
        </p:nvGraphicFramePr>
        <p:xfrm>
          <a:off x="6312025" y="3861048"/>
          <a:ext cx="5339973" cy="187199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571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6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63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59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endParaRPr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-25000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1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baseline="-25000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×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√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√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 baseline="-2500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 baseline="-2500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√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×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√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baseline="-2500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en-US" altLang="zh-CN" sz="2400" b="0" i="0" u="none" baseline="-2500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√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√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×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5347"/>
              <p:cNvSpPr txBox="1"/>
              <p:nvPr/>
            </p:nvSpPr>
            <p:spPr>
              <a:xfrm>
                <a:off x="540000" y="5251586"/>
                <a:ext cx="6617196" cy="16024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所有等可能的情况有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其中这三根绳子能连接成一根长绳的情况有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0" name="yt_shape_153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251586"/>
                <a:ext cx="6617196" cy="1602490"/>
              </a:xfrm>
              <a:prstGeom prst="rect">
                <a:avLst/>
              </a:prstGeom>
              <a:blipFill>
                <a:blip r:embed="rId5"/>
                <a:stretch>
                  <a:fillRect l="-2857" t="-3042" r="-1843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329630DA-43B8-83EC-0268-40E11696BF26}"/>
              </a:ext>
            </a:extLst>
          </p:cNvPr>
          <p:cNvSpPr txBox="1"/>
          <p:nvPr/>
        </p:nvSpPr>
        <p:spPr>
          <a:xfrm>
            <a:off x="449989" y="4213263"/>
            <a:ext cx="2466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）列表如下：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B422C7A-94E0-8AC3-7CBB-718601FDDE82}"/>
              </a:ext>
            </a:extLst>
          </p:cNvPr>
          <p:cNvSpPr txBox="1"/>
          <p:nvPr/>
        </p:nvSpPr>
        <p:spPr>
          <a:xfrm>
            <a:off x="449989" y="5204780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所有等可能的情况有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AEEFE1D-1D2F-69AD-478A-AF0A4377AA85}"/>
              </a:ext>
            </a:extLst>
          </p:cNvPr>
          <p:cNvSpPr txBox="1"/>
          <p:nvPr/>
        </p:nvSpPr>
        <p:spPr>
          <a:xfrm>
            <a:off x="449989" y="5680268"/>
            <a:ext cx="6733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其中这三根绳子能连接成一根长绳的情况有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7B20DA89-9345-27F9-438C-8CA02712A2B1}"/>
                  </a:ext>
                </a:extLst>
              </p:cNvPr>
              <p:cNvSpPr txBox="1"/>
              <p:nvPr/>
            </p:nvSpPr>
            <p:spPr>
              <a:xfrm>
                <a:off x="449989" y="6155756"/>
                <a:ext cx="1613599" cy="7296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7B20DA89-9345-27F9-438C-8CA02712A2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155756"/>
                <a:ext cx="1613599" cy="729628"/>
              </a:xfrm>
              <a:prstGeom prst="rect">
                <a:avLst/>
              </a:prstGeom>
              <a:blipFill>
                <a:blip r:embed="rId6"/>
                <a:stretch>
                  <a:fillRect l="-6038" r="-5660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886</Words>
  <Application>Microsoft Office PowerPoint</Application>
  <PresentationFormat>宽屏</PresentationFormat>
  <Paragraphs>89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9" baseType="lpstr">
      <vt:lpstr>Finished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41</cp:revision>
  <dcterms:created xsi:type="dcterms:W3CDTF">2023-05-05T05:33:04Z</dcterms:created>
  <dcterms:modified xsi:type="dcterms:W3CDTF">2023-10-20T19:35:42Z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