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5" r:id="rId4"/>
    <p:sldId id="366" r:id="rId5"/>
    <p:sldId id="368" r:id="rId6"/>
    <p:sldId id="369" r:id="rId7"/>
    <p:sldId id="381" r:id="rId8"/>
    <p:sldId id="370" r:id="rId9"/>
    <p:sldId id="372" r:id="rId10"/>
    <p:sldId id="374" r:id="rId11"/>
    <p:sldId id="376" r:id="rId12"/>
    <p:sldId id="377" r:id="rId13"/>
    <p:sldId id="256" r:id="rId14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3" d="100"/>
          <a:sy n="53" d="100"/>
        </p:scale>
        <p:origin x="78" y="16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bin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bin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6.bin"/><Relationship Id="rId7" Type="http://schemas.openxmlformats.org/officeDocument/2006/relationships/image" Target="../media/image2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11" Type="http://schemas.openxmlformats.org/officeDocument/2006/relationships/image" Target="../media/image24.png"/><Relationship Id="rId5" Type="http://schemas.openxmlformats.org/officeDocument/2006/relationships/image" Target="../media/image18.png"/><Relationship Id="rId10" Type="http://schemas.openxmlformats.org/officeDocument/2006/relationships/image" Target="../media/image23.png"/><Relationship Id="rId4" Type="http://schemas.openxmlformats.org/officeDocument/2006/relationships/image" Target="../media/image17.png"/><Relationship Id="rId9" Type="http://schemas.openxmlformats.org/officeDocument/2006/relationships/image" Target="../media/image2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bin"/><Relationship Id="rId2" Type="http://schemas.openxmlformats.org/officeDocument/2006/relationships/image" Target="../media/image28.bin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64" name="yt_shape_13064"/>
          <p:cNvSpPr txBox="1"/>
          <p:nvPr/>
        </p:nvSpPr>
        <p:spPr>
          <a:xfrm>
            <a:off x="540000" y="908720"/>
            <a:ext cx="2417328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</a:t>
            </a:r>
            <a:r>
              <a:rPr lang="en-US" altLang="zh-CN" sz="1000" b="0" i="0" u="none">
                <a:solidFill>
                  <a:srgbClr val="1EE3CF"/>
                </a:solidFill>
                <a:effectLst/>
                <a:latin typeface="Times New Roman" pitchFamily="10"/>
                <a:ea typeface="宋体" pitchFamily="10"/>
                <a:cs typeface="宋体" pitchFamily="10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公式法</a:t>
            </a:r>
          </a:p>
        </p:txBody>
      </p:sp>
      <p:sp>
        <p:nvSpPr>
          <p:cNvPr id="13065" name="yt_shape_13065"/>
          <p:cNvSpPr txBox="1"/>
          <p:nvPr/>
        </p:nvSpPr>
        <p:spPr>
          <a:xfrm>
            <a:off x="540000" y="1408285"/>
            <a:ext cx="10686754" cy="1992066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none" lIns="72000" tIns="72000" rIns="72000" bIns="72000" rtlCol="0">
            <a:spAutoFit/>
          </a:bodyPr>
          <a:lstStyle/>
          <a:p>
            <a:pPr algn="l" eaLnBrk="1" latinLnBrk="0" hangingPunct="0">
              <a:lnSpc>
                <a:spcPct val="100000"/>
              </a:lnSpc>
            </a:pPr>
            <a:r>
              <a:rPr lang="zh-CN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所求阴影部分的面积是规则图形，直接用几何图形的面积公式求解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如图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：</a:t>
            </a:r>
            <a:endParaRPr lang="en-US" altLang="zh-CN" sz="2400" b="0" i="0" u="none" dirty="0" smtClean="0">
              <a:solidFill>
                <a:srgbClr val="000000"/>
              </a:solidFill>
              <a:effectLst/>
              <a:latin typeface="Times New Roman" pitchFamily="24"/>
              <a:ea typeface="楷体" pitchFamily="24"/>
              <a:cs typeface="宋体" pitchFamily="24"/>
            </a:endParaRPr>
          </a:p>
          <a:p>
            <a:pPr algn="l" eaLnBrk="1" latinLnBrk="0" hangingPunct="0">
              <a:lnSpc>
                <a:spcPct val="100000"/>
              </a:lnSpc>
            </a:pPr>
            <a:endParaRPr lang="en-US" altLang="zh-CN" sz="2400" dirty="0">
              <a:solidFill>
                <a:srgbClr val="000000"/>
              </a:solidFill>
              <a:latin typeface="Times New Roman" pitchFamily="24"/>
              <a:ea typeface="楷体" pitchFamily="24"/>
              <a:cs typeface="宋体" pitchFamily="24"/>
            </a:endParaRPr>
          </a:p>
          <a:p>
            <a:pPr algn="l" eaLnBrk="1" latinLnBrk="0" hangingPunct="0">
              <a:lnSpc>
                <a:spcPct val="100000"/>
              </a:lnSpc>
            </a:pPr>
            <a:endParaRPr lang="en-US" altLang="zh-CN" sz="2400" b="0" i="0" u="none" dirty="0" smtClean="0">
              <a:solidFill>
                <a:srgbClr val="000000"/>
              </a:solidFill>
              <a:effectLst/>
              <a:latin typeface="Times New Roman" pitchFamily="24"/>
              <a:ea typeface="楷体" pitchFamily="24"/>
              <a:cs typeface="宋体" pitchFamily="24"/>
            </a:endParaRPr>
          </a:p>
          <a:p>
            <a:pPr algn="l" eaLnBrk="1" latinLnBrk="0" hangingPunct="0">
              <a:lnSpc>
                <a:spcPct val="100000"/>
              </a:lnSpc>
            </a:pPr>
            <a:endParaRPr lang="en-US" altLang="zh-CN" sz="2400" dirty="0">
              <a:solidFill>
                <a:srgbClr val="000000"/>
              </a:solidFill>
              <a:latin typeface="Times New Roman" pitchFamily="24"/>
              <a:ea typeface="楷体" pitchFamily="24"/>
              <a:cs typeface="宋体" pitchFamily="24"/>
            </a:endParaRPr>
          </a:p>
          <a:p>
            <a:pPr algn="l" eaLnBrk="1" latinLnBrk="0" hangingPunct="0">
              <a:lnSpc>
                <a:spcPct val="100000"/>
              </a:lnSpc>
            </a:pPr>
            <a:endParaRPr lang="zh-CN" altLang="zh-CN" sz="2400" b="0" i="0" u="none" dirty="0">
              <a:solidFill>
                <a:srgbClr val="000000"/>
              </a:solidFill>
              <a:effectLst/>
              <a:latin typeface="Times New Roman" pitchFamily="24"/>
              <a:ea typeface="楷体" pitchFamily="24"/>
              <a:cs typeface="宋体" pitchFamily="24"/>
            </a:endParaRPr>
          </a:p>
        </p:txBody>
      </p:sp>
      <p:pic>
        <p:nvPicPr>
          <p:cNvPr id="13066" name="yt_image_13066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06350" y="2126175"/>
            <a:ext cx="4179299" cy="1228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068" name="yt_shape_13068"/>
          <p:cNvSpPr txBox="1"/>
          <p:nvPr/>
        </p:nvSpPr>
        <p:spPr>
          <a:xfrm>
            <a:off x="540000" y="3405417"/>
            <a:ext cx="1075935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是等边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的外接圆，其半径为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，图中阴影部分的面积是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3π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3069" name="yt_image_13069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7738" y="4037084"/>
            <a:ext cx="1376523" cy="13601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97708877307">
            <a:extLst>
              <a:ext uri="{FF2B5EF4-FFF2-40B4-BE49-F238E27FC236}">
                <a16:creationId xmlns:a16="http://schemas.microsoft.com/office/drawing/2014/main" id="{8C3413AA-9059-F9CF-7ED9-D89EE9A4D6A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47749"/>
            <a:ext cx="1174942" cy="36638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C5263CF-2598-65AD-6E76-4F8356B41D5B}"/>
              </a:ext>
            </a:extLst>
          </p:cNvPr>
          <p:cNvSpPr txBox="1"/>
          <p:nvPr/>
        </p:nvSpPr>
        <p:spPr>
          <a:xfrm>
            <a:off x="10417901" y="3358611"/>
            <a:ext cx="4864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3151" name="yt_shape_13151"/>
              <p:cNvSpPr txBox="1"/>
              <p:nvPr/>
            </p:nvSpPr>
            <p:spPr>
              <a:xfrm>
                <a:off x="540119" y="908720"/>
                <a:ext cx="11111999" cy="116756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11.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的直径，弦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，则阴影部分的面积＝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π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3151" name="yt_shape_1315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8720"/>
                <a:ext cx="11111999" cy="1167564"/>
              </a:xfrm>
              <a:prstGeom prst="rect">
                <a:avLst/>
              </a:prstGeom>
              <a:blipFill>
                <a:blip r:embed="rId2"/>
                <a:stretch>
                  <a:fillRect l="-1701" t="-1563" b="-781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156" name="yt_shape_13156"/>
          <p:cNvSpPr txBox="1"/>
          <p:nvPr/>
        </p:nvSpPr>
        <p:spPr>
          <a:xfrm>
            <a:off x="540000" y="5071742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153" name="yt_shape_13153" title="H_143.8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09476" y="2279436"/>
            <a:ext cx="1573047" cy="1827036"/>
            <a:chOff x="0" y="0"/>
            <a:chExt cx="1573047" cy="1827036"/>
          </a:xfrm>
        </p:grpSpPr>
        <p:pic>
          <p:nvPicPr>
            <p:cNvPr id="2" name="yt_image_13153">
              <a:extLst>
                <a:ext uri="">
  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573047" cy="14310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155" name="yt_shape_13155"/>
            <p:cNvSpPr txBox="1"/>
            <p:nvPr/>
          </p:nvSpPr>
          <p:spPr>
            <a:xfrm>
              <a:off x="177059" y="1467036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BFE95DB4-1F38-E807-6D99-1E9F705EDA35}"/>
                  </a:ext>
                </a:extLst>
              </p:cNvPr>
              <p:cNvSpPr txBox="1"/>
              <p:nvPr/>
            </p:nvSpPr>
            <p:spPr>
              <a:xfrm>
                <a:off x="2278908" y="1301283"/>
                <a:ext cx="462661" cy="7295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BFE95DB4-1F38-E807-6D99-1E9F705EDA3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78908" y="1301283"/>
                <a:ext cx="462661" cy="729565"/>
              </a:xfrm>
              <a:prstGeom prst="rect">
                <a:avLst/>
              </a:prstGeom>
              <a:blipFill>
                <a:blip r:embed="rId4"/>
                <a:stretch>
                  <a:fillRect r="-19737" b="-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57" name="yt_shape_13157"/>
          <p:cNvSpPr txBox="1"/>
          <p:nvPr/>
        </p:nvSpPr>
        <p:spPr>
          <a:xfrm>
            <a:off x="540000" y="1064496"/>
            <a:ext cx="2725105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</a:t>
            </a:r>
            <a:r>
              <a:rPr lang="en-US" altLang="zh-CN" sz="1000" b="0" i="0" u="none">
                <a:solidFill>
                  <a:srgbClr val="1EE3CF"/>
                </a:solidFill>
                <a:effectLst/>
                <a:latin typeface="Times New Roman" pitchFamily="10"/>
                <a:ea typeface="宋体" pitchFamily="10"/>
                <a:cs typeface="宋体" pitchFamily="10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容斥原理</a:t>
            </a:r>
          </a:p>
        </p:txBody>
      </p:sp>
      <p:sp>
        <p:nvSpPr>
          <p:cNvPr id="13158" name="yt_shape_13158"/>
          <p:cNvSpPr txBox="1"/>
          <p:nvPr/>
        </p:nvSpPr>
        <p:spPr>
          <a:xfrm>
            <a:off x="540119" y="1564061"/>
            <a:ext cx="11111999" cy="981350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有的阴影部分面积是由两个基本图形互相重叠得到的，常用的方法是：两个基本图形的面积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被重叠图形的面积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组合图形的面积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159" name="yt_shape_13159"/>
              <p:cNvSpPr txBox="1"/>
              <p:nvPr/>
            </p:nvSpPr>
            <p:spPr>
              <a:xfrm>
                <a:off x="540119" y="2596199"/>
                <a:ext cx="11111999" cy="190597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（宜昌市中考）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“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莱洛三角形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”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是工业生产中加工零件时广泛使用的一种图形，如图，以边长为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2cm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的等边三角形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的三个顶点为圆心、边长为半径画弧，三段圆弧围成的图形就是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“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莱洛三角形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”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，该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“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莱洛三角形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”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的面积为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sng" dirty="0" smtClean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2π2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（结果用含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的式子表示）</a:t>
                </a:r>
              </a:p>
            </p:txBody>
          </p:sp>
        </mc:Choice>
        <mc:Fallback>
          <p:sp>
            <p:nvSpPr>
              <p:cNvPr id="13159" name="yt_shape_1315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596199"/>
                <a:ext cx="11111999" cy="1905971"/>
              </a:xfrm>
              <a:prstGeom prst="rect">
                <a:avLst/>
              </a:prstGeom>
              <a:blipFill>
                <a:blip r:embed="rId2"/>
                <a:stretch>
                  <a:fillRect l="-1701" t="-2875" r="-1153" b="-862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161" name="yt_image_13161">
            <a:extLst>
              <a:ext uri="">
                <a16:creationId xmlns:m="http://schemas.openxmlformats.org/officeDocument/2006/math"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67480" y="4705322"/>
            <a:ext cx="3257038" cy="14481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97708878160">
            <a:extLst>
              <a:ext uri="{FF2B5EF4-FFF2-40B4-BE49-F238E27FC236}">
                <a16:creationId xmlns:a16="http://schemas.microsoft.com/office/drawing/2014/main" id="{A8EC4D34-0199-D854-1E4A-CE6E9F1E84C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103525"/>
            <a:ext cx="1174942" cy="36638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799C027-B45C-2425-00DE-01F64D08A087}"/>
              </a:ext>
            </a:extLst>
          </p:cNvPr>
          <p:cNvSpPr txBox="1"/>
          <p:nvPr/>
        </p:nvSpPr>
        <p:spPr>
          <a:xfrm>
            <a:off x="767408" y="4012028"/>
            <a:ext cx="10960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2π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A1CCFE19-8C40-983A-954F-ECF8178D0DEC}"/>
                  </a:ext>
                </a:extLst>
              </p:cNvPr>
              <p:cNvSpPr txBox="1"/>
              <p:nvPr/>
            </p:nvSpPr>
            <p:spPr>
              <a:xfrm>
                <a:off x="1667299" y="3962309"/>
                <a:ext cx="1005714" cy="5546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A1CCFE19-8C40-983A-954F-ECF8178D0DE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67299" y="3962309"/>
                <a:ext cx="1005714" cy="554686"/>
              </a:xfrm>
              <a:prstGeom prst="rect">
                <a:avLst/>
              </a:prstGeom>
              <a:blipFill>
                <a:blip r:embed="rId5"/>
                <a:stretch>
                  <a:fillRect l="-9756" t="-1099" r="-9756" b="-197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71" name="yt_shape_13071"/>
          <p:cNvSpPr txBox="1"/>
          <p:nvPr/>
        </p:nvSpPr>
        <p:spPr>
          <a:xfrm>
            <a:off x="540000" y="836712"/>
            <a:ext cx="2417328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</a:t>
            </a:r>
            <a:r>
              <a:rPr lang="en-US" altLang="zh-CN" sz="1000" b="0" i="0" u="none">
                <a:solidFill>
                  <a:srgbClr val="1EE3CF"/>
                </a:solidFill>
                <a:effectLst/>
                <a:latin typeface="Times New Roman" pitchFamily="10"/>
                <a:ea typeface="宋体" pitchFamily="10"/>
                <a:cs typeface="宋体" pitchFamily="10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和差法</a:t>
            </a:r>
          </a:p>
        </p:txBody>
      </p:sp>
      <p:sp>
        <p:nvSpPr>
          <p:cNvPr id="13072" name="yt_shape_13072"/>
          <p:cNvSpPr txBox="1"/>
          <p:nvPr/>
        </p:nvSpPr>
        <p:spPr>
          <a:xfrm>
            <a:off x="540000" y="1336277"/>
            <a:ext cx="230832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）直接和差法</a:t>
            </a:r>
          </a:p>
        </p:txBody>
      </p:sp>
      <p:sp>
        <p:nvSpPr>
          <p:cNvPr id="13073" name="yt_shape_13073"/>
          <p:cNvSpPr txBox="1"/>
          <p:nvPr/>
        </p:nvSpPr>
        <p:spPr>
          <a:xfrm>
            <a:off x="540119" y="1815580"/>
            <a:ext cx="11111999" cy="4393886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将不规则阴影部分的面积看成是以规则图形为载体的一部分，其他部分空白且为规则图形，此时采用整体作差法求解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如图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：</a:t>
            </a:r>
            <a:endParaRPr lang="en-US" altLang="zh-CN" sz="2400" b="0" i="0" u="none" dirty="0" smtClean="0">
              <a:solidFill>
                <a:srgbClr val="000000"/>
              </a:solidFill>
              <a:effectLst/>
              <a:latin typeface="Times New Roman" pitchFamily="24"/>
              <a:ea typeface="楷体" pitchFamily="24"/>
              <a:cs typeface="宋体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endParaRPr lang="en-US" altLang="zh-CN" sz="2400" dirty="0">
              <a:solidFill>
                <a:srgbClr val="000000"/>
              </a:solidFill>
              <a:latin typeface="Times New Roman" pitchFamily="24"/>
              <a:ea typeface="楷体" pitchFamily="24"/>
              <a:cs typeface="宋体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endParaRPr lang="en-US" altLang="zh-CN" sz="2400" b="0" i="0" u="none" dirty="0" smtClean="0">
              <a:solidFill>
                <a:srgbClr val="000000"/>
              </a:solidFill>
              <a:effectLst/>
              <a:latin typeface="Times New Roman" pitchFamily="24"/>
              <a:ea typeface="楷体" pitchFamily="24"/>
              <a:cs typeface="宋体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endParaRPr lang="en-US" altLang="zh-CN" sz="2400" dirty="0">
              <a:solidFill>
                <a:srgbClr val="000000"/>
              </a:solidFill>
              <a:latin typeface="Times New Roman" pitchFamily="24"/>
              <a:ea typeface="楷体" pitchFamily="24"/>
              <a:cs typeface="宋体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endParaRPr lang="en-US" altLang="zh-CN" sz="2400" b="0" i="0" u="none" dirty="0" smtClean="0">
              <a:solidFill>
                <a:srgbClr val="000000"/>
              </a:solidFill>
              <a:effectLst/>
              <a:latin typeface="Times New Roman" pitchFamily="24"/>
              <a:ea typeface="楷体" pitchFamily="24"/>
              <a:cs typeface="宋体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endParaRPr lang="en-US" altLang="zh-CN" sz="2400" dirty="0">
              <a:solidFill>
                <a:srgbClr val="000000"/>
              </a:solidFill>
              <a:latin typeface="Times New Roman" pitchFamily="24"/>
              <a:ea typeface="楷体" pitchFamily="24"/>
              <a:cs typeface="宋体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endParaRPr lang="en-US" altLang="zh-CN" sz="2400" b="0" i="0" u="none" dirty="0" smtClean="0">
              <a:solidFill>
                <a:srgbClr val="000000"/>
              </a:solidFill>
              <a:effectLst/>
              <a:latin typeface="Times New Roman" pitchFamily="24"/>
              <a:ea typeface="楷体" pitchFamily="24"/>
              <a:cs typeface="宋体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endParaRPr lang="zh-CN" altLang="zh-CN" sz="2400" b="0" i="0" u="none" dirty="0">
              <a:solidFill>
                <a:srgbClr val="000000"/>
              </a:solidFill>
              <a:effectLst/>
              <a:latin typeface="Times New Roman" pitchFamily="24"/>
              <a:ea typeface="楷体" pitchFamily="24"/>
              <a:cs typeface="宋体" pitchFamily="24"/>
            </a:endParaRPr>
          </a:p>
        </p:txBody>
      </p:sp>
      <p:pic>
        <p:nvPicPr>
          <p:cNvPr id="13074" name="yt_image_1307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89155" y="3000082"/>
            <a:ext cx="4213688" cy="25774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97708877510">
            <a:extLst>
              <a:ext uri="{FF2B5EF4-FFF2-40B4-BE49-F238E27FC236}">
                <a16:creationId xmlns:a16="http://schemas.microsoft.com/office/drawing/2014/main" id="{372408E6-D030-27C5-9CC1-47E720ABF7D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875741"/>
            <a:ext cx="1174942" cy="36638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3076" name="yt_shape_13076"/>
              <p:cNvSpPr txBox="1"/>
              <p:nvPr/>
            </p:nvSpPr>
            <p:spPr>
              <a:xfrm>
                <a:off x="540119" y="836712"/>
                <a:ext cx="11111999" cy="128035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（山西省中考）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如图，扇形纸片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的半径为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，沿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折叠扇形纸片，点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恰好落在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e>
                    </m:groupChr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上的点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处，图中阴影部分的面积为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4000" b="0" i="0" u="sng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en-US" altLang="zh-CN" sz="4000" b="0" i="0" u="sng" dirty="0" smtClean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3π     </a:t>
                </a:r>
                <a:r>
                  <a:rPr lang="en-US" altLang="zh-CN" sz="2400" b="0" i="0" u="none" dirty="0" smtClean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en-US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endParaRPr>
              </a:p>
            </p:txBody>
          </p:sp>
        </mc:Choice>
        <mc:Fallback>
          <p:sp>
            <p:nvSpPr>
              <p:cNvPr id="13076" name="yt_shape_1307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836712"/>
                <a:ext cx="11111999" cy="1280351"/>
              </a:xfrm>
              <a:prstGeom prst="rect">
                <a:avLst/>
              </a:prstGeom>
              <a:blipFill>
                <a:blip r:embed="rId2"/>
                <a:stretch>
                  <a:fillRect l="-1701" t="-3810" r="-933" b="-176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081" name="yt_shape_13081"/>
          <p:cNvSpPr txBox="1"/>
          <p:nvPr/>
        </p:nvSpPr>
        <p:spPr>
          <a:xfrm>
            <a:off x="540000" y="3881759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078" name="yt_shape_13078" title="H_125.321106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22380" y="2204864"/>
            <a:ext cx="1947238" cy="1591578"/>
            <a:chOff x="0" y="0"/>
            <a:chExt cx="1947238" cy="1591578"/>
          </a:xfrm>
        </p:grpSpPr>
        <p:pic>
          <p:nvPicPr>
            <p:cNvPr id="2" name="yt_image_13078">
              <a:extLst>
                <a:ext uri="">
  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947238" cy="11955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080" name="yt_shape_13080"/>
            <p:cNvSpPr txBox="1"/>
            <p:nvPr/>
          </p:nvSpPr>
          <p:spPr>
            <a:xfrm>
              <a:off x="440338" y="123157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A071EF0D-C864-A6D9-5AB6-8C754C0691B5}"/>
                  </a:ext>
                </a:extLst>
              </p:cNvPr>
              <p:cNvSpPr txBox="1"/>
              <p:nvPr/>
            </p:nvSpPr>
            <p:spPr>
              <a:xfrm>
                <a:off x="6236800" y="1184444"/>
                <a:ext cx="1493012" cy="80640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3π</a:t>
                </a:r>
                <a:r>
                  <a:rPr kumimoji="0" lang="zh-CN" altLang="zh-CN" sz="2400" b="0" i="0" strike="noStrike" kern="1200" cap="none" spc="0" normalizeH="0" baseline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A071EF0D-C864-A6D9-5AB6-8C754C0691B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6800" y="1184444"/>
                <a:ext cx="1493012" cy="806400"/>
              </a:xfrm>
              <a:prstGeom prst="rect">
                <a:avLst/>
              </a:prstGeom>
              <a:blipFill>
                <a:blip r:embed="rId4"/>
                <a:stretch>
                  <a:fillRect l="-6122" b="-45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yt_shape_13082"/>
              <p:cNvSpPr txBox="1"/>
              <p:nvPr/>
            </p:nvSpPr>
            <p:spPr>
              <a:xfrm>
                <a:off x="540119" y="3857367"/>
                <a:ext cx="11111999" cy="217751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如图，在扇形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的中点，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交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e>
                    </m:groupChr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于点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，以点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为圆心，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的长为半径作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e>
                    </m:groupChr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交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于点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，则阴影部分的面积为</a:t>
                </a:r>
                <a:r>
                  <a:rPr lang="zh-CN" altLang="zh-CN" sz="100" b="0" i="0" spc="-1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en-US" altLang="zh-CN" sz="4000" b="0" i="0" u="sng" dirty="0" smtClean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  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40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 sz="40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</m:num>
                      <m:den>
                        <m:r>
                          <a:rPr lang="en-US" altLang="zh-CN" sz="40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zh-CN" altLang="zh-CN" sz="4000" b="0" i="0" u="sng" dirty="0" smtClean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zh-CN" altLang="zh-CN" sz="4000" b="0" i="0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500" b="0" i="0" spc="-100" dirty="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 dirty="0" smtClean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en-US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endParaRPr>
              </a:p>
            </p:txBody>
          </p:sp>
        </mc:Choice>
        <mc:Fallback>
          <p:sp>
            <p:nvSpPr>
              <p:cNvPr id="8" name="yt_shape_1308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857367"/>
                <a:ext cx="11111999" cy="2177519"/>
              </a:xfrm>
              <a:prstGeom prst="rect">
                <a:avLst/>
              </a:prstGeom>
              <a:blipFill>
                <a:blip r:embed="rId5"/>
                <a:stretch>
                  <a:fillRect l="-1701" b="-25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yt_shape_13087"/>
          <p:cNvSpPr txBox="1"/>
          <p:nvPr/>
        </p:nvSpPr>
        <p:spPr>
          <a:xfrm>
            <a:off x="540000" y="7732578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0" name="yt_shape_13084" title="H_134.4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80400" y="5051941"/>
            <a:ext cx="1431198" cy="1707021"/>
            <a:chOff x="0" y="0"/>
            <a:chExt cx="1431198" cy="1707021"/>
          </a:xfrm>
        </p:grpSpPr>
        <p:pic>
          <p:nvPicPr>
            <p:cNvPr id="11" name="yt_image_13084">
              <a:extLst>
                <a:ext uri="">
  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0" y="0"/>
              <a:ext cx="1431198" cy="131102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" name="yt_shape_13086"/>
            <p:cNvSpPr txBox="1"/>
            <p:nvPr/>
          </p:nvSpPr>
          <p:spPr>
            <a:xfrm>
              <a:off x="182318" y="1347021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38FFE49B-661E-D2DE-3424-F478E86B132E}"/>
                  </a:ext>
                </a:extLst>
              </p:cNvPr>
              <p:cNvSpPr txBox="1"/>
              <p:nvPr/>
            </p:nvSpPr>
            <p:spPr>
              <a:xfrm>
                <a:off x="1304722" y="5051941"/>
                <a:ext cx="1046862" cy="72435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38FFE49B-661E-D2DE-3424-F478E86B132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04722" y="5051941"/>
                <a:ext cx="1046862" cy="724358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CF5924C6-53C5-7489-2767-180047D07062}"/>
                  </a:ext>
                </a:extLst>
              </p:cNvPr>
              <p:cNvSpPr txBox="1"/>
              <p:nvPr/>
            </p:nvSpPr>
            <p:spPr>
              <a:xfrm>
                <a:off x="1991544" y="4897892"/>
                <a:ext cx="454788" cy="80639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kumimoji="0" lang="en-US" altLang="zh-CN" sz="2400" b="0" i="1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>
                                <a:solidFill>
                                  <a:srgbClr val="000000"/>
                                </a:solidFill>
                              </a:uFill>
                              <a:latin typeface="Cambria Math" panose="02040503050406030204" pitchFamily="18" charset="0"/>
                              <a:ea typeface="Cambria Math" panose="02040503050406030204" pitchFamily="48" charset="0"/>
                            </a:rPr>
                          </m:ctrlPr>
                        </m:fPr>
                        <m:num>
                          <m:rad>
                            <m:radPr>
                              <m:degHide m:val="on"/>
                              <m:ctrlPr>
                                <a:rPr kumimoji="0" lang="en-US" altLang="zh-CN" sz="2400" b="0" i="1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000000"/>
                                    </a:solidFill>
                                  </a:uFill>
                                  <a:latin typeface="Cambria Math" panose="02040503050406030204" pitchFamily="18" charset="0"/>
                                  <a:ea typeface="Cambria Math" panose="02040503050406030204" pitchFamily="48" charset="0"/>
                                </a:rPr>
                              </m:ctrlPr>
                            </m:radPr>
                            <m:deg/>
                            <m:e>
                              <m:r>
                                <a:rPr kumimoji="0" lang="en-US" altLang="zh-CN" sz="2400" b="0" i="0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>
                                    <a:solidFill>
                                      <a:srgbClr val="000000"/>
                                    </a:solidFill>
                                  </a:uFill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3</m:t>
                              </m:r>
                            </m:e>
                          </m:rad>
                        </m:num>
                        <m:den>
                          <m:r>
                            <a:rPr kumimoji="0" lang="en-US" altLang="zh-CN" sz="2400" b="0" i="0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>
                                <a:solidFill>
                                  <a:srgbClr val="000000"/>
                                </a:solidFill>
                              </a:uFill>
                              <a:latin typeface="Cambria Math" panose="02040503050406030204" pitchFamily="48" charset="0"/>
                              <a:ea typeface="Cambria Math" panose="02040503050406030204" pitchFamily="48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CF5924C6-53C5-7489-2767-180047D0706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91544" y="4897892"/>
                <a:ext cx="454788" cy="806399"/>
              </a:xfrm>
              <a:prstGeom prst="rect">
                <a:avLst/>
              </a:prstGeom>
              <a:blipFill>
                <a:blip r:embed="rId8"/>
                <a:stretch>
                  <a:fillRect r="-2703" b="-45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13" grpId="0" build="allAtOnce"/>
      <p:bldP spid="1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88" name="yt_shape_13088"/>
          <p:cNvSpPr txBox="1"/>
          <p:nvPr/>
        </p:nvSpPr>
        <p:spPr>
          <a:xfrm>
            <a:off x="540119" y="80505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如图，在扇形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，半径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，将扇形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沿过点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的直线折叠，使点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恰好落在弧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上的点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处，折痕为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，求图中阴影部分的面积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3089" name="yt_image_13089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25338" y="1865217"/>
            <a:ext cx="1626780" cy="15841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yt_shape_13091"/>
          <p:cNvSpPr txBox="1"/>
          <p:nvPr/>
        </p:nvSpPr>
        <p:spPr>
          <a:xfrm>
            <a:off x="540000" y="900000"/>
            <a:ext cx="175368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解：连接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5" name="yt_shape_13093"/>
          <p:cNvSpPr txBox="1"/>
          <p:nvPr/>
        </p:nvSpPr>
        <p:spPr>
          <a:xfrm>
            <a:off x="5201171" y="1531667"/>
            <a:ext cx="1388009" cy="1125629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6250" b="0" i="0" u="none" spc="-6250">
                <a:solidFill>
                  <a:srgbClr val="1EE3CF"/>
                </a:solidFill>
                <a:effectLst/>
                <a:latin typeface="Times New Roman" pitchFamily="62"/>
                <a:ea typeface="宋体" pitchFamily="62"/>
                <a:cs typeface="宋体" pitchFamily="62"/>
              </a:rPr>
              <a:t> </a:t>
            </a:r>
            <a:r>
              <a:rPr lang="en-US" altLang="zh-CN" sz="6250" b="0" i="0" u="none" spc="9261">
                <a:solidFill>
                  <a:srgbClr val="1EE3CF"/>
                </a:solidFill>
                <a:effectLst/>
                <a:latin typeface="Times New Roman" pitchFamily="62"/>
                <a:ea typeface="宋体" pitchFamily="62"/>
                <a:cs typeface="宋体" pitchFamily="62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6" name="yt_image_13092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118" y="1988908"/>
            <a:ext cx="1372741" cy="12447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yt_shape_13095"/>
          <p:cNvSpPr txBox="1"/>
          <p:nvPr/>
        </p:nvSpPr>
        <p:spPr>
          <a:xfrm>
            <a:off x="540000" y="2173212"/>
            <a:ext cx="393376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根据折叠的性质，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8" name="yt_shape_13096"/>
          <p:cNvSpPr txBox="1"/>
          <p:nvPr/>
        </p:nvSpPr>
        <p:spPr>
          <a:xfrm>
            <a:off x="540000" y="2652515"/>
            <a:ext cx="389850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9" name="yt_shape_13097"/>
          <p:cNvSpPr txBox="1"/>
          <p:nvPr/>
        </p:nvSpPr>
        <p:spPr>
          <a:xfrm>
            <a:off x="540000" y="3043758"/>
            <a:ext cx="249747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0" name="yt_shape_13098"/>
          <p:cNvSpPr txBox="1"/>
          <p:nvPr/>
        </p:nvSpPr>
        <p:spPr>
          <a:xfrm>
            <a:off x="540000" y="3459754"/>
            <a:ext cx="546784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即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是等边三角形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DBO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yt_shape_13099"/>
              <p:cNvSpPr txBox="1"/>
              <p:nvPr/>
            </p:nvSpPr>
            <p:spPr>
              <a:xfrm>
                <a:off x="540000" y="3828495"/>
                <a:ext cx="3425618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CBO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DBO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30°.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11" name="yt_shape_1309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828495"/>
                <a:ext cx="3425618" cy="638893"/>
              </a:xfrm>
              <a:prstGeom prst="rect">
                <a:avLst/>
              </a:prstGeom>
              <a:blipFill>
                <a:blip r:embed="rId4"/>
                <a:stretch>
                  <a:fillRect l="-5516" r="-4270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yt_shape_13101"/>
          <p:cNvSpPr txBox="1"/>
          <p:nvPr/>
        </p:nvSpPr>
        <p:spPr>
          <a:xfrm>
            <a:off x="540000" y="4404559"/>
            <a:ext cx="226023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" name="yt_shape_13102"/>
              <p:cNvSpPr txBox="1"/>
              <p:nvPr/>
            </p:nvSpPr>
            <p:spPr>
              <a:xfrm>
                <a:off x="540000" y="4764599"/>
                <a:ext cx="4924553" cy="72205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·tan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CBO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13" name="yt_shape_1310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764599"/>
                <a:ext cx="4924553" cy="722057"/>
              </a:xfrm>
              <a:prstGeom prst="rect">
                <a:avLst/>
              </a:prstGeom>
              <a:blipFill>
                <a:blip r:embed="rId5"/>
                <a:stretch>
                  <a:fillRect l="-3841" r="-2850" b="-135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文本框 13">
            <a:extLst>
              <a:ext uri="{FF2B5EF4-FFF2-40B4-BE49-F238E27FC236}">
                <a16:creationId xmlns:a16="http://schemas.microsoft.com/office/drawing/2014/main" id="{A18C2D72-0BB2-3227-D9A1-79A981715335}"/>
              </a:ext>
            </a:extLst>
          </p:cNvPr>
          <p:cNvSpPr txBox="1"/>
          <p:nvPr/>
        </p:nvSpPr>
        <p:spPr>
          <a:xfrm>
            <a:off x="449989" y="1647298"/>
            <a:ext cx="19168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解：连接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FC7508A8-80ED-3AC0-F8D3-EF989170D49D}"/>
              </a:ext>
            </a:extLst>
          </p:cNvPr>
          <p:cNvSpPr txBox="1"/>
          <p:nvPr/>
        </p:nvSpPr>
        <p:spPr>
          <a:xfrm>
            <a:off x="449989" y="2126406"/>
            <a:ext cx="40758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根据折叠的性质，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E2D1EFC9-BF91-A7D6-F3A6-19B75E8CC226}"/>
              </a:ext>
            </a:extLst>
          </p:cNvPr>
          <p:cNvSpPr txBox="1"/>
          <p:nvPr/>
        </p:nvSpPr>
        <p:spPr>
          <a:xfrm>
            <a:off x="449989" y="2605709"/>
            <a:ext cx="4040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78739BAD-FABD-ACF2-9B6B-C1FAB7CA1588}"/>
              </a:ext>
            </a:extLst>
          </p:cNvPr>
          <p:cNvSpPr txBox="1"/>
          <p:nvPr/>
        </p:nvSpPr>
        <p:spPr>
          <a:xfrm>
            <a:off x="449989" y="2996952"/>
            <a:ext cx="26534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3A2341AB-6313-ABA4-1D6E-79C33A1A61EA}"/>
              </a:ext>
            </a:extLst>
          </p:cNvPr>
          <p:cNvSpPr txBox="1"/>
          <p:nvPr/>
        </p:nvSpPr>
        <p:spPr>
          <a:xfrm>
            <a:off x="449989" y="3412948"/>
            <a:ext cx="55950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是等边三角形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DBO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id="{DED34A53-4AE2-8581-5250-B8C7CBBBF170}"/>
                  </a:ext>
                </a:extLst>
              </p:cNvPr>
              <p:cNvSpPr txBox="1"/>
              <p:nvPr/>
            </p:nvSpPr>
            <p:spPr>
              <a:xfrm>
                <a:off x="449989" y="3781689"/>
                <a:ext cx="3572573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CBO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DBO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30°.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id="{DED34A53-4AE2-8581-5250-B8C7CBBBF17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781689"/>
                <a:ext cx="3572573" cy="726326"/>
              </a:xfrm>
              <a:prstGeom prst="rect">
                <a:avLst/>
              </a:prstGeom>
              <a:blipFill>
                <a:blip r:embed="rId6"/>
                <a:stretch>
                  <a:fillRect l="-2730" r="-2560" b="-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0" name="文本框 19">
            <a:extLst>
              <a:ext uri="{FF2B5EF4-FFF2-40B4-BE49-F238E27FC236}">
                <a16:creationId xmlns:a16="http://schemas.microsoft.com/office/drawing/2014/main" id="{0CF21F2A-BD07-1A40-DE04-CC87D32F6103}"/>
              </a:ext>
            </a:extLst>
          </p:cNvPr>
          <p:cNvSpPr txBox="1"/>
          <p:nvPr/>
        </p:nvSpPr>
        <p:spPr>
          <a:xfrm>
            <a:off x="449989" y="4357753"/>
            <a:ext cx="24184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AOB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1" name="文本框 20">
                <a:extLst>
                  <a:ext uri="{FF2B5EF4-FFF2-40B4-BE49-F238E27FC236}">
                    <a16:creationId xmlns:a16="http://schemas.microsoft.com/office/drawing/2014/main" id="{17053440-D74F-A094-B017-33939BA8EDD9}"/>
                  </a:ext>
                </a:extLst>
              </p:cNvPr>
              <p:cNvSpPr txBox="1"/>
              <p:nvPr/>
            </p:nvSpPr>
            <p:spPr>
              <a:xfrm>
                <a:off x="449989" y="4717793"/>
                <a:ext cx="5057013" cy="8086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·tan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CBO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1" name="文本框 20">
                <a:extLst>
                  <a:ext uri="{FF2B5EF4-FFF2-40B4-BE49-F238E27FC236}">
                    <a16:creationId xmlns:a16="http://schemas.microsoft.com/office/drawing/2014/main" id="{17053440-D74F-A094-B017-33939BA8EDD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717793"/>
                <a:ext cx="5057013" cy="808686"/>
              </a:xfrm>
              <a:prstGeom prst="rect">
                <a:avLst/>
              </a:prstGeom>
              <a:blipFill>
                <a:blip r:embed="rId7"/>
                <a:stretch>
                  <a:fillRect l="-1930" r="-1930" b="-45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2" name="yt_shape_13104"/>
              <p:cNvSpPr txBox="1"/>
              <p:nvPr/>
            </p:nvSpPr>
            <p:spPr>
              <a:xfrm>
                <a:off x="540000" y="5343308"/>
                <a:ext cx="9638664" cy="72205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zh-CN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扇形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90</m:t>
                        </m:r>
                        <m:r>
                          <m:rPr>
                            <m:sty m:val="p"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360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π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22" name="yt_shape_1310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343308"/>
                <a:ext cx="9638664" cy="722057"/>
              </a:xfrm>
              <a:prstGeom prst="rect">
                <a:avLst/>
              </a:prstGeom>
              <a:blipFill>
                <a:blip r:embed="rId8"/>
                <a:stretch>
                  <a:fillRect l="-1961" b="-135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3" name="yt_shape_13106"/>
              <p:cNvSpPr txBox="1"/>
              <p:nvPr/>
            </p:nvSpPr>
            <p:spPr>
              <a:xfrm>
                <a:off x="540000" y="5988735"/>
                <a:ext cx="9587818" cy="72205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阴影部分的面积为：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zh-CN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扇形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π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π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23" name="yt_shape_1310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988735"/>
                <a:ext cx="9587818" cy="722057"/>
              </a:xfrm>
              <a:prstGeom prst="rect">
                <a:avLst/>
              </a:prstGeom>
              <a:blipFill>
                <a:blip r:embed="rId9"/>
                <a:stretch>
                  <a:fillRect l="-1972" b="-134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4" name="文本框 23">
                <a:extLst>
                  <a:ext uri="{FF2B5EF4-FFF2-40B4-BE49-F238E27FC236}">
                    <a16:creationId xmlns:a16="http://schemas.microsoft.com/office/drawing/2014/main" id="{9C3A7B2C-3970-26AB-DCD9-0B068901212D}"/>
                  </a:ext>
                </a:extLst>
              </p:cNvPr>
              <p:cNvSpPr txBox="1"/>
              <p:nvPr/>
            </p:nvSpPr>
            <p:spPr>
              <a:xfrm>
                <a:off x="449989" y="5296502"/>
                <a:ext cx="9623933" cy="8086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BDC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OBC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扇形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AOB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90</m:t>
                        </m:r>
                        <m:r>
                          <m:rPr>
                            <m:sty m:val="p"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360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π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4" name="文本框 23">
                <a:extLst>
                  <a:ext uri="{FF2B5EF4-FFF2-40B4-BE49-F238E27FC236}">
                    <a16:creationId xmlns:a16="http://schemas.microsoft.com/office/drawing/2014/main" id="{9C3A7B2C-3970-26AB-DCD9-0B068901212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296502"/>
                <a:ext cx="9623933" cy="808686"/>
              </a:xfrm>
              <a:prstGeom prst="rect">
                <a:avLst/>
              </a:prstGeom>
              <a:blipFill>
                <a:blip r:embed="rId10"/>
                <a:stretch>
                  <a:fillRect l="-1013" r="-887" b="-37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5" name="文本框 24">
                <a:extLst>
                  <a:ext uri="{FF2B5EF4-FFF2-40B4-BE49-F238E27FC236}">
                    <a16:creationId xmlns:a16="http://schemas.microsoft.com/office/drawing/2014/main" id="{877279FE-44A7-B02E-E4FB-43B93751FE90}"/>
                  </a:ext>
                </a:extLst>
              </p:cNvPr>
              <p:cNvSpPr txBox="1"/>
              <p:nvPr/>
            </p:nvSpPr>
            <p:spPr>
              <a:xfrm>
                <a:off x="449989" y="5941929"/>
                <a:ext cx="9573578" cy="8086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阴影部分的面积为：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扇形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AOB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BDC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OBC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π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π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5" name="文本框 24">
                <a:extLst>
                  <a:ext uri="{FF2B5EF4-FFF2-40B4-BE49-F238E27FC236}">
                    <a16:creationId xmlns:a16="http://schemas.microsoft.com/office/drawing/2014/main" id="{877279FE-44A7-B02E-E4FB-43B93751FE9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941929"/>
                <a:ext cx="9573578" cy="808686"/>
              </a:xfrm>
              <a:prstGeom prst="rect">
                <a:avLst/>
              </a:prstGeom>
              <a:blipFill>
                <a:blip r:embed="rId11"/>
                <a:stretch>
                  <a:fillRect l="-1019" r="-955" b="-45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uild="allAtOnce"/>
      <p:bldP spid="15" grpId="0" build="allAtOnce"/>
      <p:bldP spid="16" grpId="0" build="allAtOnce"/>
      <p:bldP spid="17" grpId="0" build="allAtOnce"/>
      <p:bldP spid="18" grpId="0" build="allAtOnce"/>
      <p:bldP spid="19" grpId="0" build="allAtOnce"/>
      <p:bldP spid="20" grpId="0" build="allAtOnce"/>
      <p:bldP spid="21" grpId="0" build="allAtOnce"/>
      <p:bldP spid="24" grpId="0" build="allAtOnce"/>
      <p:bldP spid="2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8" name="yt_shape_13108"/>
          <p:cNvSpPr txBox="1"/>
          <p:nvPr/>
        </p:nvSpPr>
        <p:spPr>
          <a:xfrm>
            <a:off x="540000" y="836712"/>
            <a:ext cx="3032882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</a:t>
            </a:r>
            <a:r>
              <a:rPr lang="en-US" altLang="zh-CN" sz="1000" b="0" i="0" u="none">
                <a:solidFill>
                  <a:srgbClr val="1EE3CF"/>
                </a:solidFill>
                <a:effectLst/>
                <a:latin typeface="Times New Roman" pitchFamily="10"/>
                <a:ea typeface="宋体" pitchFamily="10"/>
                <a:cs typeface="宋体" pitchFamily="10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等积转化法</a:t>
            </a:r>
          </a:p>
        </p:txBody>
      </p:sp>
      <p:sp>
        <p:nvSpPr>
          <p:cNvPr id="13109" name="yt_shape_13109"/>
          <p:cNvSpPr txBox="1"/>
          <p:nvPr/>
        </p:nvSpPr>
        <p:spPr>
          <a:xfrm>
            <a:off x="540000" y="1336277"/>
            <a:ext cx="11028608" cy="5354149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通过对图形的变换，为利用公式法或和差法求解创造条件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★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直接等面积转化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当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时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en-US" altLang="zh-CN" sz="2400" b="0" i="0" u="none" dirty="0" smtClean="0">
              <a:solidFill>
                <a:srgbClr val="000000"/>
              </a:solidFill>
              <a:effectLst/>
              <a:latin typeface="Times New Roman" pitchFamily="24"/>
              <a:ea typeface="楷体" pitchFamily="24"/>
              <a:cs typeface="宋体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endParaRPr lang="en-US" altLang="zh-CN" sz="2400" dirty="0">
              <a:solidFill>
                <a:srgbClr val="000000"/>
              </a:solidFill>
              <a:latin typeface="Times New Roman" pitchFamily="24"/>
              <a:ea typeface="楷体" pitchFamily="24"/>
              <a:cs typeface="宋体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endParaRPr lang="en-US" altLang="zh-CN" sz="2400" b="0" i="0" u="none" dirty="0" smtClean="0">
              <a:solidFill>
                <a:srgbClr val="000000"/>
              </a:solidFill>
              <a:effectLst/>
              <a:latin typeface="Times New Roman" pitchFamily="24"/>
              <a:ea typeface="楷体" pitchFamily="24"/>
              <a:cs typeface="宋体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endParaRPr lang="en-US" altLang="zh-CN" sz="2400" dirty="0">
              <a:solidFill>
                <a:srgbClr val="000000"/>
              </a:solidFill>
              <a:latin typeface="Times New Roman" pitchFamily="24"/>
              <a:ea typeface="楷体" pitchFamily="24"/>
              <a:cs typeface="宋体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endParaRPr lang="en-US" altLang="zh-CN" sz="2400" b="0" i="0" u="none" dirty="0" smtClean="0">
              <a:solidFill>
                <a:srgbClr val="000000"/>
              </a:solidFill>
              <a:effectLst/>
              <a:latin typeface="Times New Roman" pitchFamily="24"/>
              <a:ea typeface="楷体" pitchFamily="24"/>
              <a:cs typeface="宋体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endParaRPr lang="en-US" altLang="zh-CN" sz="2400" dirty="0">
              <a:solidFill>
                <a:srgbClr val="000000"/>
              </a:solidFill>
              <a:latin typeface="Times New Roman" pitchFamily="24"/>
              <a:ea typeface="楷体" pitchFamily="24"/>
              <a:cs typeface="宋体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endParaRPr lang="en-US" altLang="zh-CN" sz="2400" b="0" i="0" u="none" dirty="0" smtClean="0">
              <a:solidFill>
                <a:srgbClr val="000000"/>
              </a:solidFill>
              <a:effectLst/>
              <a:latin typeface="Times New Roman" pitchFamily="24"/>
              <a:ea typeface="楷体" pitchFamily="24"/>
              <a:cs typeface="宋体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endParaRPr lang="en-US" altLang="zh-CN" sz="2400" b="0" i="0" u="none" dirty="0" smtClean="0">
              <a:solidFill>
                <a:srgbClr val="000000"/>
              </a:solidFill>
              <a:effectLst/>
              <a:latin typeface="Times New Roman" pitchFamily="24"/>
              <a:ea typeface="楷体" pitchFamily="24"/>
              <a:cs typeface="宋体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endParaRPr lang="zh-CN" altLang="zh-CN" sz="2400" b="0" i="0" u="none" dirty="0">
              <a:solidFill>
                <a:srgbClr val="000000"/>
              </a:solidFill>
              <a:effectLst/>
              <a:latin typeface="Times New Roman" pitchFamily="24"/>
              <a:ea typeface="楷体" pitchFamily="24"/>
              <a:cs typeface="宋体" pitchFamily="24"/>
            </a:endParaRPr>
          </a:p>
        </p:txBody>
      </p:sp>
      <p:pic>
        <p:nvPicPr>
          <p:cNvPr id="13110" name="yt_image_13110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7018" y="2420888"/>
            <a:ext cx="3617962" cy="1485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112" name="yt_shape_13112"/>
          <p:cNvSpPr txBox="1"/>
          <p:nvPr/>
        </p:nvSpPr>
        <p:spPr>
          <a:xfrm>
            <a:off x="540000" y="3789040"/>
            <a:ext cx="4709156" cy="981350"/>
          </a:xfrm>
          <a:prstGeom prst="rect">
            <a:avLst/>
          </a:prstGeom>
          <a:noFill/>
          <a:ln>
            <a:noFill/>
          </a:ln>
        </p:spPr>
        <p:txBody>
          <a:bodyPr vert="horz" wrap="none" lIns="72000" tIns="0" rIns="72000" bIns="7200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★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平移转化法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当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分别是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的中点时，</a:t>
            </a:r>
          </a:p>
        </p:txBody>
      </p:sp>
      <p:pic>
        <p:nvPicPr>
          <p:cNvPr id="3" name="yt_shape_1697708877814">
            <a:extLst>
              <a:ext uri="{FF2B5EF4-FFF2-40B4-BE49-F238E27FC236}">
                <a16:creationId xmlns:a16="http://schemas.microsoft.com/office/drawing/2014/main" id="{FAA39AF4-9339-7C56-AB4E-62B9AE1FA01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875741"/>
            <a:ext cx="1174942" cy="366380"/>
          </a:xfrm>
          <a:prstGeom prst="rect">
            <a:avLst/>
          </a:prstGeom>
        </p:spPr>
      </p:pic>
      <p:pic>
        <p:nvPicPr>
          <p:cNvPr id="7" name="yt_image_13113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26455" y="4797152"/>
            <a:ext cx="4455698" cy="1777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15" name="yt_shape_13115"/>
          <p:cNvSpPr txBox="1"/>
          <p:nvPr/>
        </p:nvSpPr>
        <p:spPr>
          <a:xfrm>
            <a:off x="540000" y="908720"/>
            <a:ext cx="10812584" cy="5354149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★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对称转化法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当点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是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的中点时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</a:t>
            </a:r>
            <a:endParaRPr lang="en-US" altLang="zh-CN" sz="2400" b="0" i="0" u="none" dirty="0" smtClean="0">
              <a:solidFill>
                <a:srgbClr val="000000"/>
              </a:solidFill>
              <a:effectLst/>
              <a:latin typeface="Times New Roman" pitchFamily="24"/>
              <a:ea typeface="楷体" pitchFamily="24"/>
              <a:cs typeface="宋体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endParaRPr lang="en-US" altLang="zh-CN" sz="2400" dirty="0">
              <a:solidFill>
                <a:srgbClr val="000000"/>
              </a:solidFill>
              <a:latin typeface="Times New Roman" pitchFamily="24"/>
              <a:ea typeface="楷体" pitchFamily="24"/>
              <a:cs typeface="宋体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endParaRPr lang="en-US" altLang="zh-CN" sz="2400" b="0" i="0" u="none" dirty="0" smtClean="0">
              <a:solidFill>
                <a:srgbClr val="000000"/>
              </a:solidFill>
              <a:effectLst/>
              <a:latin typeface="Times New Roman" pitchFamily="24"/>
              <a:ea typeface="楷体" pitchFamily="24"/>
              <a:cs typeface="宋体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endParaRPr lang="en-US" altLang="zh-CN" sz="2400" dirty="0">
              <a:solidFill>
                <a:srgbClr val="000000"/>
              </a:solidFill>
              <a:latin typeface="Times New Roman" pitchFamily="24"/>
              <a:ea typeface="楷体" pitchFamily="24"/>
              <a:cs typeface="宋体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endParaRPr lang="en-US" altLang="zh-CN" sz="2400" b="0" i="0" u="none" dirty="0" smtClean="0">
              <a:solidFill>
                <a:srgbClr val="000000"/>
              </a:solidFill>
              <a:effectLst/>
              <a:latin typeface="Times New Roman" pitchFamily="24"/>
              <a:ea typeface="楷体" pitchFamily="24"/>
              <a:cs typeface="宋体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endParaRPr lang="en-US" altLang="zh-CN" sz="2400" dirty="0">
              <a:solidFill>
                <a:srgbClr val="000000"/>
              </a:solidFill>
              <a:latin typeface="Times New Roman" pitchFamily="24"/>
              <a:ea typeface="楷体" pitchFamily="24"/>
              <a:cs typeface="宋体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endParaRPr lang="en-US" altLang="zh-CN" sz="2400" b="0" i="0" u="none" dirty="0" smtClean="0">
              <a:solidFill>
                <a:srgbClr val="000000"/>
              </a:solidFill>
              <a:effectLst/>
              <a:latin typeface="Times New Roman" pitchFamily="24"/>
              <a:ea typeface="楷体" pitchFamily="24"/>
              <a:cs typeface="宋体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endParaRPr lang="en-US" altLang="zh-CN" sz="2400" dirty="0">
              <a:solidFill>
                <a:srgbClr val="000000"/>
              </a:solidFill>
              <a:latin typeface="Times New Roman" pitchFamily="24"/>
              <a:ea typeface="楷体" pitchFamily="24"/>
              <a:cs typeface="宋体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endParaRPr lang="en-US" altLang="zh-CN" sz="2400" b="0" i="0" u="none" dirty="0" smtClean="0">
              <a:solidFill>
                <a:srgbClr val="000000"/>
              </a:solidFill>
              <a:effectLst/>
              <a:latin typeface="Times New Roman" pitchFamily="24"/>
              <a:ea typeface="楷体" pitchFamily="24"/>
              <a:cs typeface="宋体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endParaRPr lang="en-US" altLang="zh-CN" sz="2400" dirty="0">
              <a:solidFill>
                <a:srgbClr val="000000"/>
              </a:solidFill>
              <a:latin typeface="Times New Roman" pitchFamily="24"/>
              <a:ea typeface="楷体" pitchFamily="24"/>
              <a:cs typeface="宋体" pitchFamily="24"/>
            </a:endParaRPr>
          </a:p>
        </p:txBody>
      </p:sp>
      <p:pic>
        <p:nvPicPr>
          <p:cNvPr id="13116" name="yt_image_13116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12337" y="2093222"/>
            <a:ext cx="3567324" cy="16893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118" name="yt_shape_13118"/>
          <p:cNvSpPr txBox="1"/>
          <p:nvPr/>
        </p:nvSpPr>
        <p:spPr>
          <a:xfrm>
            <a:off x="540000" y="3832991"/>
            <a:ext cx="1940770" cy="514738"/>
          </a:xfrm>
          <a:prstGeom prst="rect">
            <a:avLst/>
          </a:prstGeom>
          <a:ln>
            <a:noFill/>
          </a:ln>
        </p:spPr>
        <p:txBody>
          <a:bodyPr vert="horz" wrap="none" lIns="72000" tIns="72000" rIns="72000" bIns="72000" rtlCol="0">
            <a:spAutoFit/>
          </a:bodyPr>
          <a:lstStyle/>
          <a:p>
            <a:pPr algn="l" eaLnBrk="1" latinLnBrk="0" hangingPunct="0">
              <a:lnSpc>
                <a:spcPct val="100000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★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旋转转化法</a:t>
            </a:r>
          </a:p>
        </p:txBody>
      </p:sp>
      <p:pic>
        <p:nvPicPr>
          <p:cNvPr id="6" name="yt_image_13119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7237" y="4725144"/>
            <a:ext cx="3617523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21" name="yt_shape_13121"/>
          <p:cNvSpPr txBox="1"/>
          <p:nvPr/>
        </p:nvSpPr>
        <p:spPr>
          <a:xfrm>
            <a:off x="540119" y="83671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如图，正方形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的边长为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，分别以正方形的三边为直径在正方形内部作半圆，则阴影部分的面积之和是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3125" name="yt_shape_13125"/>
          <p:cNvSpPr txBox="1"/>
          <p:nvPr/>
        </p:nvSpPr>
        <p:spPr>
          <a:xfrm>
            <a:off x="540000" y="3705943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122" name="yt_shape_13122" title="H_134.4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30102" y="1948511"/>
            <a:ext cx="1531794" cy="1707021"/>
            <a:chOff x="0" y="0"/>
            <a:chExt cx="1531794" cy="1707021"/>
          </a:xfrm>
        </p:grpSpPr>
        <p:pic>
          <p:nvPicPr>
            <p:cNvPr id="2" name="yt_image_13122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531794" cy="131102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124" name="yt_shape_13124"/>
            <p:cNvSpPr txBox="1"/>
            <p:nvPr/>
          </p:nvSpPr>
          <p:spPr>
            <a:xfrm>
              <a:off x="232616" y="1347021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C0FD7DE6-0034-568C-2FB4-4BA5B0FCCDB6}"/>
              </a:ext>
            </a:extLst>
          </p:cNvPr>
          <p:cNvSpPr txBox="1"/>
          <p:nvPr/>
        </p:nvSpPr>
        <p:spPr>
          <a:xfrm>
            <a:off x="4717308" y="1265394"/>
            <a:ext cx="332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yt_shape_13126"/>
              <p:cNvSpPr txBox="1"/>
              <p:nvPr/>
            </p:nvSpPr>
            <p:spPr>
              <a:xfrm>
                <a:off x="540119" y="3719784"/>
                <a:ext cx="11111999" cy="120013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（广元市中考）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如图，将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沿弦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折叠，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恰经过圆心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，则阴影部分的面积为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200" b="0" i="0" u="sng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m:rPr>
                            <m:sty m:val="p"/>
                          </m:rP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8" name="yt_shape_1312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719784"/>
                <a:ext cx="11111999" cy="1200137"/>
              </a:xfrm>
              <a:prstGeom prst="rect">
                <a:avLst/>
              </a:prstGeom>
              <a:blipFill>
                <a:blip r:embed="rId3"/>
                <a:stretch>
                  <a:fillRect l="-1701" b="-81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yt_shape_13131"/>
          <p:cNvSpPr txBox="1"/>
          <p:nvPr/>
        </p:nvSpPr>
        <p:spPr>
          <a:xfrm>
            <a:off x="540000" y="6994780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0" name="yt_shape_13128" title="H_143.4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00060" y="4653136"/>
            <a:ext cx="1591878" cy="1821321"/>
            <a:chOff x="0" y="0"/>
            <a:chExt cx="1591878" cy="1821321"/>
          </a:xfrm>
        </p:grpSpPr>
        <p:pic>
          <p:nvPicPr>
            <p:cNvPr id="11" name="yt_image_13128">
              <a:extLst>
                <a:ext uri="">
  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1591878" cy="142532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" name="yt_shape_13130"/>
            <p:cNvSpPr txBox="1"/>
            <p:nvPr/>
          </p:nvSpPr>
          <p:spPr>
            <a:xfrm>
              <a:off x="262658" y="1461321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996F1E90-8072-5415-7BF0-2057F0BDBDE3}"/>
                  </a:ext>
                </a:extLst>
              </p:cNvPr>
              <p:cNvSpPr txBox="1"/>
              <p:nvPr/>
            </p:nvSpPr>
            <p:spPr>
              <a:xfrm>
                <a:off x="2888508" y="4144605"/>
                <a:ext cx="459486" cy="7295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12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m:rPr>
                            <m:sty m:val="p"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996F1E90-8072-5415-7BF0-2057F0BDBDE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88508" y="4144605"/>
                <a:ext cx="459486" cy="729565"/>
              </a:xfrm>
              <a:prstGeom prst="rect">
                <a:avLst/>
              </a:prstGeom>
              <a:blipFill>
                <a:blip r:embed="rId5"/>
                <a:stretch>
                  <a:fillRect l="-1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1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3132" name="yt_shape_13132"/>
              <p:cNvSpPr txBox="1"/>
              <p:nvPr/>
            </p:nvSpPr>
            <p:spPr>
              <a:xfrm>
                <a:off x="540119" y="908720"/>
                <a:ext cx="11111999" cy="175593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如图，在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的中点，以点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为圆心作圆心角为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的扇形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DEF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恰在弧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EF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上，则图中阴影部分的面积为</a:t>
                </a:r>
                <a:r>
                  <a:rPr lang="zh-CN" altLang="zh-CN" sz="100" b="0" i="0" spc="-1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 dirty="0" smtClean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                </a:t>
                </a:r>
                <a:r>
                  <a:rPr lang="zh-CN" altLang="zh-CN" sz="100" b="0" i="0" spc="-100" dirty="0" smtClean="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3132" name="yt_shape_1313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8720"/>
                <a:ext cx="11111999" cy="1755930"/>
              </a:xfrm>
              <a:prstGeom prst="rect">
                <a:avLst/>
              </a:prstGeom>
              <a:blipFill>
                <a:blip r:embed="rId2"/>
                <a:stretch>
                  <a:fillRect l="-1701" t="-2778" r="-220" b="-52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137" name="yt_shape_13137"/>
          <p:cNvSpPr txBox="1"/>
          <p:nvPr/>
        </p:nvSpPr>
        <p:spPr>
          <a:xfrm>
            <a:off x="540000" y="4220612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134" name="yt_shape_13134" title="H_136.57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66680" y="2060848"/>
            <a:ext cx="1458639" cy="1734453"/>
            <a:chOff x="0" y="0"/>
            <a:chExt cx="1458639" cy="1734453"/>
          </a:xfrm>
        </p:grpSpPr>
        <p:pic>
          <p:nvPicPr>
            <p:cNvPr id="2" name="yt_image_13134">
              <a:extLst>
                <a:ext uri="">
  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458639" cy="133845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136" name="yt_shape_13136"/>
            <p:cNvSpPr txBox="1"/>
            <p:nvPr/>
          </p:nvSpPr>
          <p:spPr>
            <a:xfrm>
              <a:off x="196038" y="1374453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DFC8734D-EB1D-FDA9-1800-3DE1137D4357}"/>
                  </a:ext>
                </a:extLst>
              </p:cNvPr>
              <p:cNvSpPr txBox="1"/>
              <p:nvPr/>
            </p:nvSpPr>
            <p:spPr>
              <a:xfrm>
                <a:off x="935322" y="1876360"/>
                <a:ext cx="940499" cy="72435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DFC8734D-EB1D-FDA9-1800-3DE1137D435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35322" y="1876360"/>
                <a:ext cx="940499" cy="724358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823E3236-6E8A-F708-7B08-2415D327B402}"/>
                  </a:ext>
                </a:extLst>
              </p:cNvPr>
              <p:cNvSpPr txBox="1"/>
              <p:nvPr/>
            </p:nvSpPr>
            <p:spPr>
              <a:xfrm>
                <a:off x="1538854" y="1772816"/>
                <a:ext cx="308674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kumimoji="0" lang="en-US" altLang="zh-CN" sz="2400" b="0" i="1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>
                                <a:solidFill>
                                  <a:srgbClr val="000000"/>
                                </a:solidFill>
                              </a:uFill>
                              <a:latin typeface="Cambria Math" panose="02040503050406030204" pitchFamily="18" charset="0"/>
                              <a:ea typeface="Cambria Math" panose="02040503050406030204" pitchFamily="48" charset="0"/>
                            </a:rPr>
                          </m:ctrlPr>
                        </m:fPr>
                        <m:num>
                          <m:r>
                            <a:rPr kumimoji="0" lang="en-US" altLang="zh-CN" sz="2400" b="0" i="0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>
                                <a:solidFill>
                                  <a:srgbClr val="000000"/>
                                </a:solidFill>
                              </a:uFill>
                              <a:latin typeface="Cambria Math" panose="02040503050406030204" pitchFamily="48" charset="0"/>
                              <a:ea typeface="Cambria Math" panose="02040503050406030204" pitchFamily="48" charset="0"/>
                            </a:rPr>
                            <m:t>1</m:t>
                          </m:r>
                        </m:num>
                        <m:den>
                          <m:r>
                            <a:rPr kumimoji="0" lang="en-US" altLang="zh-CN" sz="2400" b="0" i="0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>
                                <a:solidFill>
                                  <a:srgbClr val="000000"/>
                                </a:solidFill>
                              </a:uFill>
                              <a:latin typeface="Cambria Math" panose="02040503050406030204" pitchFamily="48" charset="0"/>
                              <a:ea typeface="Cambria Math" panose="02040503050406030204" pitchFamily="48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823E3236-6E8A-F708-7B08-2415D327B40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38854" y="1772816"/>
                <a:ext cx="308674" cy="726326"/>
              </a:xfrm>
              <a:prstGeom prst="rect">
                <a:avLst/>
              </a:prstGeom>
              <a:blipFill>
                <a:blip r:embed="rId5"/>
                <a:stretch>
                  <a:fillRect b="-420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yt_shape_13138"/>
          <p:cNvSpPr txBox="1"/>
          <p:nvPr/>
        </p:nvSpPr>
        <p:spPr>
          <a:xfrm>
            <a:off x="540119" y="376032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，以点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为中心，把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逆时针旋转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45°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，得到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A'B'C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，则图中阴影部分的面积为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2π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0" name="yt_shape_13142"/>
          <p:cNvSpPr txBox="1"/>
          <p:nvPr/>
        </p:nvSpPr>
        <p:spPr>
          <a:xfrm>
            <a:off x="540000" y="6804400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" name="yt_shape_13139" title="H_148.1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432262" y="4872127"/>
            <a:ext cx="1327474" cy="1881900"/>
            <a:chOff x="0" y="0"/>
            <a:chExt cx="1327474" cy="1881900"/>
          </a:xfrm>
        </p:grpSpPr>
        <p:pic>
          <p:nvPicPr>
            <p:cNvPr id="12" name="yt_image_13139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0" y="0"/>
              <a:ext cx="1327474" cy="14859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" name="yt_shape_13141"/>
            <p:cNvSpPr txBox="1"/>
            <p:nvPr/>
          </p:nvSpPr>
          <p:spPr>
            <a:xfrm>
              <a:off x="130456" y="152190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14" name="文本框 13">
            <a:extLst>
              <a:ext uri="{FF2B5EF4-FFF2-40B4-BE49-F238E27FC236}">
                <a16:creationId xmlns:a16="http://schemas.microsoft.com/office/drawing/2014/main" id="{26D7C18C-4A33-AA5A-50B3-3DF4E596684A}"/>
              </a:ext>
            </a:extLst>
          </p:cNvPr>
          <p:cNvSpPr txBox="1"/>
          <p:nvPr/>
        </p:nvSpPr>
        <p:spPr>
          <a:xfrm>
            <a:off x="7373196" y="4189010"/>
            <a:ext cx="4864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14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43" name="yt_shape_13143"/>
          <p:cNvSpPr txBox="1"/>
          <p:nvPr/>
        </p:nvSpPr>
        <p:spPr>
          <a:xfrm>
            <a:off x="540119" y="90872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如图，扇形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的半径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厘米，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，分别以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的中点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为圆心，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为直径做半圆，则图中阴影部分面积为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平方厘米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3144" name="yt_image_1314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72398" y="2500650"/>
            <a:ext cx="1447203" cy="1332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19294E1-C040-E550-DE91-D2C81541DD9D}"/>
              </a:ext>
            </a:extLst>
          </p:cNvPr>
          <p:cNvSpPr txBox="1"/>
          <p:nvPr/>
        </p:nvSpPr>
        <p:spPr>
          <a:xfrm>
            <a:off x="9001971" y="1337402"/>
            <a:ext cx="15532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yt_shape_13146"/>
          <p:cNvSpPr txBox="1"/>
          <p:nvPr/>
        </p:nvSpPr>
        <p:spPr>
          <a:xfrm>
            <a:off x="540119" y="403654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如图是两个半圆，点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为大半圆的圆心，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是大半圆的弦且与小半圆相切，且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直径，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zh-CN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阴影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72π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6" name="yt_shape_13150"/>
          <p:cNvSpPr txBox="1"/>
          <p:nvPr/>
        </p:nvSpPr>
        <p:spPr>
          <a:xfrm>
            <a:off x="540000" y="6708076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7" name="yt_shape_13147" title="H_118.8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95031" y="5148339"/>
            <a:ext cx="1801936" cy="1509282"/>
            <a:chOff x="0" y="0"/>
            <a:chExt cx="1801936" cy="1509282"/>
          </a:xfrm>
        </p:grpSpPr>
        <p:pic>
          <p:nvPicPr>
            <p:cNvPr id="8" name="yt_image_13147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801936" cy="111328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yt_shape_13149"/>
            <p:cNvSpPr txBox="1"/>
            <p:nvPr/>
          </p:nvSpPr>
          <p:spPr>
            <a:xfrm>
              <a:off x="291504" y="1149282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10" name="文本框 9">
            <a:extLst>
              <a:ext uri="{FF2B5EF4-FFF2-40B4-BE49-F238E27FC236}">
                <a16:creationId xmlns:a16="http://schemas.microsoft.com/office/drawing/2014/main" id="{CA755679-C9FC-58E3-BBFC-9E1872D5B3E1}"/>
              </a:ext>
            </a:extLst>
          </p:cNvPr>
          <p:cNvSpPr txBox="1"/>
          <p:nvPr/>
        </p:nvSpPr>
        <p:spPr>
          <a:xfrm>
            <a:off x="4571258" y="4465222"/>
            <a:ext cx="6388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72π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10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</TotalTime>
  <Words>907</Words>
  <Application>Microsoft Office PowerPoint</Application>
  <PresentationFormat>宽屏</PresentationFormat>
  <Paragraphs>97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26" baseType="lpstr">
      <vt:lpstr>Finished</vt:lpstr>
      <vt:lpstr>等线</vt:lpstr>
      <vt:lpstr>等线 Light</vt:lpstr>
      <vt:lpstr>黑体</vt:lpstr>
      <vt:lpstr>华文行楷</vt:lpstr>
      <vt:lpstr>楷体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李富贵儿</cp:lastModifiedBy>
  <cp:revision>41</cp:revision>
  <dcterms:created xsi:type="dcterms:W3CDTF">2023-05-05T05:33:04Z</dcterms:created>
  <dcterms:modified xsi:type="dcterms:W3CDTF">2023-10-20T16:35:26Z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