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91" r:id="rId4"/>
    <p:sldId id="365" r:id="rId5"/>
    <p:sldId id="367" r:id="rId6"/>
    <p:sldId id="370" r:id="rId7"/>
    <p:sldId id="376" r:id="rId8"/>
    <p:sldId id="380" r:id="rId9"/>
    <p:sldId id="381" r:id="rId10"/>
    <p:sldId id="382" r:id="rId11"/>
    <p:sldId id="383" r:id="rId12"/>
    <p:sldId id="388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bin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1" name="yt_shape_15091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92" name="yt_shape_15092"/>
              <p:cNvSpPr txBox="1"/>
              <p:nvPr/>
            </p:nvSpPr>
            <p:spPr>
              <a:xfrm>
                <a:off x="540000" y="1379303"/>
                <a:ext cx="8947065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，圆周角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092" name="yt_shape_15092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8947065" cy="490006"/>
              </a:xfrm>
              <a:prstGeom prst="rect">
                <a:avLst/>
              </a:prstGeom>
              <a:blipFill>
                <a:blip r:embed="rId2"/>
                <a:stretch>
                  <a:fillRect l="-2113" r="-1159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097" name="yt_table_15097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9210749"/>
                  </p:ext>
                </p:extLst>
              </p:nvPr>
            </p:nvGraphicFramePr>
            <p:xfrm>
              <a:off x="540000" y="3945175"/>
              <a:ext cx="8551228" cy="635953"/>
            </p:xfrm>
            <a:graphic>
              <a:graphicData uri="http://schemas.openxmlformats.org/drawingml/2006/table">
                <a:tbl>
                  <a:tblPr/>
                  <a:tblGrid>
                    <a:gridCol w="2432368">
                      <a:extLst>
                        <a:ext uri="{9D8B030D-6E8A-4147-A177-3AD203B41FA5}">
                          <a16:colId xmlns:a16="http://schemas.microsoft.com/office/drawing/2014/main" val="10709"/>
                        </a:ext>
                      </a:extLst>
                    </a:gridCol>
                    <a:gridCol w="2414905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  <a:gridCol w="2414905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  <a:gridCol w="1289050">
                      <a:extLst>
                        <a:ext uri="{9D8B030D-6E8A-4147-A177-3AD203B41FA5}">
                          <a16:colId xmlns:a16="http://schemas.microsoft.com/office/drawing/2014/main" val="107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097" name="yt_table_15097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9210749"/>
                  </p:ext>
                </p:extLst>
              </p:nvPr>
            </p:nvGraphicFramePr>
            <p:xfrm>
              <a:off x="540000" y="3945175"/>
              <a:ext cx="8551228" cy="635953"/>
            </p:xfrm>
            <a:graphic>
              <a:graphicData uri="http://schemas.openxmlformats.org/drawingml/2006/table">
                <a:tbl>
                  <a:tblPr/>
                  <a:tblGrid>
                    <a:gridCol w="2432368">
                      <a:extLst>
                        <a:ext uri="{9D8B030D-6E8A-4147-A177-3AD203B41FA5}">
                          <a16:colId xmlns:a16="http://schemas.microsoft.com/office/drawing/2014/main" val="10709"/>
                        </a:ext>
                      </a:extLst>
                    </a:gridCol>
                    <a:gridCol w="2414905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  <a:gridCol w="2414905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  <a:gridCol w="1289050">
                      <a:extLst>
                        <a:ext uri="{9D8B030D-6E8A-4147-A177-3AD203B41FA5}">
                          <a16:colId xmlns:a16="http://schemas.microsoft.com/office/drawing/2014/main" val="10712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88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504" r="-15314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010" r="-5353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6226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094" name="yt_shape_15094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4575" y="2003440"/>
            <a:ext cx="1278100" cy="1827036"/>
            <a:chOff x="0" y="0"/>
            <a:chExt cx="1278100" cy="1827036"/>
          </a:xfrm>
        </p:grpSpPr>
        <p:pic>
          <p:nvPicPr>
            <p:cNvPr id="3" name="yt_image_1509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78100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96" name="yt_shape_15096"/>
            <p:cNvSpPr txBox="1"/>
            <p:nvPr/>
          </p:nvSpPr>
          <p:spPr>
            <a:xfrm>
              <a:off x="105769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6823C9E5-0198-41CA-B2E3-F8EA156F16CC}"/>
              </a:ext>
            </a:extLst>
          </p:cNvPr>
          <p:cNvSpPr txBox="1"/>
          <p:nvPr/>
        </p:nvSpPr>
        <p:spPr>
          <a:xfrm>
            <a:off x="8650125" y="1332497"/>
            <a:ext cx="3832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7" name="yt_shape_15187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分）某种冰激凌的外包装可以视为圆锥（如图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），制作这种外包装需要用如图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所示的等腰三角形材料，其中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围成圆锥时，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恰好重合，已知这种加工材料的顶角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</p:txBody>
      </p:sp>
      <p:pic>
        <p:nvPicPr>
          <p:cNvPr id="15188" name="yt_image_1518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3800" y="2428642"/>
            <a:ext cx="4824399" cy="196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90" name="yt_shape_15190"/>
          <p:cNvSpPr txBox="1"/>
          <p:nvPr/>
        </p:nvSpPr>
        <p:spPr>
          <a:xfrm>
            <a:off x="540000" y="4442671"/>
            <a:ext cx="7284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中圆锥底面圆直径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与母线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长的比值；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5FC86C4-7C3B-23D6-EE71-B045FEB96356}"/>
                  </a:ext>
                </a:extLst>
              </p:cNvPr>
              <p:cNvSpPr txBox="1"/>
              <p:nvPr/>
            </p:nvSpPr>
            <p:spPr>
              <a:xfrm>
                <a:off x="540000" y="4760671"/>
                <a:ext cx="5262308" cy="771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）根据题意得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5FC86C4-7C3B-23D6-EE71-B045FEB96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60671"/>
                <a:ext cx="5262308" cy="771919"/>
              </a:xfrm>
              <a:prstGeom prst="rect">
                <a:avLst/>
              </a:prstGeom>
              <a:blipFill>
                <a:blip r:embed="rId3"/>
                <a:stretch>
                  <a:fillRect l="-1854" r="-1854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8299245-E504-E8F8-10EA-E809C8C526A4}"/>
                  </a:ext>
                </a:extLst>
              </p:cNvPr>
              <p:cNvSpPr txBox="1"/>
              <p:nvPr/>
            </p:nvSpPr>
            <p:spPr>
              <a:xfrm>
                <a:off x="540000" y="5438978"/>
                <a:ext cx="60252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与母线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长的比值为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8299245-E504-E8F8-10EA-E809C8C526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38978"/>
                <a:ext cx="6025261" cy="726326"/>
              </a:xfrm>
              <a:prstGeom prst="rect">
                <a:avLst/>
              </a:prstGeom>
              <a:blipFill>
                <a:blip r:embed="rId4"/>
                <a:stretch>
                  <a:fillRect l="-1619" r="-172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192" name="yt_shape_15192"/>
              <p:cNvSpPr txBox="1"/>
              <p:nvPr/>
            </p:nvSpPr>
            <p:spPr>
              <a:xfrm>
                <a:off x="540119" y="784873"/>
                <a:ext cx="11111999" cy="22840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）若圆锥底面圆的直径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，求加工材料剩余部分（图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中阴影部分）的面积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（结果保留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）根据题意得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与母线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长的比值为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192" name="yt_shape_151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84873"/>
                <a:ext cx="11111999" cy="2284087"/>
              </a:xfrm>
              <a:prstGeom prst="rect">
                <a:avLst/>
              </a:prstGeom>
              <a:blipFill>
                <a:blip r:embed="rId2"/>
                <a:stretch>
                  <a:fillRect l="-1701" t="-2406" r="-494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5194"/>
              <p:cNvSpPr txBox="1"/>
              <p:nvPr/>
            </p:nvSpPr>
            <p:spPr>
              <a:xfrm>
                <a:off x="540000" y="1820174"/>
                <a:ext cx="5814092" cy="30983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阴影部分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EAF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90×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51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20174"/>
                <a:ext cx="5814092" cy="3098349"/>
              </a:xfrm>
              <a:prstGeom prst="rect">
                <a:avLst/>
              </a:prstGeom>
              <a:blipFill>
                <a:blip r:embed="rId3"/>
                <a:stretch>
                  <a:fillRect l="-3253" t="-1772" r="-2413" b="-51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5196"/>
          <p:cNvSpPr txBox="1"/>
          <p:nvPr/>
        </p:nvSpPr>
        <p:spPr>
          <a:xfrm>
            <a:off x="540000" y="4969311"/>
            <a:ext cx="67117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答：加工材料剩余部分的面积为（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A8B677-92F8-647C-5E2B-5E0F1799FEF5}"/>
              </a:ext>
            </a:extLst>
          </p:cNvPr>
          <p:cNvSpPr txBox="1"/>
          <p:nvPr/>
        </p:nvSpPr>
        <p:spPr>
          <a:xfrm>
            <a:off x="449989" y="1773368"/>
            <a:ext cx="593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25F1E3-51CF-DE69-2FF0-44E13B4B6A93}"/>
              </a:ext>
            </a:extLst>
          </p:cNvPr>
          <p:cNvSpPr txBox="1"/>
          <p:nvPr/>
        </p:nvSpPr>
        <p:spPr>
          <a:xfrm>
            <a:off x="449989" y="2248856"/>
            <a:ext cx="365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03A1384-EA7C-40BF-B4F7-62195BB714BD}"/>
              </a:ext>
            </a:extLst>
          </p:cNvPr>
          <p:cNvSpPr txBox="1"/>
          <p:nvPr/>
        </p:nvSpPr>
        <p:spPr>
          <a:xfrm>
            <a:off x="449989" y="2724344"/>
            <a:ext cx="363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C296A35-EDC0-9509-4D0B-86239C3ACA59}"/>
              </a:ext>
            </a:extLst>
          </p:cNvPr>
          <p:cNvSpPr txBox="1"/>
          <p:nvPr/>
        </p:nvSpPr>
        <p:spPr>
          <a:xfrm>
            <a:off x="449989" y="3199832"/>
            <a:ext cx="372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阴影部分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扇形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980C28B-A782-796E-A04A-6D28AB42EA42}"/>
                  </a:ext>
                </a:extLst>
              </p:cNvPr>
              <p:cNvSpPr txBox="1"/>
              <p:nvPr/>
            </p:nvSpPr>
            <p:spPr>
              <a:xfrm>
                <a:off x="449989" y="3675320"/>
                <a:ext cx="3232532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90×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980C28B-A782-796E-A04A-6D28AB42EA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5320"/>
                <a:ext cx="3232532" cy="835673"/>
              </a:xfrm>
              <a:prstGeom prst="rect">
                <a:avLst/>
              </a:prstGeom>
              <a:blipFill>
                <a:blip r:embed="rId4"/>
                <a:stretch>
                  <a:fillRect l="-3019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C2BE757-C010-83CC-53B5-9BEDA7BD12CD}"/>
              </a:ext>
            </a:extLst>
          </p:cNvPr>
          <p:cNvSpPr txBox="1"/>
          <p:nvPr/>
        </p:nvSpPr>
        <p:spPr>
          <a:xfrm>
            <a:off x="526189" y="4417381"/>
            <a:ext cx="2864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6D004CE-EA58-9E9B-6766-4FB7C072EFE7}"/>
              </a:ext>
            </a:extLst>
          </p:cNvPr>
          <p:cNvSpPr txBox="1"/>
          <p:nvPr/>
        </p:nvSpPr>
        <p:spPr>
          <a:xfrm>
            <a:off x="449989" y="4922505"/>
            <a:ext cx="6826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答：加工材料剩余部分的面积为（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518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0989" y="1551569"/>
            <a:ext cx="4824399" cy="196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5098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如图，一把遮阳伞撑开时母线的长是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，则做这把遮阳伞需用布料的面积是（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3" name="yt_table_1510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50369"/>
              </p:ext>
            </p:extLst>
          </p:nvPr>
        </p:nvGraphicFramePr>
        <p:xfrm>
          <a:off x="540000" y="3315138"/>
          <a:ext cx="8762366" cy="475488"/>
        </p:xfrm>
        <a:graphic>
          <a:graphicData uri="http://schemas.openxmlformats.org/drawingml/2006/table">
            <a:tbl>
              <a:tblPr/>
              <a:tblGrid>
                <a:gridCol w="2432368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  <a:gridCol w="2414905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  <a:gridCol w="2414905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  <a:gridCol w="1500188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A.4πm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B.2πm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C.8πm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D.6πm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</a:tbl>
          </a:graphicData>
        </a:graphic>
      </p:graphicFrame>
      <p:grpSp>
        <p:nvGrpSpPr>
          <p:cNvPr id="4" name="yt_shape_15099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57413" y="1524385"/>
            <a:ext cx="1277409" cy="1640727"/>
            <a:chOff x="0" y="0"/>
            <a:chExt cx="1277409" cy="1640727"/>
          </a:xfrm>
        </p:grpSpPr>
        <p:pic>
          <p:nvPicPr>
            <p:cNvPr id="5" name="yt_image_1509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77409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yt_shape_15101"/>
            <p:cNvSpPr txBox="1"/>
            <p:nvPr/>
          </p:nvSpPr>
          <p:spPr>
            <a:xfrm>
              <a:off x="105423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27A34B3-5C1C-5A66-72B0-3CDF0DC78A18}"/>
              </a:ext>
            </a:extLst>
          </p:cNvPr>
          <p:cNvSpPr txBox="1"/>
          <p:nvPr/>
        </p:nvSpPr>
        <p:spPr>
          <a:xfrm>
            <a:off x="2431308" y="12653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5104"/>
          <p:cNvSpPr txBox="1"/>
          <p:nvPr/>
        </p:nvSpPr>
        <p:spPr>
          <a:xfrm>
            <a:off x="540119" y="38610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正六边形的边长为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，最长的对角线为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，最短的对角线为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三者之间的关系为（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" name="yt_table_15105" title="H_67.1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0102135"/>
                  </p:ext>
                </p:extLst>
              </p:nvPr>
            </p:nvGraphicFramePr>
            <p:xfrm>
              <a:off x="540000" y="4820483"/>
              <a:ext cx="8364312" cy="961420"/>
            </p:xfrm>
            <a:graphic>
              <a:graphicData uri="http://schemas.openxmlformats.org/drawingml/2006/table">
                <a:tbl>
                  <a:tblPr/>
                  <a:tblGrid>
                    <a:gridCol w="4830996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3533316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48072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𝑎𝑐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" name="yt_table_15105" title="H_67.1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0102135"/>
                  </p:ext>
                </p:extLst>
              </p:nvPr>
            </p:nvGraphicFramePr>
            <p:xfrm>
              <a:off x="540000" y="4820483"/>
              <a:ext cx="8364312" cy="961420"/>
            </p:xfrm>
            <a:graphic>
              <a:graphicData uri="http://schemas.openxmlformats.org/drawingml/2006/table">
                <a:tbl>
                  <a:tblPr/>
                  <a:tblGrid>
                    <a:gridCol w="4830996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3533316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48072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0"/>
                      </a:ext>
                    </a:extLst>
                  </a:tr>
                  <a:tr h="48069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6724" t="-110127" b="-329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2EB98C11-BAD2-5DA9-99D2-3999654FEB72}"/>
              </a:ext>
            </a:extLst>
          </p:cNvPr>
          <p:cNvSpPr txBox="1"/>
          <p:nvPr/>
        </p:nvSpPr>
        <p:spPr>
          <a:xfrm>
            <a:off x="2126508" y="42897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14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6" name="yt_shape_15106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外任意一点，则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110" name="yt_table_1511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068105"/>
              </p:ext>
            </p:extLst>
          </p:nvPr>
        </p:nvGraphicFramePr>
        <p:xfrm>
          <a:off x="540000" y="1868155"/>
          <a:ext cx="5189856" cy="950976"/>
        </p:xfrm>
        <a:graphic>
          <a:graphicData uri="http://schemas.openxmlformats.org/drawingml/2006/table">
            <a:tbl>
              <a:tblPr/>
              <a:tblGrid>
                <a:gridCol w="2997518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  <a:gridCol w="2192338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</a:tbl>
          </a:graphicData>
        </a:graphic>
      </p:graphicFrame>
      <p:grpSp>
        <p:nvGrpSpPr>
          <p:cNvPr id="15107" name="yt_shape_15107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6731" y="1868155"/>
            <a:ext cx="1553094" cy="1744740"/>
            <a:chOff x="0" y="0"/>
            <a:chExt cx="1553094" cy="1744740"/>
          </a:xfrm>
        </p:grpSpPr>
        <p:pic>
          <p:nvPicPr>
            <p:cNvPr id="2" name="yt_image_1510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3094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09" name="yt_shape_15109"/>
            <p:cNvSpPr txBox="1"/>
            <p:nvPr/>
          </p:nvSpPr>
          <p:spPr>
            <a:xfrm>
              <a:off x="243266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1E06CA11-E240-53A5-0052-EF0280AF51B7}"/>
              </a:ext>
            </a:extLst>
          </p:cNvPr>
          <p:cNvSpPr txBox="1"/>
          <p:nvPr/>
        </p:nvSpPr>
        <p:spPr>
          <a:xfrm>
            <a:off x="2126508" y="13374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5112"/>
              <p:cNvSpPr txBox="1"/>
              <p:nvPr/>
            </p:nvSpPr>
            <p:spPr>
              <a:xfrm>
                <a:off x="540000" y="3648895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如图所示的暗礁区，两灯塔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之间的距离恰好等于圆半径的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倍，为了使航船（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）不进入暗礁区，那么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对两灯塔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的视角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ASB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必须（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" name="yt_shape_151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48895"/>
                <a:ext cx="11111999" cy="955390"/>
              </a:xfrm>
              <a:prstGeom prst="rect">
                <a:avLst/>
              </a:prstGeom>
              <a:blipFill>
                <a:blip r:embed="rId3"/>
                <a:stretch>
                  <a:fillRect l="-1701" t="-2564" r="-98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yt_table_1511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862039"/>
              </p:ext>
            </p:extLst>
          </p:nvPr>
        </p:nvGraphicFramePr>
        <p:xfrm>
          <a:off x="539881" y="4655073"/>
          <a:ext cx="5001197" cy="950976"/>
        </p:xfrm>
        <a:graphic>
          <a:graphicData uri="http://schemas.openxmlformats.org/drawingml/2006/table">
            <a:tbl>
              <a:tblPr/>
              <a:tblGrid>
                <a:gridCol w="3083497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  <a:gridCol w="1917700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</a:tbl>
          </a:graphicData>
        </a:graphic>
      </p:graphicFrame>
      <p:grpSp>
        <p:nvGrpSpPr>
          <p:cNvPr id="13" name="yt_shape_15114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2341" y="4655073"/>
            <a:ext cx="1477348" cy="1652157"/>
            <a:chOff x="0" y="0"/>
            <a:chExt cx="1477348" cy="1652157"/>
          </a:xfrm>
        </p:grpSpPr>
        <p:pic>
          <p:nvPicPr>
            <p:cNvPr id="14" name="yt_image_15114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77348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yt_shape_15116"/>
            <p:cNvSpPr txBox="1"/>
            <p:nvPr/>
          </p:nvSpPr>
          <p:spPr>
            <a:xfrm>
              <a:off x="205393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DFDD1FE-35B2-4B6F-CA49-09997F3A0CA2}"/>
              </a:ext>
            </a:extLst>
          </p:cNvPr>
          <p:cNvSpPr txBox="1"/>
          <p:nvPr/>
        </p:nvSpPr>
        <p:spPr>
          <a:xfrm>
            <a:off x="9422538" y="4123869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9" name="yt_shape_15119"/>
          <p:cNvSpPr txBox="1"/>
          <p:nvPr/>
        </p:nvSpPr>
        <p:spPr>
          <a:xfrm>
            <a:off x="540119" y="8242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（凉山州中考）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如图，等边三角形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都内接于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123" name="yt_table_15123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5362766"/>
                  </p:ext>
                </p:extLst>
              </p:nvPr>
            </p:nvGraphicFramePr>
            <p:xfrm>
              <a:off x="540000" y="1783700"/>
              <a:ext cx="5158614" cy="1043560"/>
            </p:xfrm>
            <a:graphic>
              <a:graphicData uri="http://schemas.openxmlformats.org/drawingml/2006/table">
                <a:tbl>
                  <a:tblPr/>
                  <a:tblGrid>
                    <a:gridCol w="3083497">
                      <a:extLst>
                        <a:ext uri="{9D8B030D-6E8A-4147-A177-3AD203B41FA5}">
                          <a16:colId xmlns:a16="http://schemas.microsoft.com/office/drawing/2014/main" val="10723"/>
                        </a:ext>
                      </a:extLst>
                    </a:gridCol>
                    <a:gridCol w="2075117">
                      <a:extLst>
                        <a:ext uri="{9D8B030D-6E8A-4147-A177-3AD203B41FA5}">
                          <a16:colId xmlns:a16="http://schemas.microsoft.com/office/drawing/2014/main" val="107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123" name="yt_table_15123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85362766"/>
                  </p:ext>
                </p:extLst>
              </p:nvPr>
            </p:nvGraphicFramePr>
            <p:xfrm>
              <a:off x="540000" y="1783700"/>
              <a:ext cx="5158614" cy="1043560"/>
            </p:xfrm>
            <a:graphic>
              <a:graphicData uri="http://schemas.openxmlformats.org/drawingml/2006/table">
                <a:tbl>
                  <a:tblPr/>
                  <a:tblGrid>
                    <a:gridCol w="3083497">
                      <a:extLst>
                        <a:ext uri="{9D8B030D-6E8A-4147-A177-3AD203B41FA5}">
                          <a16:colId xmlns:a16="http://schemas.microsoft.com/office/drawing/2014/main" val="10723"/>
                        </a:ext>
                      </a:extLst>
                    </a:gridCol>
                    <a:gridCol w="2075117">
                      <a:extLst>
                        <a:ext uri="{9D8B030D-6E8A-4147-A177-3AD203B41FA5}">
                          <a16:colId xmlns:a16="http://schemas.microsoft.com/office/drawing/2014/main" val="10724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488" r="-67391" b="-1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387" t="-3488" b="-1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6"/>
                      </a:ext>
                    </a:extLst>
                  </a:tr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488" r="-67391" b="-244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387" t="-103488" b="-244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120" name="yt_shape_15120_skip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5714" y="1783700"/>
            <a:ext cx="1354068" cy="1717308"/>
            <a:chOff x="0" y="0"/>
            <a:chExt cx="1354068" cy="1717308"/>
          </a:xfrm>
        </p:grpSpPr>
        <p:pic>
          <p:nvPicPr>
            <p:cNvPr id="2" name="yt_image_15120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54068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22" name="yt_shape_15122"/>
            <p:cNvSpPr txBox="1"/>
            <p:nvPr/>
          </p:nvSpPr>
          <p:spPr>
            <a:xfrm>
              <a:off x="143753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48AAF081-C9B1-08B6-6BF7-384FC0E1C963}"/>
              </a:ext>
            </a:extLst>
          </p:cNvPr>
          <p:cNvSpPr txBox="1"/>
          <p:nvPr/>
        </p:nvSpPr>
        <p:spPr>
          <a:xfrm>
            <a:off x="2328338" y="12529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5124"/>
          <p:cNvSpPr txBox="1"/>
          <p:nvPr/>
        </p:nvSpPr>
        <p:spPr>
          <a:xfrm>
            <a:off x="545055" y="35010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，则图中阴影部分的面积是（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" name="yt_table_15128_skip" title="H_83.8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6134677"/>
                  </p:ext>
                </p:extLst>
              </p:nvPr>
            </p:nvGraphicFramePr>
            <p:xfrm>
              <a:off x="544935" y="4460443"/>
              <a:ext cx="5310784" cy="1064388"/>
            </p:xfrm>
            <a:graphic>
              <a:graphicData uri="http://schemas.openxmlformats.org/drawingml/2006/table">
                <a:tbl>
                  <a:tblPr/>
                  <a:tblGrid>
                    <a:gridCol w="3194100">
                      <a:extLst>
                        <a:ext uri="{9D8B030D-6E8A-4147-A177-3AD203B41FA5}">
                          <a16:colId xmlns:a16="http://schemas.microsoft.com/office/drawing/2014/main" val="10725"/>
                        </a:ext>
                      </a:extLst>
                    </a:gridCol>
                    <a:gridCol w="2116684">
                      <a:extLst>
                        <a:ext uri="{9D8B030D-6E8A-4147-A177-3AD203B41FA5}">
                          <a16:colId xmlns:a16="http://schemas.microsoft.com/office/drawing/2014/main" val="107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B.10π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" name="yt_table_15128_skip" title="H_83.8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6134677"/>
                  </p:ext>
                </p:extLst>
              </p:nvPr>
            </p:nvGraphicFramePr>
            <p:xfrm>
              <a:off x="544935" y="4460443"/>
              <a:ext cx="5310784" cy="1064388"/>
            </p:xfrm>
            <a:graphic>
              <a:graphicData uri="http://schemas.openxmlformats.org/drawingml/2006/table">
                <a:tbl>
                  <a:tblPr/>
                  <a:tblGrid>
                    <a:gridCol w="3194100">
                      <a:extLst>
                        <a:ext uri="{9D8B030D-6E8A-4147-A177-3AD203B41FA5}">
                          <a16:colId xmlns:a16="http://schemas.microsoft.com/office/drawing/2014/main" val="10725"/>
                        </a:ext>
                      </a:extLst>
                    </a:gridCol>
                    <a:gridCol w="2116684">
                      <a:extLst>
                        <a:ext uri="{9D8B030D-6E8A-4147-A177-3AD203B41FA5}">
                          <a16:colId xmlns:a16="http://schemas.microsoft.com/office/drawing/2014/main" val="10726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66412" b="-952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B.10π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6" name="yt_shape_15125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5389" y="4460443"/>
            <a:ext cx="1599382" cy="1673874"/>
            <a:chOff x="0" y="0"/>
            <a:chExt cx="1599382" cy="1673874"/>
          </a:xfrm>
        </p:grpSpPr>
        <p:pic>
          <p:nvPicPr>
            <p:cNvPr id="17" name="yt_image_1512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99382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yt_shape_15127"/>
            <p:cNvSpPr txBox="1"/>
            <p:nvPr/>
          </p:nvSpPr>
          <p:spPr>
            <a:xfrm>
              <a:off x="266410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9CB4713C-C6C2-88EA-B9D0-EFF0B49B1533}"/>
              </a:ext>
            </a:extLst>
          </p:cNvPr>
          <p:cNvSpPr txBox="1"/>
          <p:nvPr/>
        </p:nvSpPr>
        <p:spPr>
          <a:xfrm>
            <a:off x="5855719" y="39296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9" name="yt_shape_15129"/>
          <p:cNvSpPr txBox="1"/>
          <p:nvPr/>
        </p:nvSpPr>
        <p:spPr>
          <a:xfrm>
            <a:off x="540000" y="847326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130" name="yt_shape_15130"/>
          <p:cNvSpPr txBox="1"/>
          <p:nvPr/>
        </p:nvSpPr>
        <p:spPr>
          <a:xfrm>
            <a:off x="540000" y="1326629"/>
            <a:ext cx="85872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若正多边形的一个外角是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，则这个正多边形的边数是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131" name="yt_shape_15131"/>
          <p:cNvSpPr txBox="1"/>
          <p:nvPr/>
        </p:nvSpPr>
        <p:spPr>
          <a:xfrm>
            <a:off x="540119" y="18059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（鄂尔多斯市中考）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小梅把一顶底面半径为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的圆锥形小丑纸帽沿一条母线剪开并展平，得到一个圆心角为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的扇形纸片，那么扇形纸片的半径为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132" name="yt_shape_15132"/>
              <p:cNvSpPr txBox="1"/>
              <p:nvPr/>
            </p:nvSpPr>
            <p:spPr>
              <a:xfrm>
                <a:off x="540119" y="2765367"/>
                <a:ext cx="11111999" cy="967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的内接四边形，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132" name="yt_shape_151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65367"/>
                <a:ext cx="11111999" cy="967765"/>
              </a:xfrm>
              <a:prstGeom prst="rect">
                <a:avLst/>
              </a:prstGeom>
              <a:blipFill>
                <a:blip r:embed="rId2"/>
                <a:stretch>
                  <a:fillRect l="-1701" t="-5696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37" name="yt_shape_15137"/>
          <p:cNvSpPr txBox="1"/>
          <p:nvPr/>
        </p:nvSpPr>
        <p:spPr>
          <a:xfrm>
            <a:off x="540000" y="56290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34" name="yt_shape_15134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6766" y="3783920"/>
            <a:ext cx="1418466" cy="1877328"/>
            <a:chOff x="0" y="0"/>
            <a:chExt cx="1418466" cy="1877328"/>
          </a:xfrm>
        </p:grpSpPr>
        <p:pic>
          <p:nvPicPr>
            <p:cNvPr id="2" name="yt_image_15134">
              <a:extLst>
                <a:ext uri="">
  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18466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36" name="yt_shape_15136"/>
            <p:cNvSpPr txBox="1"/>
            <p:nvPr/>
          </p:nvSpPr>
          <p:spPr>
            <a:xfrm>
              <a:off x="99769" y="1517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1A15979-2538-D6D0-C166-BE03A354A7FE}"/>
              </a:ext>
            </a:extLst>
          </p:cNvPr>
          <p:cNvSpPr txBox="1"/>
          <p:nvPr/>
        </p:nvSpPr>
        <p:spPr>
          <a:xfrm>
            <a:off x="8420826" y="1279823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1AAFAF-1C84-2C1B-B17C-C156C02FF0C0}"/>
              </a:ext>
            </a:extLst>
          </p:cNvPr>
          <p:cNvSpPr txBox="1"/>
          <p:nvPr/>
        </p:nvSpPr>
        <p:spPr>
          <a:xfrm>
            <a:off x="10173546" y="223461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4A07AB7-DFE7-2C3B-8FDD-BBFE8049C4B0}"/>
              </a:ext>
            </a:extLst>
          </p:cNvPr>
          <p:cNvSpPr txBox="1"/>
          <p:nvPr/>
        </p:nvSpPr>
        <p:spPr>
          <a:xfrm>
            <a:off x="2394224" y="3194049"/>
            <a:ext cx="486474" cy="5765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138" name="yt_shape_15138"/>
              <p:cNvSpPr txBox="1"/>
              <p:nvPr/>
            </p:nvSpPr>
            <p:spPr>
              <a:xfrm>
                <a:off x="540119" y="908720"/>
                <a:ext cx="11111999" cy="10802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两两不相交，且半径都是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厘米，则图中三个扇形（即阴影部分）的面积之和为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平方厘米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138" name="yt_shape_151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1080296"/>
              </a:xfrm>
              <a:prstGeom prst="rect">
                <a:avLst/>
              </a:prstGeom>
              <a:blipFill>
                <a:blip r:embed="rId2"/>
                <a:stretch>
                  <a:fillRect l="-1701" t="-4520" r="-823" b="-9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43" name="yt_shape_15143"/>
          <p:cNvSpPr txBox="1"/>
          <p:nvPr/>
        </p:nvSpPr>
        <p:spPr>
          <a:xfrm>
            <a:off x="540000" y="39496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40" name="yt_shape_15140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3748" y="2192168"/>
            <a:ext cx="1824503" cy="1707021"/>
            <a:chOff x="0" y="0"/>
            <a:chExt cx="1824503" cy="1707021"/>
          </a:xfrm>
        </p:grpSpPr>
        <p:pic>
          <p:nvPicPr>
            <p:cNvPr id="2" name="yt_image_1514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4503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42" name="yt_shape_15142"/>
            <p:cNvSpPr txBox="1"/>
            <p:nvPr/>
          </p:nvSpPr>
          <p:spPr>
            <a:xfrm>
              <a:off x="302787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144" name="yt_shape_15144"/>
          <p:cNvSpPr txBox="1"/>
          <p:nvPr/>
        </p:nvSpPr>
        <p:spPr>
          <a:xfrm>
            <a:off x="540119" y="43230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已知一个圆锥的高为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，母线长为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，则这个圆锥的侧面展开图的面积为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145" name="yt_shape_15145"/>
          <p:cNvSpPr txBox="1"/>
          <p:nvPr/>
        </p:nvSpPr>
        <p:spPr>
          <a:xfrm>
            <a:off x="540119" y="52824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一个圆锥的底面半径为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，侧面积为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4πcm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若将其侧面展开平铺成一个扇形，则这个扇形圆心角的度数是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AFA3751-005E-3EA1-E9BB-996F770598E8}"/>
                  </a:ext>
                </a:extLst>
              </p:cNvPr>
              <p:cNvSpPr txBox="1"/>
              <p:nvPr/>
            </p:nvSpPr>
            <p:spPr>
              <a:xfrm>
                <a:off x="3498108" y="1256452"/>
                <a:ext cx="1550099" cy="6879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平方厘米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AFA3751-005E-3EA1-E9BB-996F770598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8108" y="1256452"/>
                <a:ext cx="1550099" cy="687972"/>
              </a:xfrm>
              <a:prstGeom prst="rect">
                <a:avLst/>
              </a:prstGeom>
              <a:blipFill>
                <a:blip r:embed="rId4"/>
                <a:stretch>
                  <a:fillRect r="-6299" b="-17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6EE948D-034D-45F1-1352-3CFD9FE69442}"/>
              </a:ext>
            </a:extLst>
          </p:cNvPr>
          <p:cNvSpPr txBox="1"/>
          <p:nvPr/>
        </p:nvSpPr>
        <p:spPr>
          <a:xfrm>
            <a:off x="1059708" y="4751722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E4B2886-F4BF-96AD-3310-C2A664D3016D}"/>
              </a:ext>
            </a:extLst>
          </p:cNvPr>
          <p:cNvSpPr txBox="1"/>
          <p:nvPr/>
        </p:nvSpPr>
        <p:spPr>
          <a:xfrm>
            <a:off x="4412508" y="5711157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6" name="yt_shape_15146"/>
          <p:cNvSpPr txBox="1"/>
          <p:nvPr/>
        </p:nvSpPr>
        <p:spPr>
          <a:xfrm>
            <a:off x="540000" y="764704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147" name="yt_shape_15147"/>
          <p:cNvSpPr txBox="1"/>
          <p:nvPr/>
        </p:nvSpPr>
        <p:spPr>
          <a:xfrm>
            <a:off x="540000" y="1244007"/>
            <a:ext cx="43297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</a:p>
        </p:txBody>
      </p:sp>
      <p:sp>
        <p:nvSpPr>
          <p:cNvPr id="15151" name="yt_shape_15151"/>
          <p:cNvSpPr txBox="1"/>
          <p:nvPr/>
        </p:nvSpPr>
        <p:spPr>
          <a:xfrm>
            <a:off x="541795" y="13498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48" name="yt_shape_15148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1427928"/>
            <a:ext cx="1211580" cy="1607580"/>
            <a:chOff x="0" y="0"/>
            <a:chExt cx="1211580" cy="1607580"/>
          </a:xfrm>
        </p:grpSpPr>
        <p:pic>
          <p:nvPicPr>
            <p:cNvPr id="2" name="yt_image_15148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11580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50" name="yt_shape_15150"/>
            <p:cNvSpPr txBox="1"/>
            <p:nvPr/>
          </p:nvSpPr>
          <p:spPr>
            <a:xfrm>
              <a:off x="-3674" y="124758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152" name="yt_shape_15152"/>
          <p:cNvSpPr txBox="1"/>
          <p:nvPr/>
        </p:nvSpPr>
        <p:spPr>
          <a:xfrm>
            <a:off x="541795" y="1723310"/>
            <a:ext cx="43425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）作圆的内接正方形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9" name="yt_shape_15153"/>
          <p:cNvSpPr txBox="1"/>
          <p:nvPr/>
        </p:nvSpPr>
        <p:spPr>
          <a:xfrm>
            <a:off x="561024" y="2180838"/>
            <a:ext cx="38039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" name="yt_shape_15154"/>
          <p:cNvSpPr txBox="1"/>
          <p:nvPr/>
        </p:nvSpPr>
        <p:spPr>
          <a:xfrm>
            <a:off x="561024" y="2660141"/>
            <a:ext cx="58814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）圆的内接正方形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5156"/>
          <p:cNvSpPr txBox="1"/>
          <p:nvPr/>
        </p:nvSpPr>
        <p:spPr>
          <a:xfrm>
            <a:off x="5302776" y="3291808"/>
            <a:ext cx="1225272" cy="10895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50" b="0" i="0" u="none" spc="-60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  <a:cs typeface="宋体" pitchFamily="60"/>
              </a:rPr>
              <a:t> </a:t>
            </a:r>
            <a:r>
              <a:rPr lang="en-US" altLang="zh-CN" sz="6050" b="0" i="0" u="none" spc="8042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  <a:cs typeface="宋体" pitchFamily="6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" name="yt_image_15155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2776" y="3291808"/>
            <a:ext cx="1211580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5158"/>
          <p:cNvSpPr txBox="1"/>
          <p:nvPr/>
        </p:nvSpPr>
        <p:spPr>
          <a:xfrm>
            <a:off x="5678979" y="4553909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解图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5159"/>
              <p:cNvSpPr txBox="1"/>
              <p:nvPr/>
            </p:nvSpPr>
            <p:spPr>
              <a:xfrm>
                <a:off x="561024" y="5016733"/>
                <a:ext cx="3767057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" name="yt_shape_151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024" y="5016733"/>
                <a:ext cx="3767057" cy="1599156"/>
              </a:xfrm>
              <a:prstGeom prst="rect">
                <a:avLst/>
              </a:prstGeom>
              <a:blipFill>
                <a:blip r:embed="rId4"/>
                <a:stretch>
                  <a:fillRect l="-4854" t="-3435" r="-1618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9DA165C2-4686-5EFE-4C89-BBE28F3785C6}"/>
              </a:ext>
            </a:extLst>
          </p:cNvPr>
          <p:cNvSpPr txBox="1"/>
          <p:nvPr/>
        </p:nvSpPr>
        <p:spPr>
          <a:xfrm>
            <a:off x="471013" y="2613335"/>
            <a:ext cx="6004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）圆的内接正方形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如图所示；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8A25708-B3B2-ACEC-F7E5-212349D9159D}"/>
              </a:ext>
            </a:extLst>
          </p:cNvPr>
          <p:cNvSpPr txBox="1"/>
          <p:nvPr/>
        </p:nvSpPr>
        <p:spPr>
          <a:xfrm>
            <a:off x="5591944" y="4507103"/>
            <a:ext cx="7896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解图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1D00776-BDD6-22BF-C5B7-CC21C3743874}"/>
              </a:ext>
            </a:extLst>
          </p:cNvPr>
          <p:cNvSpPr txBox="1"/>
          <p:nvPr/>
        </p:nvSpPr>
        <p:spPr>
          <a:xfrm>
            <a:off x="471013" y="4969927"/>
            <a:ext cx="3401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04BE80C-4465-F63D-B2A6-16FADE363D6B}"/>
              </a:ext>
            </a:extLst>
          </p:cNvPr>
          <p:cNvSpPr txBox="1"/>
          <p:nvPr/>
        </p:nvSpPr>
        <p:spPr>
          <a:xfrm>
            <a:off x="471013" y="5445415"/>
            <a:ext cx="2639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1F81151-5DC7-863E-A595-3774566BE30A}"/>
                  </a:ext>
                </a:extLst>
              </p:cNvPr>
              <p:cNvSpPr txBox="1"/>
              <p:nvPr/>
            </p:nvSpPr>
            <p:spPr>
              <a:xfrm>
                <a:off x="471013" y="5920903"/>
                <a:ext cx="38091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1F81151-5DC7-863E-A595-3774566BE3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013" y="5920903"/>
                <a:ext cx="3809111" cy="726326"/>
              </a:xfrm>
              <a:prstGeom prst="rect">
                <a:avLst/>
              </a:prstGeom>
              <a:blipFill>
                <a:blip r:embed="rId5"/>
                <a:stretch>
                  <a:fillRect l="-2400" r="-288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161" name="yt_shape_15161"/>
              <p:cNvSpPr txBox="1"/>
              <p:nvPr/>
            </p:nvSpPr>
            <p:spPr>
              <a:xfrm>
                <a:off x="540119" y="764704"/>
                <a:ext cx="11111999" cy="7985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分）如图，在扇形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上的一点，延长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75°.</a:t>
                </a:r>
              </a:p>
            </p:txBody>
          </p:sp>
        </mc:Choice>
        <mc:Fallback>
          <p:sp>
            <p:nvSpPr>
              <p:cNvPr id="15161" name="yt_shape_151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798552"/>
              </a:xfrm>
              <a:prstGeom prst="rect">
                <a:avLst/>
              </a:prstGeom>
              <a:blipFill>
                <a:blip r:embed="rId2"/>
                <a:stretch>
                  <a:fillRect l="-1701" t="-6870" r="-988" b="-22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63" name="yt_image_1516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81800" y="2153895"/>
            <a:ext cx="2985622" cy="191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65" name="yt_shape_15165"/>
          <p:cNvSpPr txBox="1"/>
          <p:nvPr/>
        </p:nvSpPr>
        <p:spPr>
          <a:xfrm>
            <a:off x="540119" y="1484784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5" name="yt_shape_15166"/>
          <p:cNvSpPr txBox="1"/>
          <p:nvPr/>
        </p:nvSpPr>
        <p:spPr>
          <a:xfrm>
            <a:off x="540000" y="1934737"/>
            <a:ext cx="9856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是某圆锥的侧面展开图，若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，求该圆锥的底面半径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5167"/>
              <p:cNvSpPr txBox="1"/>
              <p:nvPr/>
            </p:nvSpPr>
            <p:spPr>
              <a:xfrm>
                <a:off x="540000" y="2414040"/>
                <a:ext cx="6606232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）补全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，作出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所对的圆周角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51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4040"/>
                <a:ext cx="6606232" cy="490006"/>
              </a:xfrm>
              <a:prstGeom prst="rect">
                <a:avLst/>
              </a:prstGeom>
              <a:blipFill>
                <a:blip r:embed="rId4"/>
                <a:stretch>
                  <a:fillRect l="-2862" r="-1939" b="-3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5170"/>
          <p:cNvSpPr txBox="1"/>
          <p:nvPr/>
        </p:nvSpPr>
        <p:spPr>
          <a:xfrm>
            <a:off x="5171857" y="3107198"/>
            <a:ext cx="1447256" cy="134171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7450" b="0" i="0" u="none" spc="9423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516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5050" y="3035105"/>
            <a:ext cx="143137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5172"/>
          <p:cNvSpPr txBox="1"/>
          <p:nvPr/>
        </p:nvSpPr>
        <p:spPr>
          <a:xfrm>
            <a:off x="540000" y="2967551"/>
            <a:ext cx="35746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5173"/>
          <p:cNvSpPr txBox="1"/>
          <p:nvPr/>
        </p:nvSpPr>
        <p:spPr>
          <a:xfrm>
            <a:off x="540000" y="3446854"/>
            <a:ext cx="33198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5174"/>
          <p:cNvSpPr txBox="1"/>
          <p:nvPr/>
        </p:nvSpPr>
        <p:spPr>
          <a:xfrm>
            <a:off x="540000" y="3926157"/>
            <a:ext cx="34560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5175"/>
          <p:cNvSpPr txBox="1"/>
          <p:nvPr/>
        </p:nvSpPr>
        <p:spPr>
          <a:xfrm>
            <a:off x="540000" y="4405460"/>
            <a:ext cx="35153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E5A41F3-05F7-F57E-484D-138275360543}"/>
                  </a:ext>
                </a:extLst>
              </p:cNvPr>
              <p:cNvSpPr txBox="1"/>
              <p:nvPr/>
            </p:nvSpPr>
            <p:spPr>
              <a:xfrm>
                <a:off x="449989" y="2367234"/>
                <a:ext cx="6722428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）补全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，作出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所对的圆周角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E5A41F3-05F7-F57E-484D-1382753605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67234"/>
                <a:ext cx="6722428" cy="578879"/>
              </a:xfrm>
              <a:prstGeom prst="rect">
                <a:avLst/>
              </a:prstGeom>
              <a:blipFill>
                <a:blip r:embed="rId6"/>
                <a:stretch>
                  <a:fillRect l="-1451" r="-1451" b="-1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2423A7D1-F4C8-A595-0386-EA17DBB15435}"/>
              </a:ext>
            </a:extLst>
          </p:cNvPr>
          <p:cNvSpPr txBox="1"/>
          <p:nvPr/>
        </p:nvSpPr>
        <p:spPr>
          <a:xfrm>
            <a:off x="449989" y="2920746"/>
            <a:ext cx="3720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7D6F606-72D6-BEF2-5B91-3DD7915E6570}"/>
              </a:ext>
            </a:extLst>
          </p:cNvPr>
          <p:cNvSpPr txBox="1"/>
          <p:nvPr/>
        </p:nvSpPr>
        <p:spPr>
          <a:xfrm>
            <a:off x="449989" y="3400048"/>
            <a:ext cx="3467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C935F2-5C40-A05D-3316-CCF663E4FC1B}"/>
              </a:ext>
            </a:extLst>
          </p:cNvPr>
          <p:cNvSpPr txBox="1"/>
          <p:nvPr/>
        </p:nvSpPr>
        <p:spPr>
          <a:xfrm>
            <a:off x="449989" y="3879351"/>
            <a:ext cx="3602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1566AEF-8CDB-CDB2-9B9A-E96EA20D3DC3}"/>
              </a:ext>
            </a:extLst>
          </p:cNvPr>
          <p:cNvSpPr txBox="1"/>
          <p:nvPr/>
        </p:nvSpPr>
        <p:spPr>
          <a:xfrm>
            <a:off x="449989" y="4358654"/>
            <a:ext cx="3661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yt_shape_15176"/>
              <p:cNvSpPr txBox="1"/>
              <p:nvPr/>
            </p:nvSpPr>
            <p:spPr>
              <a:xfrm>
                <a:off x="540000" y="4974110"/>
                <a:ext cx="5519140" cy="15977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）设该圆锥的底面半径为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150×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该圆锥的底面半径为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8" name="yt_shape_151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74110"/>
                <a:ext cx="5519140" cy="1597745"/>
              </a:xfrm>
              <a:prstGeom prst="rect">
                <a:avLst/>
              </a:prstGeom>
              <a:blipFill>
                <a:blip r:embed="rId7"/>
                <a:stretch>
                  <a:fillRect l="-3425" t="-3435" r="-2210" b="-10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551C2876-88A2-979D-61D4-426691148778}"/>
              </a:ext>
            </a:extLst>
          </p:cNvPr>
          <p:cNvSpPr txBox="1"/>
          <p:nvPr/>
        </p:nvSpPr>
        <p:spPr>
          <a:xfrm>
            <a:off x="449989" y="4927304"/>
            <a:ext cx="418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）设该圆锥的底面半径为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D31EBA5-C004-60EF-F080-BD7F2933FB4F}"/>
                  </a:ext>
                </a:extLst>
              </p:cNvPr>
              <p:cNvSpPr txBox="1"/>
              <p:nvPr/>
            </p:nvSpPr>
            <p:spPr>
              <a:xfrm>
                <a:off x="449989" y="5402792"/>
                <a:ext cx="5645848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根据题意，得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150×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D31EBA5-C004-60EF-F080-BD7F2933FB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02792"/>
                <a:ext cx="5645848" cy="776047"/>
              </a:xfrm>
              <a:prstGeom prst="rect">
                <a:avLst/>
              </a:prstGeom>
              <a:blipFill>
                <a:blip r:embed="rId8"/>
                <a:stretch>
                  <a:fillRect l="-1728" r="-1512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1F577F42-9C39-B242-0604-2DECF57F15E7}"/>
              </a:ext>
            </a:extLst>
          </p:cNvPr>
          <p:cNvSpPr txBox="1"/>
          <p:nvPr/>
        </p:nvSpPr>
        <p:spPr>
          <a:xfrm>
            <a:off x="449989" y="6085227"/>
            <a:ext cx="3456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该圆锥的底面半径为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9" grpId="0" build="allAtOnce"/>
      <p:bldP spid="20" grpId="0" build="allAtOnce"/>
      <p:bldP spid="2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8" name="yt_shape_15178"/>
          <p:cNvSpPr txBox="1"/>
          <p:nvPr/>
        </p:nvSpPr>
        <p:spPr>
          <a:xfrm>
            <a:off x="540119" y="7992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分）如图，正方形网格中，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为格点三角形（顶点都是格点），将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按逆时针方向旋转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179" name="yt_image_151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4648" y="1708322"/>
            <a:ext cx="2736820" cy="233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81" name="yt_shape_15181"/>
          <p:cNvSpPr txBox="1"/>
          <p:nvPr/>
        </p:nvSpPr>
        <p:spPr>
          <a:xfrm>
            <a:off x="540000" y="4019423"/>
            <a:ext cx="77104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）在正方形网格中，作出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；（不要求写作法）</a:t>
            </a:r>
          </a:p>
        </p:txBody>
      </p:sp>
      <p:sp>
        <p:nvSpPr>
          <p:cNvPr id="5" name="yt_shape_15182"/>
          <p:cNvSpPr txBox="1"/>
          <p:nvPr/>
        </p:nvSpPr>
        <p:spPr>
          <a:xfrm>
            <a:off x="540000" y="4494744"/>
            <a:ext cx="108475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）设网格小正方形的边长为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所扫过的图形的面积为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yt_shape_15183"/>
          <p:cNvSpPr txBox="1"/>
          <p:nvPr/>
        </p:nvSpPr>
        <p:spPr>
          <a:xfrm>
            <a:off x="540000" y="4974047"/>
            <a:ext cx="47609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5185"/>
          <p:cNvSpPr txBox="1"/>
          <p:nvPr/>
        </p:nvSpPr>
        <p:spPr>
          <a:xfrm>
            <a:off x="5055488" y="5234848"/>
            <a:ext cx="1682320" cy="134171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50" b="0" i="0" u="none" spc="-74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7450" b="0" i="0" u="none" spc="11256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51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1004" y="5186232"/>
            <a:ext cx="1664107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06B8CD6-61C4-9724-B375-6EE61927A101}"/>
              </a:ext>
            </a:extLst>
          </p:cNvPr>
          <p:cNvSpPr txBox="1"/>
          <p:nvPr/>
        </p:nvSpPr>
        <p:spPr>
          <a:xfrm>
            <a:off x="10032139" y="4447938"/>
            <a:ext cx="486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3EEEE4E-C5B1-F54E-2CE5-4266A28BF5CC}"/>
              </a:ext>
            </a:extLst>
          </p:cNvPr>
          <p:cNvSpPr txBox="1"/>
          <p:nvPr/>
        </p:nvSpPr>
        <p:spPr>
          <a:xfrm>
            <a:off x="449989" y="4927241"/>
            <a:ext cx="484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1426</Words>
  <Application>Microsoft Office PowerPoint</Application>
  <PresentationFormat>宽屏</PresentationFormat>
  <Paragraphs>135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43</cp:revision>
  <dcterms:created xsi:type="dcterms:W3CDTF">2023-05-05T05:33:04Z</dcterms:created>
  <dcterms:modified xsi:type="dcterms:W3CDTF">2023-10-20T19:30:26Z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