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2" r:id="rId8"/>
    <p:sldId id="377" r:id="rId9"/>
    <p:sldId id="378" r:id="rId10"/>
    <p:sldId id="381" r:id="rId11"/>
    <p:sldId id="379" r:id="rId12"/>
    <p:sldId id="380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8" name="yt_shape_14598"/>
          <p:cNvSpPr txBox="1"/>
          <p:nvPr/>
        </p:nvSpPr>
        <p:spPr>
          <a:xfrm>
            <a:off x="540000" y="8367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599" name="yt_shape_14599"/>
          <p:cNvSpPr txBox="1"/>
          <p:nvPr/>
        </p:nvSpPr>
        <p:spPr>
          <a:xfrm>
            <a:off x="540000" y="1316015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下列四张扑克牌图案，属于中心对称图形的是（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600" name="yt_image_1460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1484" y="1947682"/>
            <a:ext cx="474903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2" name="yt_shape_14602"/>
          <p:cNvSpPr txBox="1"/>
          <p:nvPr/>
        </p:nvSpPr>
        <p:spPr>
          <a:xfrm>
            <a:off x="540119" y="34520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（呼和浩特市中考）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下列图形中，既是轴对称图形，又是中心对称图形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603" name="yt_image_146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4568" y="4293096"/>
            <a:ext cx="4302862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627FAE-D404-6589-B4A7-F117224BCC6B}"/>
              </a:ext>
            </a:extLst>
          </p:cNvPr>
          <p:cNvSpPr txBox="1"/>
          <p:nvPr/>
        </p:nvSpPr>
        <p:spPr>
          <a:xfrm>
            <a:off x="7231789" y="12692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67A4C2-472C-E896-6413-D82050140B57}"/>
              </a:ext>
            </a:extLst>
          </p:cNvPr>
          <p:cNvSpPr txBox="1"/>
          <p:nvPr/>
        </p:nvSpPr>
        <p:spPr>
          <a:xfrm>
            <a:off x="1158748" y="38807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605"/>
          <p:cNvSpPr txBox="1"/>
          <p:nvPr/>
        </p:nvSpPr>
        <p:spPr>
          <a:xfrm>
            <a:off x="494905" y="5253216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）关于原点对称的点的坐标是（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" name="yt_table_146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295568"/>
              </p:ext>
            </p:extLst>
          </p:nvPr>
        </p:nvGraphicFramePr>
        <p:xfrm>
          <a:off x="494905" y="5732519"/>
          <a:ext cx="6868161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5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106150C2-4E6D-F63D-2281-F3433B52CBDB}"/>
              </a:ext>
            </a:extLst>
          </p:cNvPr>
          <p:cNvSpPr txBox="1"/>
          <p:nvPr/>
        </p:nvSpPr>
        <p:spPr>
          <a:xfrm>
            <a:off x="6577094" y="52064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4" name="yt_shape_14674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（合肥市包河区模拟）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的小正方形组成的网格中，给出了格点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（顶点为网格线的交点）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75" name="yt_image_146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1654" y="1952904"/>
            <a:ext cx="2564573" cy="239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77" name="yt_shape_14677"/>
          <p:cNvSpPr txBox="1"/>
          <p:nvPr/>
        </p:nvSpPr>
        <p:spPr>
          <a:xfrm>
            <a:off x="540119" y="1844824"/>
            <a:ext cx="855153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先向下平移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，画出平移后的图形；</a:t>
            </a:r>
          </a:p>
        </p:txBody>
      </p:sp>
      <p:sp>
        <p:nvSpPr>
          <p:cNvPr id="14678" name="yt_shape_14678"/>
          <p:cNvSpPr txBox="1"/>
          <p:nvPr/>
        </p:nvSpPr>
        <p:spPr>
          <a:xfrm>
            <a:off x="540000" y="2804259"/>
            <a:ext cx="855165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，画出旋转后的图形；</a:t>
            </a:r>
          </a:p>
        </p:txBody>
      </p:sp>
      <p:sp>
        <p:nvSpPr>
          <p:cNvPr id="6" name="yt_shape_14679"/>
          <p:cNvSpPr txBox="1"/>
          <p:nvPr/>
        </p:nvSpPr>
        <p:spPr>
          <a:xfrm>
            <a:off x="540001" y="3698184"/>
            <a:ext cx="855165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）借助网格，利用无刻度直尺画出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（画图中要体现找关键点的方法）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4680"/>
          <p:cNvSpPr txBox="1"/>
          <p:nvPr/>
        </p:nvSpPr>
        <p:spPr>
          <a:xfrm>
            <a:off x="540000" y="4632155"/>
            <a:ext cx="4863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681"/>
          <p:cNvSpPr txBox="1"/>
          <p:nvPr/>
        </p:nvSpPr>
        <p:spPr>
          <a:xfrm>
            <a:off x="540000" y="5111458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4682"/>
          <p:cNvSpPr txBox="1"/>
          <p:nvPr/>
        </p:nvSpPr>
        <p:spPr>
          <a:xfrm>
            <a:off x="540000" y="5590761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4684"/>
          <p:cNvSpPr txBox="1"/>
          <p:nvPr/>
        </p:nvSpPr>
        <p:spPr>
          <a:xfrm>
            <a:off x="4980000" y="6222428"/>
            <a:ext cx="1833194" cy="163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00" b="0" i="0" u="none" spc="-9100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  <a:cs typeface="宋体" pitchFamily="91"/>
              </a:rPr>
              <a:t> </a:t>
            </a:r>
            <a:r>
              <a:rPr lang="en-US" altLang="zh-CN" sz="9100" b="0" i="0" u="none" spc="12020">
                <a:solidFill>
                  <a:srgbClr val="1EE3CF"/>
                </a:solidFill>
                <a:effectLst/>
                <a:latin typeface="Times New Roman" pitchFamily="91"/>
                <a:ea typeface="宋体" pitchFamily="91"/>
                <a:cs typeface="宋体" pitchFamily="9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46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0" y="4769898"/>
            <a:ext cx="1815084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8C5EEB7-AE75-DD37-83DF-C22B898AF32E}"/>
              </a:ext>
            </a:extLst>
          </p:cNvPr>
          <p:cNvSpPr txBox="1"/>
          <p:nvPr/>
        </p:nvSpPr>
        <p:spPr>
          <a:xfrm>
            <a:off x="449989" y="4585349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148DE1-6504-EFF0-86F0-A3FDF8303E46}"/>
              </a:ext>
            </a:extLst>
          </p:cNvPr>
          <p:cNvSpPr txBox="1"/>
          <p:nvPr/>
        </p:nvSpPr>
        <p:spPr>
          <a:xfrm>
            <a:off x="449989" y="5064652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10B88A-DDD8-B745-F51D-873E7A41CF50}"/>
              </a:ext>
            </a:extLst>
          </p:cNvPr>
          <p:cNvSpPr txBox="1"/>
          <p:nvPr/>
        </p:nvSpPr>
        <p:spPr>
          <a:xfrm>
            <a:off x="449989" y="5543955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6" name="yt_shape_14686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87" name="yt_image_146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5261" y="3132597"/>
            <a:ext cx="156627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89" name="yt_shape_14689"/>
          <p:cNvSpPr txBox="1"/>
          <p:nvPr/>
        </p:nvSpPr>
        <p:spPr>
          <a:xfrm>
            <a:off x="540000" y="2204864"/>
            <a:ext cx="7689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的形状，并说明理由；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7A59DA-2F12-DC84-C7E1-75CDEDCEC2A3}"/>
              </a:ext>
            </a:extLst>
          </p:cNvPr>
          <p:cNvSpPr txBox="1"/>
          <p:nvPr/>
        </p:nvSpPr>
        <p:spPr>
          <a:xfrm>
            <a:off x="450108" y="2563497"/>
            <a:ext cx="1068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按顺时针方向旋转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8F8DE2-DCEC-A15C-709F-C893B48BEDAE}"/>
              </a:ext>
            </a:extLst>
          </p:cNvPr>
          <p:cNvSpPr txBox="1"/>
          <p:nvPr/>
        </p:nvSpPr>
        <p:spPr>
          <a:xfrm>
            <a:off x="450108" y="3038985"/>
            <a:ext cx="2740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6E10E9-4491-B616-9E81-EDE21A9B327C}"/>
              </a:ext>
            </a:extLst>
          </p:cNvPr>
          <p:cNvSpPr txBox="1"/>
          <p:nvPr/>
        </p:nvSpPr>
        <p:spPr>
          <a:xfrm>
            <a:off x="450108" y="342900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AF4680-4F4E-3364-28CD-92C560B84B49}"/>
              </a:ext>
            </a:extLst>
          </p:cNvPr>
          <p:cNvSpPr txBox="1"/>
          <p:nvPr/>
        </p:nvSpPr>
        <p:spPr>
          <a:xfrm>
            <a:off x="450108" y="3904488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3B14AC-BAFA-AF65-415A-5E394BB26EFC}"/>
              </a:ext>
            </a:extLst>
          </p:cNvPr>
          <p:cNvSpPr txBox="1"/>
          <p:nvPr/>
        </p:nvSpPr>
        <p:spPr>
          <a:xfrm>
            <a:off x="450108" y="4379976"/>
            <a:ext cx="616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9E0F65-DD71-9EE6-13F4-64AA8DC02DBE}"/>
              </a:ext>
            </a:extLst>
          </p:cNvPr>
          <p:cNvSpPr txBox="1"/>
          <p:nvPr/>
        </p:nvSpPr>
        <p:spPr>
          <a:xfrm>
            <a:off x="450108" y="4855464"/>
            <a:ext cx="469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CFA54B0-4A04-698B-11F2-79981DA60873}"/>
              </a:ext>
            </a:extLst>
          </p:cNvPr>
          <p:cNvSpPr txBox="1"/>
          <p:nvPr/>
        </p:nvSpPr>
        <p:spPr>
          <a:xfrm>
            <a:off x="450108" y="5330952"/>
            <a:ext cx="45455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BB1E38-2C30-A9CA-3F0A-CF231C72B37E}"/>
              </a:ext>
            </a:extLst>
          </p:cNvPr>
          <p:cNvSpPr txBox="1"/>
          <p:nvPr/>
        </p:nvSpPr>
        <p:spPr>
          <a:xfrm>
            <a:off x="450108" y="5806440"/>
            <a:ext cx="96318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AEA820E-6C33-CA16-EED0-7E4E6CA96A13}"/>
              </a:ext>
            </a:extLst>
          </p:cNvPr>
          <p:cNvSpPr txBox="1"/>
          <p:nvPr/>
        </p:nvSpPr>
        <p:spPr>
          <a:xfrm>
            <a:off x="450108" y="6281928"/>
            <a:ext cx="7835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不是等腰直角三角形，即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是直角三角形；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0" name="yt_shape_14690"/>
          <p:cNvSpPr txBox="1"/>
          <p:nvPr/>
        </p:nvSpPr>
        <p:spPr>
          <a:xfrm>
            <a:off x="540119" y="839542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）探究：当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为多少度时，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按顺时针方向旋转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不是等腰直角三角形，即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是直角三角形；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4692"/>
          <p:cNvSpPr txBox="1"/>
          <p:nvPr/>
        </p:nvSpPr>
        <p:spPr>
          <a:xfrm>
            <a:off x="540000" y="1352775"/>
            <a:ext cx="907921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70BED2-648A-151F-B513-784F9630A9CE}"/>
              </a:ext>
            </a:extLst>
          </p:cNvPr>
          <p:cNvSpPr txBox="1"/>
          <p:nvPr/>
        </p:nvSpPr>
        <p:spPr>
          <a:xfrm>
            <a:off x="449989" y="1305969"/>
            <a:ext cx="8320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E43E36B-2BBC-3CF7-1D07-D423A66ACC33}"/>
              </a:ext>
            </a:extLst>
          </p:cNvPr>
          <p:cNvSpPr txBox="1"/>
          <p:nvPr/>
        </p:nvSpPr>
        <p:spPr>
          <a:xfrm>
            <a:off x="449989" y="1781457"/>
            <a:ext cx="75824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6E1550-D3D5-EA30-4D38-73771131377C}"/>
              </a:ext>
            </a:extLst>
          </p:cNvPr>
          <p:cNvSpPr txBox="1"/>
          <p:nvPr/>
        </p:nvSpPr>
        <p:spPr>
          <a:xfrm>
            <a:off x="449989" y="2256946"/>
            <a:ext cx="7365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要使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，可求得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CDD6CD-53EA-CBC2-E6D3-C9DC4F16ED3F}"/>
              </a:ext>
            </a:extLst>
          </p:cNvPr>
          <p:cNvSpPr txBox="1"/>
          <p:nvPr/>
        </p:nvSpPr>
        <p:spPr>
          <a:xfrm>
            <a:off x="449989" y="2732433"/>
            <a:ext cx="91714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综上所述：当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7" name="yt_image_146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5848" y="1134519"/>
            <a:ext cx="156627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8" name="yt_shape_14608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如图，把一个直角三角板绕着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2" name="yt_table_146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037048"/>
              </p:ext>
            </p:extLst>
          </p:nvPr>
        </p:nvGraphicFramePr>
        <p:xfrm>
          <a:off x="540000" y="299695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grpSp>
        <p:nvGrpSpPr>
          <p:cNvPr id="14609" name="yt_shape_14609_skip" title="H_106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5152" y="1700808"/>
            <a:ext cx="2381931" cy="1350405"/>
            <a:chOff x="0" y="0"/>
            <a:chExt cx="2381931" cy="1350405"/>
          </a:xfrm>
        </p:grpSpPr>
        <p:pic>
          <p:nvPicPr>
            <p:cNvPr id="2" name="yt_image_1460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81931" cy="954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1" name="yt_shape_14611"/>
            <p:cNvSpPr txBox="1"/>
            <p:nvPr/>
          </p:nvSpPr>
          <p:spPr>
            <a:xfrm>
              <a:off x="657684" y="9904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29B432F-1B79-95F6-D4EC-C36DFDDB92AF}"/>
              </a:ext>
            </a:extLst>
          </p:cNvPr>
          <p:cNvSpPr txBox="1"/>
          <p:nvPr/>
        </p:nvSpPr>
        <p:spPr>
          <a:xfrm>
            <a:off x="7423996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614"/>
          <p:cNvSpPr txBox="1"/>
          <p:nvPr/>
        </p:nvSpPr>
        <p:spPr>
          <a:xfrm>
            <a:off x="514955" y="33703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如图，两个全等的长方形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，旋转长方形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能和长方形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重合，则可以作为旋转中心的点有（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" name="yt_table_146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985167"/>
              </p:ext>
            </p:extLst>
          </p:nvPr>
        </p:nvGraphicFramePr>
        <p:xfrm>
          <a:off x="514836" y="6265880"/>
          <a:ext cx="85718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7"/>
                  </a:ext>
                </a:extLst>
              </a:tr>
            </a:tbl>
          </a:graphicData>
        </a:graphic>
      </p:graphicFrame>
      <p:grpSp>
        <p:nvGrpSpPr>
          <p:cNvPr id="13" name="yt_shape_14615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9418" y="4293096"/>
            <a:ext cx="1303072" cy="1985913"/>
            <a:chOff x="0" y="0"/>
            <a:chExt cx="1303072" cy="1985913"/>
          </a:xfrm>
        </p:grpSpPr>
        <p:pic>
          <p:nvPicPr>
            <p:cNvPr id="14" name="yt_image_14615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03072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4617"/>
            <p:cNvSpPr txBox="1"/>
            <p:nvPr/>
          </p:nvSpPr>
          <p:spPr>
            <a:xfrm>
              <a:off x="118255" y="16259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7D329C4-9C3A-363D-27FA-83F85F147C7C}"/>
              </a:ext>
            </a:extLst>
          </p:cNvPr>
          <p:cNvSpPr txBox="1"/>
          <p:nvPr/>
        </p:nvSpPr>
        <p:spPr>
          <a:xfrm>
            <a:off x="5149344" y="37990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119" y="8350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若菱形绕点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逆时针旋转，每秒旋转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秒时，菱形的对角线交点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22" name="yt_table_14622_skip" title="H_139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9040902"/>
                  </p:ext>
                </p:extLst>
              </p:nvPr>
            </p:nvGraphicFramePr>
            <p:xfrm>
              <a:off x="540000" y="1794504"/>
              <a:ext cx="2692400" cy="1994536"/>
            </p:xfrm>
            <a:graphic>
              <a:graphicData uri="http://schemas.openxmlformats.org/drawingml/2006/table">
                <a:tbl>
                  <a:tblPr/>
                  <a:tblGrid>
                    <a:gridCol w="2692400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22" name="yt_table_14622_skip" title="H_139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9040902"/>
                  </p:ext>
                </p:extLst>
              </p:nvPr>
            </p:nvGraphicFramePr>
            <p:xfrm>
              <a:off x="540000" y="1794504"/>
              <a:ext cx="2692400" cy="1994536"/>
            </p:xfrm>
            <a:graphic>
              <a:graphicData uri="http://schemas.openxmlformats.org/drawingml/2006/table">
                <a:tbl>
                  <a:tblPr/>
                  <a:tblGrid>
                    <a:gridCol w="2692400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90698" b="-1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0698" b="-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621" name="yt_image_14621_skip" title="H_108.36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7545" y="1794504"/>
            <a:ext cx="1662305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C5410A0-4929-E30D-4CFC-1DA595CA9C1D}"/>
              </a:ext>
            </a:extLst>
          </p:cNvPr>
          <p:cNvSpPr txBox="1"/>
          <p:nvPr/>
        </p:nvSpPr>
        <p:spPr>
          <a:xfrm>
            <a:off x="8565407" y="12637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3" name="yt_shape_14623"/>
          <p:cNvSpPr txBox="1"/>
          <p:nvPr/>
        </p:nvSpPr>
        <p:spPr>
          <a:xfrm>
            <a:off x="540000" y="85638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624" name="yt_shape_14624"/>
          <p:cNvSpPr txBox="1"/>
          <p:nvPr/>
        </p:nvSpPr>
        <p:spPr>
          <a:xfrm>
            <a:off x="540000" y="1335684"/>
            <a:ext cx="81256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如图所示的四角风车至少旋转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就可以与原图形重合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28" name="yt_shape_14628"/>
          <p:cNvSpPr txBox="1"/>
          <p:nvPr/>
        </p:nvSpPr>
        <p:spPr>
          <a:xfrm>
            <a:off x="540000" y="4114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5" name="yt_shape_14625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5607" y="1967351"/>
            <a:ext cx="1700784" cy="2096784"/>
            <a:chOff x="0" y="0"/>
            <a:chExt cx="1700784" cy="2096784"/>
          </a:xfrm>
        </p:grpSpPr>
        <p:pic>
          <p:nvPicPr>
            <p:cNvPr id="2" name="yt_image_146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0784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7" name="yt_shape_14627"/>
            <p:cNvSpPr txBox="1"/>
            <p:nvPr/>
          </p:nvSpPr>
          <p:spPr>
            <a:xfrm>
              <a:off x="317111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56F158F-8575-1BBC-DD3A-BB52E66C2055}"/>
              </a:ext>
            </a:extLst>
          </p:cNvPr>
          <p:cNvSpPr txBox="1"/>
          <p:nvPr/>
        </p:nvSpPr>
        <p:spPr>
          <a:xfrm>
            <a:off x="4945789" y="128887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629"/>
          <p:cNvSpPr txBox="1"/>
          <p:nvPr/>
        </p:nvSpPr>
        <p:spPr>
          <a:xfrm>
            <a:off x="540000" y="4222854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10" name="yt_shape_14630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7205" y="4854521"/>
            <a:ext cx="1577588" cy="1673874"/>
            <a:chOff x="0" y="0"/>
            <a:chExt cx="1577588" cy="1673874"/>
          </a:xfrm>
        </p:grpSpPr>
        <p:pic>
          <p:nvPicPr>
            <p:cNvPr id="11" name="yt_image_146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758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632"/>
            <p:cNvSpPr txBox="1"/>
            <p:nvPr/>
          </p:nvSpPr>
          <p:spPr>
            <a:xfrm>
              <a:off x="255513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DD103CB-952B-C81D-E7DF-D4377FF6C2FF}"/>
              </a:ext>
            </a:extLst>
          </p:cNvPr>
          <p:cNvSpPr txBox="1"/>
          <p:nvPr/>
        </p:nvSpPr>
        <p:spPr>
          <a:xfrm>
            <a:off x="10668726" y="417604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的对角线的交点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38" name="yt_shape_14638"/>
          <p:cNvSpPr txBox="1"/>
          <p:nvPr/>
        </p:nvSpPr>
        <p:spPr>
          <a:xfrm>
            <a:off x="540000" y="37722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35" name="yt_shape_14635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334" y="2020519"/>
            <a:ext cx="1553331" cy="1619010"/>
            <a:chOff x="0" y="0"/>
            <a:chExt cx="1553331" cy="1619010"/>
          </a:xfrm>
        </p:grpSpPr>
        <p:pic>
          <p:nvPicPr>
            <p:cNvPr id="2" name="yt_image_146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333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7" name="yt_shape_14637"/>
            <p:cNvSpPr txBox="1"/>
            <p:nvPr/>
          </p:nvSpPr>
          <p:spPr>
            <a:xfrm>
              <a:off x="243384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A7E6FF8-C3F4-64F0-640B-3680B643A15C}"/>
              </a:ext>
            </a:extLst>
          </p:cNvPr>
          <p:cNvSpPr txBox="1"/>
          <p:nvPr/>
        </p:nvSpPr>
        <p:spPr>
          <a:xfrm>
            <a:off x="4798271" y="1337402"/>
            <a:ext cx="70396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45B223-DD7A-E6AC-2386-D20949DB8A01}"/>
              </a:ext>
            </a:extLst>
          </p:cNvPr>
          <p:cNvSpPr txBox="1"/>
          <p:nvPr/>
        </p:nvSpPr>
        <p:spPr>
          <a:xfrm>
            <a:off x="9165482" y="1337402"/>
            <a:ext cx="95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639"/>
              <p:cNvSpPr txBox="1"/>
              <p:nvPr/>
            </p:nvSpPr>
            <p:spPr>
              <a:xfrm>
                <a:off x="540119" y="3727358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内一点，将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按逆时针方向旋转后与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P'CB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PP'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6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27358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4644"/>
          <p:cNvSpPr txBox="1"/>
          <p:nvPr/>
        </p:nvSpPr>
        <p:spPr>
          <a:xfrm>
            <a:off x="540000" y="66347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4641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0577" y="4877308"/>
            <a:ext cx="1190844" cy="1707021"/>
            <a:chOff x="0" y="0"/>
            <a:chExt cx="1190844" cy="1707021"/>
          </a:xfrm>
        </p:grpSpPr>
        <p:pic>
          <p:nvPicPr>
            <p:cNvPr id="12" name="yt_image_14641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90844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4643"/>
            <p:cNvSpPr txBox="1"/>
            <p:nvPr/>
          </p:nvSpPr>
          <p:spPr>
            <a:xfrm>
              <a:off x="-14042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5D4A730-AD8B-405A-F12E-01E4A2A402A8}"/>
                  </a:ext>
                </a:extLst>
              </p:cNvPr>
              <p:cNvSpPr txBox="1"/>
              <p:nvPr/>
            </p:nvSpPr>
            <p:spPr>
              <a:xfrm>
                <a:off x="5115771" y="4075090"/>
                <a:ext cx="54851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5D4A730-AD8B-405A-F12E-01E4A2A402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5771" y="4075090"/>
                <a:ext cx="548512" cy="5557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5" name="yt_shape_14645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，得到的数字是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46" name="yt_shape_14646"/>
              <p:cNvSpPr txBox="1"/>
              <p:nvPr/>
            </p:nvSpPr>
            <p:spPr>
              <a:xfrm>
                <a:off x="540119" y="1796147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逆时针旋转，使点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46" name="yt_shape_146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96147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8A9BAC3-8F1C-D34D-EB35-9176AC80BC1C}"/>
              </a:ext>
            </a:extLst>
          </p:cNvPr>
          <p:cNvSpPr txBox="1"/>
          <p:nvPr/>
        </p:nvSpPr>
        <p:spPr>
          <a:xfrm>
            <a:off x="7277946" y="12653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2AD441-22DB-419F-C578-AEC5B80AD2CA}"/>
                  </a:ext>
                </a:extLst>
              </p:cNvPr>
              <p:cNvSpPr txBox="1"/>
              <p:nvPr/>
            </p:nvSpPr>
            <p:spPr>
              <a:xfrm>
                <a:off x="10810132" y="2143879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12AD441-22DB-419F-C578-AEC5B80AD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0132" y="2143879"/>
                <a:ext cx="308674" cy="73013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yt_shape_14648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5204" y="3284984"/>
            <a:ext cx="1481828" cy="1689876"/>
            <a:chOff x="0" y="0"/>
            <a:chExt cx="1481828" cy="1689876"/>
          </a:xfrm>
        </p:grpSpPr>
        <p:pic>
          <p:nvPicPr>
            <p:cNvPr id="13" name="yt_image_1464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8182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650"/>
            <p:cNvSpPr txBox="1"/>
            <p:nvPr/>
          </p:nvSpPr>
          <p:spPr>
            <a:xfrm>
              <a:off x="131450" y="132987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653" name="yt_shape_1465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是等腰直角三角形，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经过旋转后到达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54" name="yt_image_146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2004" y="2491102"/>
            <a:ext cx="218799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6" name="yt_shape_14656"/>
          <p:cNvSpPr txBox="1"/>
          <p:nvPr/>
        </p:nvSpPr>
        <p:spPr>
          <a:xfrm>
            <a:off x="540000" y="383090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）旋转中心是哪一点？</a:t>
            </a:r>
          </a:p>
        </p:txBody>
      </p:sp>
      <p:sp>
        <p:nvSpPr>
          <p:cNvPr id="14657" name="yt_shape_14657"/>
          <p:cNvSpPr txBox="1"/>
          <p:nvPr/>
        </p:nvSpPr>
        <p:spPr>
          <a:xfrm>
            <a:off x="540000" y="431021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）顺时针旋转了多少度？</a:t>
            </a:r>
          </a:p>
        </p:txBody>
      </p:sp>
      <p:sp>
        <p:nvSpPr>
          <p:cNvPr id="14658" name="yt_shape_14658"/>
          <p:cNvSpPr txBox="1"/>
          <p:nvPr/>
        </p:nvSpPr>
        <p:spPr>
          <a:xfrm>
            <a:off x="540000" y="4789515"/>
            <a:ext cx="95394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的中点，那么经过上述旋转后，点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旋转到了什么位置？</a:t>
            </a:r>
          </a:p>
        </p:txBody>
      </p:sp>
      <p:sp>
        <p:nvSpPr>
          <p:cNvPr id="14659" name="yt_shape_14659"/>
          <p:cNvSpPr txBox="1"/>
          <p:nvPr/>
        </p:nvSpPr>
        <p:spPr>
          <a:xfrm>
            <a:off x="540000" y="5268818"/>
            <a:ext cx="3496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）旋转中心是点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660" name="yt_shape_14660"/>
          <p:cNvSpPr txBox="1"/>
          <p:nvPr/>
        </p:nvSpPr>
        <p:spPr>
          <a:xfrm>
            <a:off x="540000" y="5748121"/>
            <a:ext cx="31242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）顺时针旋转了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661" name="yt_shape_14661"/>
          <p:cNvSpPr txBox="1"/>
          <p:nvPr/>
        </p:nvSpPr>
        <p:spPr>
          <a:xfrm>
            <a:off x="540000" y="6227424"/>
            <a:ext cx="41790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旋转到了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A96915-B591-F9F7-D18B-9503478EA895}"/>
              </a:ext>
            </a:extLst>
          </p:cNvPr>
          <p:cNvSpPr txBox="1"/>
          <p:nvPr/>
        </p:nvSpPr>
        <p:spPr>
          <a:xfrm>
            <a:off x="449989" y="5222012"/>
            <a:ext cx="3642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）旋转中心是点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B347ED-6D2B-2ECA-3F09-5A72DAE48347}"/>
              </a:ext>
            </a:extLst>
          </p:cNvPr>
          <p:cNvSpPr txBox="1"/>
          <p:nvPr/>
        </p:nvSpPr>
        <p:spPr>
          <a:xfrm>
            <a:off x="449989" y="5701315"/>
            <a:ext cx="3274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）顺时针旋转了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0D52CA-8AE7-72B3-9F57-07671E1AEF09}"/>
              </a:ext>
            </a:extLst>
          </p:cNvPr>
          <p:cNvSpPr txBox="1"/>
          <p:nvPr/>
        </p:nvSpPr>
        <p:spPr>
          <a:xfrm>
            <a:off x="449989" y="6180618"/>
            <a:ext cx="4318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旋转到了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（枣庄市中考）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的方格纸中，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的三个顶点都在格点上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63" name="yt_shape_14663"/>
          <p:cNvSpPr txBox="1"/>
          <p:nvPr/>
        </p:nvSpPr>
        <p:spPr>
          <a:xfrm>
            <a:off x="540000" y="1704341"/>
            <a:ext cx="8274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中，画出一个与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成中心对称的格点三角形；</a:t>
            </a:r>
          </a:p>
        </p:txBody>
      </p:sp>
      <p:pic>
        <p:nvPicPr>
          <p:cNvPr id="14666" name="yt_image_146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8990" y="2067452"/>
            <a:ext cx="6354018" cy="251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8" name="yt_shape_14668"/>
          <p:cNvSpPr txBox="1"/>
          <p:nvPr/>
        </p:nvSpPr>
        <p:spPr>
          <a:xfrm>
            <a:off x="540000" y="6013617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FCD1F0-4CD6-F2C5-DA08-499AE1E3A8BE}"/>
              </a:ext>
            </a:extLst>
          </p:cNvPr>
          <p:cNvSpPr txBox="1"/>
          <p:nvPr/>
        </p:nvSpPr>
        <p:spPr>
          <a:xfrm>
            <a:off x="449989" y="4423185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9" name="yt_image_146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66723"/>
          <a:stretch/>
        </p:blipFill>
        <p:spPr bwMode="auto">
          <a:xfrm>
            <a:off x="5300348" y="4869160"/>
            <a:ext cx="1591301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9" name="yt_shape_14669"/>
          <p:cNvSpPr txBox="1"/>
          <p:nvPr/>
        </p:nvSpPr>
        <p:spPr>
          <a:xfrm>
            <a:off x="540000" y="406269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670" name="yt_shape_14670"/>
          <p:cNvSpPr txBox="1"/>
          <p:nvPr/>
        </p:nvSpPr>
        <p:spPr>
          <a:xfrm>
            <a:off x="540000" y="4541999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672" name="yt_shape_14672"/>
          <p:cNvSpPr txBox="1"/>
          <p:nvPr/>
        </p:nvSpPr>
        <p:spPr>
          <a:xfrm>
            <a:off x="3496587" y="4926283"/>
            <a:ext cx="4831259" cy="17019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50" b="0" i="0" u="none" spc="-9450" dirty="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450" b="0" i="0" u="none" spc="35311" dirty="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671" name="yt_image_146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31771" r="33594"/>
          <a:stretch/>
        </p:blipFill>
        <p:spPr bwMode="auto">
          <a:xfrm>
            <a:off x="5062731" y="1776349"/>
            <a:ext cx="1656185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738C21-0C3E-69B5-0122-9F9111F1770B}"/>
              </a:ext>
            </a:extLst>
          </p:cNvPr>
          <p:cNvSpPr txBox="1"/>
          <p:nvPr/>
        </p:nvSpPr>
        <p:spPr>
          <a:xfrm>
            <a:off x="449989" y="1254833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56956B-389B-B564-46E6-EE5C75125C76}"/>
              </a:ext>
            </a:extLst>
          </p:cNvPr>
          <p:cNvSpPr txBox="1"/>
          <p:nvPr/>
        </p:nvSpPr>
        <p:spPr>
          <a:xfrm>
            <a:off x="449989" y="4437112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所示，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4664"/>
          <p:cNvSpPr txBox="1"/>
          <p:nvPr/>
        </p:nvSpPr>
        <p:spPr>
          <a:xfrm>
            <a:off x="540000" y="836712"/>
            <a:ext cx="10701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中，画出一个与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成轴对称且与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有公共边的格点三角形；</a:t>
            </a:r>
          </a:p>
        </p:txBody>
      </p:sp>
      <p:sp>
        <p:nvSpPr>
          <p:cNvPr id="9" name="yt_shape_14665"/>
          <p:cNvSpPr txBox="1"/>
          <p:nvPr/>
        </p:nvSpPr>
        <p:spPr>
          <a:xfrm>
            <a:off x="540000" y="4080605"/>
            <a:ext cx="92958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后的三角形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46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401"/>
          <a:stretch/>
        </p:blipFill>
        <p:spPr bwMode="auto">
          <a:xfrm>
            <a:off x="7201040" y="1650324"/>
            <a:ext cx="4041104" cy="251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46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67912"/>
          <a:stretch/>
        </p:blipFill>
        <p:spPr bwMode="auto">
          <a:xfrm>
            <a:off x="5187907" y="4756256"/>
            <a:ext cx="1534425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1762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2023-10-20T18:54:15Z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