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3" r:id="rId5"/>
    <p:sldId id="367" r:id="rId6"/>
    <p:sldId id="368" r:id="rId7"/>
    <p:sldId id="375" r:id="rId8"/>
    <p:sldId id="369" r:id="rId9"/>
    <p:sldId id="377" r:id="rId10"/>
    <p:sldId id="371" r:id="rId11"/>
    <p:sldId id="379" r:id="rId12"/>
    <p:sldId id="38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7" autoAdjust="0"/>
    <p:restoredTop sz="94660" autoAdjust="0"/>
  </p:normalViewPr>
  <p:slideViewPr>
    <p:cSldViewPr>
      <p:cViewPr varScale="1">
        <p:scale>
          <a:sx n="57" d="100"/>
          <a:sy n="57" d="100"/>
        </p:scale>
        <p:origin x="44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0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000" y="905337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利用旋转进行计算</a:t>
            </a:r>
          </a:p>
        </p:txBody>
      </p:sp>
      <p:sp>
        <p:nvSpPr>
          <p:cNvPr id="10503" name="yt_shape_10503"/>
          <p:cNvSpPr txBox="1"/>
          <p:nvPr/>
        </p:nvSpPr>
        <p:spPr>
          <a:xfrm>
            <a:off x="540119" y="14049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07" name="yt_table_105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282455"/>
              </p:ext>
            </p:extLst>
          </p:nvPr>
        </p:nvGraphicFramePr>
        <p:xfrm>
          <a:off x="540000" y="2364337"/>
          <a:ext cx="40659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6"/>
                  </a:ext>
                </a:extLst>
              </a:tr>
            </a:tbl>
          </a:graphicData>
        </a:graphic>
      </p:graphicFrame>
      <p:grpSp>
        <p:nvGrpSpPr>
          <p:cNvPr id="10504" name="yt_shape_10504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6614" y="1930319"/>
            <a:ext cx="1683239" cy="1640727"/>
            <a:chOff x="0" y="0"/>
            <a:chExt cx="1683239" cy="1640727"/>
          </a:xfrm>
        </p:grpSpPr>
        <p:pic>
          <p:nvPicPr>
            <p:cNvPr id="2" name="yt_image_10504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3239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6" name="yt_shape_10506"/>
            <p:cNvSpPr txBox="1"/>
            <p:nvPr/>
          </p:nvSpPr>
          <p:spPr>
            <a:xfrm>
              <a:off x="308338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373190">
            <a:extLst>
              <a:ext uri="{FF2B5EF4-FFF2-40B4-BE49-F238E27FC236}">
                <a16:creationId xmlns:a16="http://schemas.microsoft.com/office/drawing/2014/main" id="{BDD9E746-5ED3-5095-9EA4-6A7EC63518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436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66EA8DA-A58E-8385-C7D4-AEB1A47DFBE7}"/>
              </a:ext>
            </a:extLst>
          </p:cNvPr>
          <p:cNvSpPr txBox="1"/>
          <p:nvPr/>
        </p:nvSpPr>
        <p:spPr>
          <a:xfrm>
            <a:off x="8800357" y="18335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509"/>
          <p:cNvSpPr txBox="1"/>
          <p:nvPr/>
        </p:nvSpPr>
        <p:spPr>
          <a:xfrm>
            <a:off x="537854" y="3609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（芜湖市期末）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0513"/>
          <p:cNvSpPr txBox="1"/>
          <p:nvPr/>
        </p:nvSpPr>
        <p:spPr>
          <a:xfrm>
            <a:off x="537735" y="65000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0510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653" y="4720863"/>
            <a:ext cx="1646163" cy="1728738"/>
            <a:chOff x="0" y="0"/>
            <a:chExt cx="1646163" cy="1728738"/>
          </a:xfrm>
        </p:grpSpPr>
        <p:pic>
          <p:nvPicPr>
            <p:cNvPr id="13" name="yt_image_105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46163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0512"/>
            <p:cNvSpPr txBox="1"/>
            <p:nvPr/>
          </p:nvSpPr>
          <p:spPr>
            <a:xfrm>
              <a:off x="289800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BF3CFB4-E442-3CAD-F331-73570D9BB055}"/>
              </a:ext>
            </a:extLst>
          </p:cNvPr>
          <p:cNvSpPr txBox="1"/>
          <p:nvPr/>
        </p:nvSpPr>
        <p:spPr>
          <a:xfrm>
            <a:off x="7942431" y="403774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4" name="yt_shape_10564"/>
          <p:cNvSpPr txBox="1"/>
          <p:nvPr/>
        </p:nvSpPr>
        <p:spPr>
          <a:xfrm>
            <a:off x="540000" y="864890"/>
            <a:ext cx="8972008" cy="38410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）【思路梳理】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共线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，易证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，从而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2B0DD3-DD60-CF48-55E8-E44559FB3AB1}"/>
              </a:ext>
            </a:extLst>
          </p:cNvPr>
          <p:cNvSpPr txBox="1"/>
          <p:nvPr/>
        </p:nvSpPr>
        <p:spPr>
          <a:xfrm>
            <a:off x="1364389" y="4146500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EFDD2F-4978-A611-8A74-625F70DDFFB3}"/>
              </a:ext>
            </a:extLst>
          </p:cNvPr>
          <p:cNvSpPr txBox="1"/>
          <p:nvPr/>
        </p:nvSpPr>
        <p:spPr>
          <a:xfrm>
            <a:off x="4580664" y="4146500"/>
            <a:ext cx="1042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5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5695" y="1986711"/>
            <a:ext cx="5416225" cy="203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573"/>
          <p:cNvSpPr txBox="1"/>
          <p:nvPr/>
        </p:nvSpPr>
        <p:spPr>
          <a:xfrm>
            <a:off x="540000" y="4725144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）【类比引申】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都不是直角，则当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满足等量关系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时，仍有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FF47C7-90D2-6228-4410-4F93A823A86B}"/>
              </a:ext>
            </a:extLst>
          </p:cNvPr>
          <p:cNvSpPr txBox="1"/>
          <p:nvPr/>
        </p:nvSpPr>
        <p:spPr>
          <a:xfrm>
            <a:off x="9638438" y="5629314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4FEE4B-147B-5F5E-FAD3-5FC8EAF0200F}"/>
              </a:ext>
            </a:extLst>
          </p:cNvPr>
          <p:cNvSpPr txBox="1"/>
          <p:nvPr/>
        </p:nvSpPr>
        <p:spPr>
          <a:xfrm>
            <a:off x="449989" y="6104802"/>
            <a:ext cx="75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3" name="yt_shape_10573"/>
          <p:cNvSpPr txBox="1"/>
          <p:nvPr/>
        </p:nvSpPr>
        <p:spPr>
          <a:xfrm>
            <a:off x="540119" y="836478"/>
            <a:ext cx="1111199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）【联想拓展】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，猜想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之间的等量关系，并写出推理过程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05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63009"/>
          <a:stretch/>
        </p:blipFill>
        <p:spPr bwMode="auto">
          <a:xfrm>
            <a:off x="9984432" y="1951244"/>
            <a:ext cx="2003512" cy="203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0577"/>
          <p:cNvSpPr txBox="1"/>
          <p:nvPr/>
        </p:nvSpPr>
        <p:spPr>
          <a:xfrm>
            <a:off x="540000" y="2323678"/>
            <a:ext cx="5591274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推理如下：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，易证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AD'E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D'CE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ED'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D'C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C70835-F2F9-2709-5B9F-FF445492778E}"/>
              </a:ext>
            </a:extLst>
          </p:cNvPr>
          <p:cNvSpPr txBox="1"/>
          <p:nvPr/>
        </p:nvSpPr>
        <p:spPr>
          <a:xfrm>
            <a:off x="449989" y="2276872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推理如下：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AAFBC2-377D-4212-B0F2-DD859FABCFE4}"/>
              </a:ext>
            </a:extLst>
          </p:cNvPr>
          <p:cNvSpPr txBox="1"/>
          <p:nvPr/>
        </p:nvSpPr>
        <p:spPr>
          <a:xfrm>
            <a:off x="4655840" y="2283836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8A2621-127E-B7E2-166F-63A2DC514F00}"/>
              </a:ext>
            </a:extLst>
          </p:cNvPr>
          <p:cNvSpPr txBox="1"/>
          <p:nvPr/>
        </p:nvSpPr>
        <p:spPr>
          <a:xfrm>
            <a:off x="449989" y="2780928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D'C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21BA85-AB5A-8065-2E38-70DC5B5D72AB}"/>
              </a:ext>
            </a:extLst>
          </p:cNvPr>
          <p:cNvSpPr txBox="1"/>
          <p:nvPr/>
        </p:nvSpPr>
        <p:spPr>
          <a:xfrm>
            <a:off x="4114475" y="2780928"/>
            <a:ext cx="464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，易证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AD'E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A7E1A8-0CA0-AB9D-CD04-7FC722C97109}"/>
              </a:ext>
            </a:extLst>
          </p:cNvPr>
          <p:cNvSpPr txBox="1"/>
          <p:nvPr/>
        </p:nvSpPr>
        <p:spPr>
          <a:xfrm>
            <a:off x="449989" y="3284984"/>
            <a:ext cx="174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D'E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9BEE0CF-401A-DA0E-B8E3-1580B35856E7}"/>
              </a:ext>
            </a:extLst>
          </p:cNvPr>
          <p:cNvSpPr txBox="1"/>
          <p:nvPr/>
        </p:nvSpPr>
        <p:spPr>
          <a:xfrm>
            <a:off x="449989" y="3760472"/>
            <a:ext cx="558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8582315-D0DA-BA02-A0B2-95C12A3637F9}"/>
              </a:ext>
            </a:extLst>
          </p:cNvPr>
          <p:cNvSpPr txBox="1"/>
          <p:nvPr/>
        </p:nvSpPr>
        <p:spPr>
          <a:xfrm>
            <a:off x="449989" y="4235960"/>
            <a:ext cx="225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5385915-AFCE-C322-ED10-FE828E1738AD}"/>
              </a:ext>
            </a:extLst>
          </p:cNvPr>
          <p:cNvSpPr txBox="1"/>
          <p:nvPr/>
        </p:nvSpPr>
        <p:spPr>
          <a:xfrm>
            <a:off x="449989" y="471144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FDA410-FC15-9587-88AE-CE9963CD7A7D}"/>
              </a:ext>
            </a:extLst>
          </p:cNvPr>
          <p:cNvSpPr txBox="1"/>
          <p:nvPr/>
        </p:nvSpPr>
        <p:spPr>
          <a:xfrm>
            <a:off x="449989" y="5186936"/>
            <a:ext cx="250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D'CE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419C3CB-72CD-426B-05C7-7109C009AEF5}"/>
              </a:ext>
            </a:extLst>
          </p:cNvPr>
          <p:cNvSpPr txBox="1"/>
          <p:nvPr/>
        </p:nvSpPr>
        <p:spPr>
          <a:xfrm>
            <a:off x="449989" y="5662425"/>
            <a:ext cx="305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D'C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2D0CA12-EC93-C159-A660-FFEAAB20168B}"/>
              </a:ext>
            </a:extLst>
          </p:cNvPr>
          <p:cNvSpPr txBox="1"/>
          <p:nvPr/>
        </p:nvSpPr>
        <p:spPr>
          <a:xfrm>
            <a:off x="449989" y="6137912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8" name="yt_image_1057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2026" y="4334044"/>
            <a:ext cx="1700092" cy="173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4" name="yt_shape_1051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内的一点，且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逆时针旋转后，得到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15" name="yt_image_1051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3427" y="1745359"/>
            <a:ext cx="2028691" cy="1779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7" name="yt_shape_10517"/>
          <p:cNvSpPr txBox="1"/>
          <p:nvPr/>
        </p:nvSpPr>
        <p:spPr>
          <a:xfrm>
            <a:off x="540119" y="1775199"/>
            <a:ext cx="4288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之间的距离；</a:t>
            </a:r>
          </a:p>
        </p:txBody>
      </p:sp>
      <p:sp>
        <p:nvSpPr>
          <p:cNvPr id="5" name="yt_shape_10519"/>
          <p:cNvSpPr txBox="1"/>
          <p:nvPr/>
        </p:nvSpPr>
        <p:spPr>
          <a:xfrm>
            <a:off x="540000" y="2251670"/>
            <a:ext cx="82458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，由题意可知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0521"/>
          <p:cNvSpPr txBox="1"/>
          <p:nvPr/>
        </p:nvSpPr>
        <p:spPr>
          <a:xfrm>
            <a:off x="5172766" y="2883337"/>
            <a:ext cx="1443857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9684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05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766" y="2883337"/>
            <a:ext cx="142955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523"/>
          <p:cNvSpPr txBox="1"/>
          <p:nvPr/>
        </p:nvSpPr>
        <p:spPr>
          <a:xfrm>
            <a:off x="540000" y="4194576"/>
            <a:ext cx="24000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524"/>
          <p:cNvSpPr txBox="1"/>
          <p:nvPr/>
        </p:nvSpPr>
        <p:spPr>
          <a:xfrm>
            <a:off x="540000" y="4673879"/>
            <a:ext cx="33811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525"/>
          <p:cNvSpPr txBox="1"/>
          <p:nvPr/>
        </p:nvSpPr>
        <p:spPr>
          <a:xfrm>
            <a:off x="540000" y="5153182"/>
            <a:ext cx="20201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526"/>
          <p:cNvSpPr txBox="1"/>
          <p:nvPr/>
        </p:nvSpPr>
        <p:spPr>
          <a:xfrm>
            <a:off x="540000" y="5632485"/>
            <a:ext cx="3398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527"/>
          <p:cNvSpPr txBox="1"/>
          <p:nvPr/>
        </p:nvSpPr>
        <p:spPr>
          <a:xfrm>
            <a:off x="540000" y="6111788"/>
            <a:ext cx="2718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8CC781-3EFF-4667-DA44-AE2D06FFC18A}"/>
              </a:ext>
            </a:extLst>
          </p:cNvPr>
          <p:cNvSpPr txBox="1"/>
          <p:nvPr/>
        </p:nvSpPr>
        <p:spPr>
          <a:xfrm>
            <a:off x="449989" y="2204864"/>
            <a:ext cx="8346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，由题意可知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B893C2-E8FB-0218-3391-1B32349A6E40}"/>
              </a:ext>
            </a:extLst>
          </p:cNvPr>
          <p:cNvSpPr txBox="1"/>
          <p:nvPr/>
        </p:nvSpPr>
        <p:spPr>
          <a:xfrm>
            <a:off x="449989" y="4147770"/>
            <a:ext cx="255695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P'AB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DFBFF2B-A1F8-AE86-FDD4-3E67BAA2EB86}"/>
              </a:ext>
            </a:extLst>
          </p:cNvPr>
          <p:cNvSpPr txBox="1"/>
          <p:nvPr/>
        </p:nvSpPr>
        <p:spPr>
          <a:xfrm>
            <a:off x="449989" y="4627073"/>
            <a:ext cx="352850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18CB7F-B4D1-73B5-5364-6FD343A80F1B}"/>
              </a:ext>
            </a:extLst>
          </p:cNvPr>
          <p:cNvSpPr txBox="1"/>
          <p:nvPr/>
        </p:nvSpPr>
        <p:spPr>
          <a:xfrm>
            <a:off x="449989" y="5106376"/>
            <a:ext cx="21807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33CBDE4-07AB-B63C-C6A9-86E7AB395B8E}"/>
              </a:ext>
            </a:extLst>
          </p:cNvPr>
          <p:cNvSpPr txBox="1"/>
          <p:nvPr/>
        </p:nvSpPr>
        <p:spPr>
          <a:xfrm>
            <a:off x="449989" y="5585679"/>
            <a:ext cx="3545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99CBCF6-D8C9-A899-D2E9-718A45CFA8BD}"/>
              </a:ext>
            </a:extLst>
          </p:cNvPr>
          <p:cNvSpPr txBox="1"/>
          <p:nvPr/>
        </p:nvSpPr>
        <p:spPr>
          <a:xfrm>
            <a:off x="449989" y="6064982"/>
            <a:ext cx="287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8" name="yt_shape_10518"/>
          <p:cNvSpPr txBox="1"/>
          <p:nvPr/>
        </p:nvSpPr>
        <p:spPr>
          <a:xfrm>
            <a:off x="540000" y="980728"/>
            <a:ext cx="29479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17" name="yt_shape_10528"/>
          <p:cNvSpPr txBox="1"/>
          <p:nvPr/>
        </p:nvSpPr>
        <p:spPr>
          <a:xfrm>
            <a:off x="497379" y="1523791"/>
            <a:ext cx="545822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）利用勾股定理的逆定理可知：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BP'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BPP'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1DB676E-F390-3945-CAC0-E4FCA88D7815}"/>
              </a:ext>
            </a:extLst>
          </p:cNvPr>
          <p:cNvSpPr txBox="1"/>
          <p:nvPr/>
        </p:nvSpPr>
        <p:spPr>
          <a:xfrm>
            <a:off x="407368" y="1476985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）利用勾股定理的逆定理可知：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11E5001-9686-6071-0BC6-C3EE6920C1D8}"/>
              </a:ext>
            </a:extLst>
          </p:cNvPr>
          <p:cNvSpPr txBox="1"/>
          <p:nvPr/>
        </p:nvSpPr>
        <p:spPr>
          <a:xfrm>
            <a:off x="407368" y="1952473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PP'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BP'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54064D-D7E8-6900-AF2A-450EA1D88148}"/>
              </a:ext>
            </a:extLst>
          </p:cNvPr>
          <p:cNvSpPr txBox="1"/>
          <p:nvPr/>
        </p:nvSpPr>
        <p:spPr>
          <a:xfrm>
            <a:off x="407368" y="2427962"/>
            <a:ext cx="5585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为直角三角形，且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BPP'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14CBE6D-EF8B-F809-5FF8-3B6592C88461}"/>
              </a:ext>
            </a:extLst>
          </p:cNvPr>
          <p:cNvSpPr txBox="1"/>
          <p:nvPr/>
        </p:nvSpPr>
        <p:spPr>
          <a:xfrm>
            <a:off x="407368" y="2903449"/>
            <a:ext cx="3771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3" name="yt_image_1052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8172" y="1426259"/>
            <a:ext cx="142955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9" name="yt_shape_10529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如图，在等边三角形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30" name="yt_image_1053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51643" y="2160654"/>
            <a:ext cx="1400475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C7E8D37-AAAB-B3A5-F5E6-2E37EB51ECB5}"/>
              </a:ext>
            </a:extLst>
          </p:cNvPr>
          <p:cNvSpPr txBox="1"/>
          <p:nvPr/>
        </p:nvSpPr>
        <p:spPr>
          <a:xfrm>
            <a:off x="449989" y="216065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解：由旋转的性质可知，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ED3546-8E0E-A0F5-E201-5070DAB8DE01}"/>
              </a:ext>
            </a:extLst>
          </p:cNvPr>
          <p:cNvSpPr txBox="1"/>
          <p:nvPr/>
        </p:nvSpPr>
        <p:spPr>
          <a:xfrm>
            <a:off x="3849568" y="2178684"/>
            <a:ext cx="360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B097BE-1274-8440-C68D-C9A832D573C4}"/>
              </a:ext>
            </a:extLst>
          </p:cNvPr>
          <p:cNvSpPr txBox="1"/>
          <p:nvPr/>
        </p:nvSpPr>
        <p:spPr>
          <a:xfrm>
            <a:off x="449989" y="2643876"/>
            <a:ext cx="359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F26D78-73F5-BF6D-5D0D-6A55C0514285}"/>
              </a:ext>
            </a:extLst>
          </p:cNvPr>
          <p:cNvSpPr txBox="1"/>
          <p:nvPr/>
        </p:nvSpPr>
        <p:spPr>
          <a:xfrm>
            <a:off x="449989" y="3140968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485FCC-DE93-0DEA-AEB9-49769801CE55}"/>
              </a:ext>
            </a:extLst>
          </p:cNvPr>
          <p:cNvSpPr txBox="1"/>
          <p:nvPr/>
        </p:nvSpPr>
        <p:spPr>
          <a:xfrm>
            <a:off x="449989" y="3573016"/>
            <a:ext cx="282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CFA4057-6BE7-7EE8-F701-693D0E74D847}"/>
              </a:ext>
            </a:extLst>
          </p:cNvPr>
          <p:cNvSpPr txBox="1"/>
          <p:nvPr/>
        </p:nvSpPr>
        <p:spPr>
          <a:xfrm>
            <a:off x="3062113" y="3587118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F3E9D3D-570F-9E6A-B80C-EA6D5D020B3A}"/>
              </a:ext>
            </a:extLst>
          </p:cNvPr>
          <p:cNvSpPr txBox="1"/>
          <p:nvPr/>
        </p:nvSpPr>
        <p:spPr>
          <a:xfrm>
            <a:off x="6528048" y="3603890"/>
            <a:ext cx="271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72616C-203E-2279-F5D6-8851BDD76247}"/>
              </a:ext>
            </a:extLst>
          </p:cNvPr>
          <p:cNvSpPr txBox="1"/>
          <p:nvPr/>
        </p:nvSpPr>
        <p:spPr>
          <a:xfrm>
            <a:off x="449989" y="4005064"/>
            <a:ext cx="385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FE4E520-8EF2-E5C6-5CED-34FDF8F0A8D5}"/>
              </a:ext>
            </a:extLst>
          </p:cNvPr>
          <p:cNvSpPr txBox="1"/>
          <p:nvPr/>
        </p:nvSpPr>
        <p:spPr>
          <a:xfrm>
            <a:off x="449989" y="4480552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3D9E49D-CEF9-4981-E381-D19192FD205C}"/>
              </a:ext>
            </a:extLst>
          </p:cNvPr>
          <p:cNvSpPr txBox="1"/>
          <p:nvPr/>
        </p:nvSpPr>
        <p:spPr>
          <a:xfrm>
            <a:off x="3515452" y="4480552"/>
            <a:ext cx="7039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C59D3D7-F1C1-7707-BA93-A592CBEFA5B2}"/>
              </a:ext>
            </a:extLst>
          </p:cNvPr>
          <p:cNvSpPr txBox="1"/>
          <p:nvPr/>
        </p:nvSpPr>
        <p:spPr>
          <a:xfrm>
            <a:off x="4344127" y="4480552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C880624-088B-C010-E1A2-B09AE33B8C72}"/>
              </a:ext>
            </a:extLst>
          </p:cNvPr>
          <p:cNvSpPr txBox="1"/>
          <p:nvPr/>
        </p:nvSpPr>
        <p:spPr>
          <a:xfrm>
            <a:off x="4932852" y="4480552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24C55D-380E-F60C-D7D5-C4CF91BE7D8B}"/>
              </a:ext>
            </a:extLst>
          </p:cNvPr>
          <p:cNvSpPr txBox="1"/>
          <p:nvPr/>
        </p:nvSpPr>
        <p:spPr>
          <a:xfrm>
            <a:off x="449989" y="4941168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A990C5-00FE-7128-3814-F6DE3A6D7347}"/>
              </a:ext>
            </a:extLst>
          </p:cNvPr>
          <p:cNvSpPr txBox="1"/>
          <p:nvPr/>
        </p:nvSpPr>
        <p:spPr>
          <a:xfrm>
            <a:off x="449989" y="541665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5DA2DCB-FD47-024B-92B4-1119CA270EA2}"/>
              </a:ext>
            </a:extLst>
          </p:cNvPr>
          <p:cNvSpPr txBox="1"/>
          <p:nvPr/>
        </p:nvSpPr>
        <p:spPr>
          <a:xfrm>
            <a:off x="449989" y="5892144"/>
            <a:ext cx="2118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3" name="yt_shape_10533"/>
          <p:cNvSpPr txBox="1"/>
          <p:nvPr/>
        </p:nvSpPr>
        <p:spPr>
          <a:xfrm>
            <a:off x="540000" y="908720"/>
            <a:ext cx="79508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放置，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34" name="yt_image_1053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040" y="1412776"/>
            <a:ext cx="5110007" cy="198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6" name="yt_shape_10536"/>
          <p:cNvSpPr txBox="1"/>
          <p:nvPr/>
        </p:nvSpPr>
        <p:spPr>
          <a:xfrm>
            <a:off x="335360" y="1412776"/>
            <a:ext cx="633670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）若将正方形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5" name="yt_shape_10538"/>
          <p:cNvSpPr txBox="1"/>
          <p:nvPr/>
        </p:nvSpPr>
        <p:spPr>
          <a:xfrm>
            <a:off x="625240" y="2428616"/>
            <a:ext cx="8843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轴的垂线，垂足为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0540"/>
          <p:cNvSpPr txBox="1"/>
          <p:nvPr/>
        </p:nvSpPr>
        <p:spPr>
          <a:xfrm>
            <a:off x="3920828" y="3060283"/>
            <a:ext cx="4146456" cy="13957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30396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053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0192" r="29452"/>
          <a:stretch/>
        </p:blipFill>
        <p:spPr bwMode="auto">
          <a:xfrm>
            <a:off x="5159896" y="3429000"/>
            <a:ext cx="1656184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0542"/>
          <p:cNvSpPr txBox="1"/>
          <p:nvPr/>
        </p:nvSpPr>
        <p:spPr>
          <a:xfrm>
            <a:off x="625240" y="4555926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0543"/>
          <p:cNvSpPr txBox="1"/>
          <p:nvPr/>
        </p:nvSpPr>
        <p:spPr>
          <a:xfrm>
            <a:off x="625240" y="5035229"/>
            <a:ext cx="3773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544"/>
              <p:cNvSpPr txBox="1"/>
              <p:nvPr/>
            </p:nvSpPr>
            <p:spPr>
              <a:xfrm>
                <a:off x="625240" y="5514532"/>
                <a:ext cx="376878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0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40" y="5514532"/>
                <a:ext cx="3768789" cy="638893"/>
              </a:xfrm>
              <a:prstGeom prst="rect">
                <a:avLst/>
              </a:prstGeom>
              <a:blipFill>
                <a:blip r:embed="rId4"/>
                <a:stretch>
                  <a:fillRect l="-5016" r="-388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546"/>
              <p:cNvSpPr txBox="1"/>
              <p:nvPr/>
            </p:nvSpPr>
            <p:spPr>
              <a:xfrm>
                <a:off x="625240" y="6204213"/>
                <a:ext cx="232929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05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240" y="6204213"/>
                <a:ext cx="2329292" cy="465577"/>
              </a:xfrm>
              <a:prstGeom prst="rect">
                <a:avLst/>
              </a:prstGeom>
              <a:blipFill>
                <a:blip r:embed="rId5"/>
                <a:stretch>
                  <a:fillRect l="-8115" t="-5263" r="-706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E0222FE-F884-B4C2-87E7-7FBC635CBDC8}"/>
              </a:ext>
            </a:extLst>
          </p:cNvPr>
          <p:cNvSpPr txBox="1"/>
          <p:nvPr/>
        </p:nvSpPr>
        <p:spPr>
          <a:xfrm>
            <a:off x="535229" y="2381810"/>
            <a:ext cx="613683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轴的垂线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7FE4CEC-F621-DD5D-9DE9-4681A5FA031A}"/>
              </a:ext>
            </a:extLst>
          </p:cNvPr>
          <p:cNvSpPr txBox="1"/>
          <p:nvPr/>
        </p:nvSpPr>
        <p:spPr>
          <a:xfrm>
            <a:off x="535229" y="4509120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旋转角为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9504C7-E6BE-CCF8-A5A0-D4C1F8CB8F00}"/>
              </a:ext>
            </a:extLst>
          </p:cNvPr>
          <p:cNvSpPr txBox="1"/>
          <p:nvPr/>
        </p:nvSpPr>
        <p:spPr>
          <a:xfrm>
            <a:off x="535229" y="4988423"/>
            <a:ext cx="391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4682338-7EF9-80B1-1DB0-6E2DAE93A676}"/>
                  </a:ext>
                </a:extLst>
              </p:cNvPr>
              <p:cNvSpPr txBox="1"/>
              <p:nvPr/>
            </p:nvSpPr>
            <p:spPr>
              <a:xfrm>
                <a:off x="535229" y="5467726"/>
                <a:ext cx="391242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4682338-7EF9-80B1-1DB0-6E2DAE93A6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29" y="5467726"/>
                <a:ext cx="3912426" cy="726326"/>
              </a:xfrm>
              <a:prstGeom prst="rect">
                <a:avLst/>
              </a:prstGeom>
              <a:blipFill>
                <a:blip r:embed="rId6"/>
                <a:stretch>
                  <a:fillRect l="-2492" r="-233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DD44B7E-F9F8-5603-7251-CC45027A6728}"/>
                  </a:ext>
                </a:extLst>
              </p:cNvPr>
              <p:cNvSpPr txBox="1"/>
              <p:nvPr/>
            </p:nvSpPr>
            <p:spPr>
              <a:xfrm>
                <a:off x="535229" y="6157407"/>
                <a:ext cx="248685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DD44B7E-F9F8-5603-7251-CC45027A6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29" y="6157407"/>
                <a:ext cx="2486851" cy="554686"/>
              </a:xfrm>
              <a:prstGeom prst="rect">
                <a:avLst/>
              </a:prstGeom>
              <a:blipFill>
                <a:blip r:embed="rId7"/>
                <a:stretch>
                  <a:fillRect l="-3922" t="-1099" r="-392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" name="yt_shape_10537"/>
          <p:cNvSpPr txBox="1"/>
          <p:nvPr/>
        </p:nvSpPr>
        <p:spPr>
          <a:xfrm>
            <a:off x="540000" y="908720"/>
            <a:ext cx="108010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0548"/>
              <p:cNvSpPr txBox="1"/>
              <p:nvPr/>
            </p:nvSpPr>
            <p:spPr>
              <a:xfrm>
                <a:off x="540000" y="1386206"/>
                <a:ext cx="6137899" cy="3440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旋转角为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0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6206"/>
                <a:ext cx="6137899" cy="3440942"/>
              </a:xfrm>
              <a:prstGeom prst="rect">
                <a:avLst/>
              </a:prstGeom>
              <a:blipFill>
                <a:blip r:embed="rId2"/>
                <a:stretch>
                  <a:fillRect l="-3082" t="-1416" r="-2187" b="-4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9917A1F-D848-69ED-0300-185B6FBFC5B7}"/>
              </a:ext>
            </a:extLst>
          </p:cNvPr>
          <p:cNvSpPr txBox="1"/>
          <p:nvPr/>
        </p:nvSpPr>
        <p:spPr>
          <a:xfrm>
            <a:off x="449989" y="1339400"/>
            <a:ext cx="625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438481-7F46-197E-899C-14B20E33EC88}"/>
              </a:ext>
            </a:extLst>
          </p:cNvPr>
          <p:cNvSpPr txBox="1"/>
          <p:nvPr/>
        </p:nvSpPr>
        <p:spPr>
          <a:xfrm>
            <a:off x="449989" y="3643572"/>
            <a:ext cx="436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旋转角为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410D525-311F-5E69-6BE2-F2E2CBC92A68}"/>
              </a:ext>
            </a:extLst>
          </p:cNvPr>
          <p:cNvSpPr txBox="1"/>
          <p:nvPr/>
        </p:nvSpPr>
        <p:spPr>
          <a:xfrm>
            <a:off x="449989" y="4119060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A0481EE-CA20-47FF-4411-CB0371ED6BEA}"/>
              </a:ext>
            </a:extLst>
          </p:cNvPr>
          <p:cNvSpPr txBox="1"/>
          <p:nvPr/>
        </p:nvSpPr>
        <p:spPr>
          <a:xfrm>
            <a:off x="449989" y="4594548"/>
            <a:ext cx="385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6810A91-6650-7462-2A37-E84C70B971AB}"/>
                  </a:ext>
                </a:extLst>
              </p:cNvPr>
              <p:cNvSpPr txBox="1"/>
              <p:nvPr/>
            </p:nvSpPr>
            <p:spPr>
              <a:xfrm>
                <a:off x="449989" y="5070036"/>
                <a:ext cx="20217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6810A91-6650-7462-2A37-E84C70B97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0036"/>
                <a:ext cx="2021714" cy="615392"/>
              </a:xfrm>
              <a:prstGeom prst="rect">
                <a:avLst/>
              </a:prstGeom>
              <a:blipFill>
                <a:blip r:embed="rId3"/>
                <a:stretch>
                  <a:fillRect l="-4834" r="-483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C5053A1-6DB0-4E5B-A5E6-258E6D47C1A0}"/>
                  </a:ext>
                </a:extLst>
              </p:cNvPr>
              <p:cNvSpPr txBox="1"/>
              <p:nvPr/>
            </p:nvSpPr>
            <p:spPr>
              <a:xfrm>
                <a:off x="449989" y="5591816"/>
                <a:ext cx="511746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C5053A1-6DB0-4E5B-A5E6-258E6D47C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91816"/>
                <a:ext cx="5117465" cy="615391"/>
              </a:xfrm>
              <a:prstGeom prst="rect">
                <a:avLst/>
              </a:prstGeom>
              <a:blipFill>
                <a:blip r:embed="rId4"/>
                <a:stretch>
                  <a:fillRect l="-1907" r="-190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30EEC07-C9BF-FE22-5956-443FDEE9F1F7}"/>
                  </a:ext>
                </a:extLst>
              </p:cNvPr>
              <p:cNvSpPr txBox="1"/>
              <p:nvPr/>
            </p:nvSpPr>
            <p:spPr>
              <a:xfrm>
                <a:off x="449989" y="6113595"/>
                <a:ext cx="270287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30EEC07-C9BF-FE22-5956-443FDEE9F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13595"/>
                <a:ext cx="2702877" cy="555765"/>
              </a:xfrm>
              <a:prstGeom prst="rect">
                <a:avLst/>
              </a:prstGeom>
              <a:blipFill>
                <a:blip r:embed="rId5"/>
                <a:stretch>
                  <a:fillRect l="-3612" t="-1099" r="-361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yt_image_1053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6040" y="1412776"/>
            <a:ext cx="5110007" cy="198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yt_image_1053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69027"/>
          <a:stretch/>
        </p:blipFill>
        <p:spPr bwMode="auto">
          <a:xfrm>
            <a:off x="3548381" y="1955306"/>
            <a:ext cx="1271106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0" name="yt_shape_10550"/>
          <p:cNvSpPr txBox="1"/>
          <p:nvPr/>
        </p:nvSpPr>
        <p:spPr>
          <a:xfrm>
            <a:off x="540000" y="929393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与旋转有关的证明</a:t>
            </a:r>
          </a:p>
        </p:txBody>
      </p:sp>
      <p:sp>
        <p:nvSpPr>
          <p:cNvPr id="10551" name="yt_shape_10551"/>
          <p:cNvSpPr txBox="1"/>
          <p:nvPr/>
        </p:nvSpPr>
        <p:spPr>
          <a:xfrm>
            <a:off x="540119" y="14289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按顺时针方向旋转得到的，连接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52" name="yt_image_1055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92832" y="2464442"/>
            <a:ext cx="135928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4" name="yt_shape_10554"/>
          <p:cNvSpPr txBox="1"/>
          <p:nvPr/>
        </p:nvSpPr>
        <p:spPr>
          <a:xfrm>
            <a:off x="540000" y="2388393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8373543">
            <a:extLst>
              <a:ext uri="{FF2B5EF4-FFF2-40B4-BE49-F238E27FC236}">
                <a16:creationId xmlns:a16="http://schemas.microsoft.com/office/drawing/2014/main" id="{E73A2C45-E9F8-103D-26F3-00BE582E8B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68422"/>
            <a:ext cx="1174942" cy="36638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3A6CD35-1B8F-C276-E5A5-42516BA8C5C8}"/>
              </a:ext>
            </a:extLst>
          </p:cNvPr>
          <p:cNvSpPr txBox="1"/>
          <p:nvPr/>
        </p:nvSpPr>
        <p:spPr>
          <a:xfrm>
            <a:off x="449989" y="2780928"/>
            <a:ext cx="8965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按顺时针方向旋转得到的，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C6656DF-AC95-1D2F-834A-F40A1F5A90DB}"/>
              </a:ext>
            </a:extLst>
          </p:cNvPr>
          <p:cNvSpPr txBox="1"/>
          <p:nvPr/>
        </p:nvSpPr>
        <p:spPr>
          <a:xfrm>
            <a:off x="449989" y="3256416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40CD87-C80D-BE2C-94B7-CB13F8FB7C29}"/>
              </a:ext>
            </a:extLst>
          </p:cNvPr>
          <p:cNvSpPr txBox="1"/>
          <p:nvPr/>
        </p:nvSpPr>
        <p:spPr>
          <a:xfrm>
            <a:off x="449989" y="3731904"/>
            <a:ext cx="2531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3D5372-57D0-193C-2163-46FE95F54882}"/>
              </a:ext>
            </a:extLst>
          </p:cNvPr>
          <p:cNvSpPr txBox="1"/>
          <p:nvPr/>
        </p:nvSpPr>
        <p:spPr>
          <a:xfrm>
            <a:off x="449989" y="4207392"/>
            <a:ext cx="5169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12F8DD3-8B14-8509-6D7B-ED2D89341862}"/>
              </a:ext>
            </a:extLst>
          </p:cNvPr>
          <p:cNvSpPr txBox="1"/>
          <p:nvPr/>
        </p:nvSpPr>
        <p:spPr>
          <a:xfrm>
            <a:off x="5375920" y="4207392"/>
            <a:ext cx="27966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2374A2-DF28-7F3A-C3D4-D6B72D06CC26}"/>
              </a:ext>
            </a:extLst>
          </p:cNvPr>
          <p:cNvSpPr txBox="1"/>
          <p:nvPr/>
        </p:nvSpPr>
        <p:spPr>
          <a:xfrm>
            <a:off x="449989" y="4653136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3882AE-053D-EC09-F16E-736197A9C895}"/>
              </a:ext>
            </a:extLst>
          </p:cNvPr>
          <p:cNvSpPr txBox="1"/>
          <p:nvPr/>
        </p:nvSpPr>
        <p:spPr>
          <a:xfrm>
            <a:off x="449989" y="5128624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AED5E51-EFC7-4624-3438-5C5B7FE866E5}"/>
              </a:ext>
            </a:extLst>
          </p:cNvPr>
          <p:cNvSpPr txBox="1"/>
          <p:nvPr/>
        </p:nvSpPr>
        <p:spPr>
          <a:xfrm>
            <a:off x="449989" y="5604112"/>
            <a:ext cx="6984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可由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按顺时针方向旋转得到，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2AF2F0A-9DB5-67F3-FF66-A0E9AA156BD6}"/>
              </a:ext>
            </a:extLst>
          </p:cNvPr>
          <p:cNvSpPr txBox="1"/>
          <p:nvPr/>
        </p:nvSpPr>
        <p:spPr>
          <a:xfrm>
            <a:off x="449989" y="6079601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555">
            <a:extLst>
              <a:ext uri="{FF2B5EF4-FFF2-40B4-BE49-F238E27FC236}">
                <a16:creationId xmlns:a16="http://schemas.microsoft.com/office/drawing/2014/main" id="{709A6906-30CA-DA49-255C-5F1AE3FDBD22}"/>
              </a:ext>
            </a:extLst>
          </p:cNvPr>
          <p:cNvSpPr txBox="1"/>
          <p:nvPr/>
        </p:nvSpPr>
        <p:spPr>
          <a:xfrm>
            <a:off x="540000" y="983558"/>
            <a:ext cx="8871018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为菱形时，求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按顺时针方向旋转得到的，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可由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按顺时针方向旋转得到，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0557"/>
              <p:cNvSpPr txBox="1"/>
              <p:nvPr/>
            </p:nvSpPr>
            <p:spPr>
              <a:xfrm>
                <a:off x="540000" y="1459582"/>
                <a:ext cx="6495368" cy="3394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为菱形，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05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6495368" cy="3394199"/>
              </a:xfrm>
              <a:prstGeom prst="rect">
                <a:avLst/>
              </a:prstGeom>
              <a:blipFill>
                <a:blip r:embed="rId2"/>
                <a:stretch>
                  <a:fillRect l="-2911" t="-1436" r="-2066" b="-4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56646CC-A987-EFD9-E3BB-AB6C51069D56}"/>
              </a:ext>
            </a:extLst>
          </p:cNvPr>
          <p:cNvSpPr txBox="1"/>
          <p:nvPr/>
        </p:nvSpPr>
        <p:spPr>
          <a:xfrm>
            <a:off x="449989" y="1412776"/>
            <a:ext cx="6612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为菱形，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E103045-FE57-3D1C-EEBD-799B185A553D}"/>
              </a:ext>
            </a:extLst>
          </p:cNvPr>
          <p:cNvSpPr txBox="1"/>
          <p:nvPr/>
        </p:nvSpPr>
        <p:spPr>
          <a:xfrm>
            <a:off x="449989" y="1888264"/>
            <a:ext cx="510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6813BF7-98B8-98F5-7043-CF7008AE1918}"/>
              </a:ext>
            </a:extLst>
          </p:cNvPr>
          <p:cNvSpPr txBox="1"/>
          <p:nvPr/>
        </p:nvSpPr>
        <p:spPr>
          <a:xfrm>
            <a:off x="449989" y="2363752"/>
            <a:ext cx="5901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BC67AFD-D3A5-2024-AF74-1B91D106A1D4}"/>
              </a:ext>
            </a:extLst>
          </p:cNvPr>
          <p:cNvSpPr txBox="1"/>
          <p:nvPr/>
        </p:nvSpPr>
        <p:spPr>
          <a:xfrm>
            <a:off x="449989" y="2839240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FF8E35-770A-E9C2-4D74-3956501CA8FC}"/>
              </a:ext>
            </a:extLst>
          </p:cNvPr>
          <p:cNvSpPr txBox="1"/>
          <p:nvPr/>
        </p:nvSpPr>
        <p:spPr>
          <a:xfrm>
            <a:off x="449989" y="3314728"/>
            <a:ext cx="4090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9B2271F-6DAE-FFB5-7CAC-8702985A93D5}"/>
                  </a:ext>
                </a:extLst>
              </p:cNvPr>
              <p:cNvSpPr txBox="1"/>
              <p:nvPr/>
            </p:nvSpPr>
            <p:spPr>
              <a:xfrm>
                <a:off x="449989" y="3790216"/>
                <a:ext cx="287909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9B2271F-6DAE-FFB5-7CAC-8702985A9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0216"/>
                <a:ext cx="2879091" cy="615392"/>
              </a:xfrm>
              <a:prstGeom prst="rect">
                <a:avLst/>
              </a:prstGeom>
              <a:blipFill>
                <a:blip r:embed="rId3"/>
                <a:stretch>
                  <a:fillRect l="-3390" r="-3602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DA4E4C6-1331-B49B-77AF-17561F9E20AF}"/>
                  </a:ext>
                </a:extLst>
              </p:cNvPr>
              <p:cNvSpPr txBox="1"/>
              <p:nvPr/>
            </p:nvSpPr>
            <p:spPr>
              <a:xfrm>
                <a:off x="449989" y="4311996"/>
                <a:ext cx="348538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DA4E4C6-1331-B49B-77AF-17561F9E2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1996"/>
                <a:ext cx="3485388" cy="555765"/>
              </a:xfrm>
              <a:prstGeom prst="rect">
                <a:avLst/>
              </a:prstGeom>
              <a:blipFill>
                <a:blip r:embed="rId4"/>
                <a:stretch>
                  <a:fillRect l="-2797" r="-2972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" name="yt_image_1055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35631" y="1254250"/>
            <a:ext cx="135928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9" name="yt_shape_10559"/>
          <p:cNvSpPr txBox="1"/>
          <p:nvPr/>
        </p:nvSpPr>
        <p:spPr>
          <a:xfrm>
            <a:off x="540000" y="1052736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与旋转相关的类比探究问题</a:t>
            </a:r>
          </a:p>
        </p:txBody>
      </p:sp>
      <p:sp>
        <p:nvSpPr>
          <p:cNvPr id="10560" name="yt_shape_10560"/>
          <p:cNvSpPr txBox="1"/>
          <p:nvPr/>
        </p:nvSpPr>
        <p:spPr>
          <a:xfrm>
            <a:off x="540119" y="1552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（合肥市模拟）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通过类比联想、引申拓展研究典型题目，可达到解一题知一类的目的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下面是一个案例，请补充完整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540119" y="2511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原题：如图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62" name="yt_image_10562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7887" y="3623535"/>
            <a:ext cx="5416225" cy="203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373752">
            <a:extLst>
              <a:ext uri="{FF2B5EF4-FFF2-40B4-BE49-F238E27FC236}">
                <a16:creationId xmlns:a16="http://schemas.microsoft.com/office/drawing/2014/main" id="{5D6F9BB4-DD36-38AD-86D8-80BE90DE51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1765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1919</Words>
  <Application>Microsoft Office PowerPoint</Application>
  <PresentationFormat>宽屏</PresentationFormat>
  <Paragraphs>163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46</cp:revision>
  <dcterms:created xsi:type="dcterms:W3CDTF">2023-05-05T05:33:04Z</dcterms:created>
  <dcterms:modified xsi:type="dcterms:W3CDTF">2023-10-20T20:51:00Z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