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66" r:id="rId6"/>
    <p:sldId id="256" r:id="rId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3" d="100"/>
          <a:sy n="53" d="100"/>
        </p:scale>
        <p:origin x="78" y="1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85" name="yt_shape_15585"/>
          <p:cNvSpPr txBox="1"/>
          <p:nvPr/>
        </p:nvSpPr>
        <p:spPr>
          <a:xfrm>
            <a:off x="540119" y="836712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（安徽省中考）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如图，在由边长为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个单位长度的小正方形组成的网格中，点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均为格点（网格线的交点）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586" name="yt_image_1558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40928" y="1224887"/>
            <a:ext cx="2430603" cy="2517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588" name="yt_shape_15588"/>
          <p:cNvSpPr txBox="1"/>
          <p:nvPr/>
        </p:nvSpPr>
        <p:spPr>
          <a:xfrm>
            <a:off x="540000" y="1556792"/>
            <a:ext cx="6461705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）画出线段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对称的线段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5589" name="yt_shape_15589"/>
          <p:cNvSpPr txBox="1"/>
          <p:nvPr/>
        </p:nvSpPr>
        <p:spPr>
          <a:xfrm>
            <a:off x="540120" y="1916832"/>
            <a:ext cx="8681396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）将线段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向左平移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个单位长度，再向上平移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个单位长度，得到线段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，画出线段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6" name="yt_shape_15590"/>
          <p:cNvSpPr txBox="1"/>
          <p:nvPr/>
        </p:nvSpPr>
        <p:spPr>
          <a:xfrm>
            <a:off x="540000" y="2636912"/>
            <a:ext cx="8681515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）描出线段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及直线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，使得直线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垂直平分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7" name="yt_shape_15591"/>
          <p:cNvSpPr txBox="1"/>
          <p:nvPr/>
        </p:nvSpPr>
        <p:spPr>
          <a:xfrm>
            <a:off x="540000" y="3331790"/>
            <a:ext cx="5658600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）如图所示，线段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5592"/>
          <p:cNvSpPr txBox="1"/>
          <p:nvPr/>
        </p:nvSpPr>
        <p:spPr>
          <a:xfrm>
            <a:off x="540000" y="3501008"/>
            <a:ext cx="5043047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）如图所示，线段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D677A47-BA06-5EEA-750D-D4D5B1BB4804}"/>
              </a:ext>
            </a:extLst>
          </p:cNvPr>
          <p:cNvSpPr txBox="1"/>
          <p:nvPr/>
        </p:nvSpPr>
        <p:spPr>
          <a:xfrm>
            <a:off x="449989" y="3284984"/>
            <a:ext cx="5783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）如图所示，线段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即为所求；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FDF08D1-3528-F54B-F13E-2B318FBBF59D}"/>
              </a:ext>
            </a:extLst>
          </p:cNvPr>
          <p:cNvSpPr txBox="1"/>
          <p:nvPr/>
        </p:nvSpPr>
        <p:spPr>
          <a:xfrm>
            <a:off x="449989" y="3700024"/>
            <a:ext cx="5174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）如图所示，线段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即为所求；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5593"/>
          <p:cNvSpPr txBox="1"/>
          <p:nvPr/>
        </p:nvSpPr>
        <p:spPr>
          <a:xfrm>
            <a:off x="540000" y="2109154"/>
            <a:ext cx="46935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）如图所示，点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5595"/>
          <p:cNvSpPr txBox="1"/>
          <p:nvPr/>
        </p:nvSpPr>
        <p:spPr>
          <a:xfrm>
            <a:off x="4970312" y="2740821"/>
            <a:ext cx="1852815" cy="16929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400" b="0" i="0" u="none" spc="-9400">
                <a:solidFill>
                  <a:srgbClr val="1EE3CF"/>
                </a:solidFill>
                <a:effectLst/>
                <a:latin typeface="Times New Roman" pitchFamily="94"/>
                <a:ea typeface="宋体" pitchFamily="94"/>
                <a:cs typeface="宋体" pitchFamily="94"/>
              </a:rPr>
              <a:t> </a:t>
            </a:r>
            <a:r>
              <a:rPr lang="en-US" altLang="zh-CN" sz="9400" b="0" i="0" u="none" spc="12098">
                <a:solidFill>
                  <a:srgbClr val="1EE3CF"/>
                </a:solidFill>
                <a:effectLst/>
                <a:latin typeface="Times New Roman" pitchFamily="94"/>
                <a:ea typeface="宋体" pitchFamily="94"/>
                <a:cs typeface="宋体" pitchFamily="94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3" name="yt_image_1559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08991" y="3989192"/>
            <a:ext cx="1834459" cy="1869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" name="yt_shape_15597"/>
              <p:cNvSpPr txBox="1"/>
              <p:nvPr/>
            </p:nvSpPr>
            <p:spPr>
              <a:xfrm>
                <a:off x="540000" y="4469542"/>
                <a:ext cx="7165680" cy="4780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" name="yt_shape_155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69542"/>
                <a:ext cx="7165680" cy="478080"/>
              </a:xfrm>
              <a:prstGeom prst="rect">
                <a:avLst/>
              </a:prstGeom>
              <a:blipFill>
                <a:blip r:embed="rId4"/>
                <a:stretch>
                  <a:fillRect l="-2638" t="-1266" r="-1702" b="-37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yt_shape_15599"/>
              <p:cNvSpPr txBox="1"/>
              <p:nvPr/>
            </p:nvSpPr>
            <p:spPr>
              <a:xfrm>
                <a:off x="540000" y="4973598"/>
                <a:ext cx="2746073" cy="4780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5" name="yt_shape_155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73598"/>
                <a:ext cx="2746073" cy="478080"/>
              </a:xfrm>
              <a:prstGeom prst="rect">
                <a:avLst/>
              </a:prstGeom>
              <a:blipFill>
                <a:blip r:embed="rId5"/>
                <a:stretch>
                  <a:fillRect l="-6889" t="-2564" r="-5778" b="-38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yt_shape_15601"/>
          <p:cNvSpPr txBox="1"/>
          <p:nvPr/>
        </p:nvSpPr>
        <p:spPr>
          <a:xfrm>
            <a:off x="540000" y="5286832"/>
            <a:ext cx="46102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7" name="yt_shape_15602"/>
          <p:cNvSpPr txBox="1"/>
          <p:nvPr/>
        </p:nvSpPr>
        <p:spPr>
          <a:xfrm>
            <a:off x="540000" y="5766135"/>
            <a:ext cx="24525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垂直平分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A70FA32-43EA-BE0B-8779-3E0D2382EC3D}"/>
              </a:ext>
            </a:extLst>
          </p:cNvPr>
          <p:cNvSpPr txBox="1"/>
          <p:nvPr/>
        </p:nvSpPr>
        <p:spPr>
          <a:xfrm>
            <a:off x="472653" y="4048769"/>
            <a:ext cx="4828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）如图所示，点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5404B2F7-B498-B93A-F73E-64748A4012CA}"/>
                  </a:ext>
                </a:extLst>
              </p:cNvPr>
              <p:cNvSpPr txBox="1"/>
              <p:nvPr/>
            </p:nvSpPr>
            <p:spPr>
              <a:xfrm>
                <a:off x="449989" y="4422736"/>
                <a:ext cx="7276465" cy="5670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5404B2F7-B498-B93A-F73E-64748A4012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22736"/>
                <a:ext cx="7276465" cy="567068"/>
              </a:xfrm>
              <a:prstGeom prst="rect">
                <a:avLst/>
              </a:prstGeom>
              <a:blipFill>
                <a:blip r:embed="rId6"/>
                <a:stretch>
                  <a:fillRect l="-1341" r="-1425" b="-182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E9981A1E-1AF7-355D-A24A-5559CF3D3C43}"/>
                  </a:ext>
                </a:extLst>
              </p:cNvPr>
              <p:cNvSpPr txBox="1"/>
              <p:nvPr/>
            </p:nvSpPr>
            <p:spPr>
              <a:xfrm>
                <a:off x="449989" y="4926792"/>
                <a:ext cx="2899601" cy="5670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E9981A1E-1AF7-355D-A24A-5559CF3D3C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26792"/>
                <a:ext cx="2899601" cy="567068"/>
              </a:xfrm>
              <a:prstGeom prst="rect">
                <a:avLst/>
              </a:prstGeom>
              <a:blipFill>
                <a:blip r:embed="rId7"/>
                <a:stretch>
                  <a:fillRect l="-3368" r="-3368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文本框 20">
            <a:extLst>
              <a:ext uri="{FF2B5EF4-FFF2-40B4-BE49-F238E27FC236}">
                <a16:creationId xmlns:a16="http://schemas.microsoft.com/office/drawing/2014/main" id="{BA77076A-D2EB-4412-75C6-C2D33DCABE4C}"/>
              </a:ext>
            </a:extLst>
          </p:cNvPr>
          <p:cNvSpPr txBox="1"/>
          <p:nvPr/>
        </p:nvSpPr>
        <p:spPr>
          <a:xfrm>
            <a:off x="449989" y="5311644"/>
            <a:ext cx="4745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5139FEF-4739-AF80-5B77-2543F1D5CDEE}"/>
              </a:ext>
            </a:extLst>
          </p:cNvPr>
          <p:cNvSpPr txBox="1"/>
          <p:nvPr/>
        </p:nvSpPr>
        <p:spPr>
          <a:xfrm>
            <a:off x="449989" y="5719329"/>
            <a:ext cx="2608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垂直平分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03" name="yt_shape_15603"/>
          <p:cNvSpPr txBox="1"/>
          <p:nvPr/>
        </p:nvSpPr>
        <p:spPr>
          <a:xfrm>
            <a:off x="540119" y="97226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（安徽省中考）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如图，在由边长为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个单位长度的小正方形组成的网格中，给出了以格点（网格线的交点）为端点的线段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在网格线上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604" name="yt_image_1560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09080" y="2038496"/>
            <a:ext cx="3043038" cy="224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606" name="yt_shape_15606"/>
          <p:cNvSpPr txBox="1"/>
          <p:nvPr/>
        </p:nvSpPr>
        <p:spPr>
          <a:xfrm>
            <a:off x="540119" y="1988840"/>
            <a:ext cx="8220177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）画出线段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所在直线对称的线段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的对应点）；</a:t>
            </a:r>
          </a:p>
        </p:txBody>
      </p:sp>
      <p:sp>
        <p:nvSpPr>
          <p:cNvPr id="15607" name="yt_shape_15607"/>
          <p:cNvSpPr txBox="1"/>
          <p:nvPr/>
        </p:nvSpPr>
        <p:spPr>
          <a:xfrm>
            <a:off x="540001" y="2948275"/>
            <a:ext cx="8220296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）将线段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顺时针旋转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，画出线段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608" name="yt_shape_15608"/>
          <p:cNvSpPr txBox="1"/>
          <p:nvPr/>
        </p:nvSpPr>
        <p:spPr>
          <a:xfrm>
            <a:off x="540000" y="3979862"/>
            <a:ext cx="48635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）如图，线段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3648579-317E-D339-754A-5D05816838CF}"/>
              </a:ext>
            </a:extLst>
          </p:cNvPr>
          <p:cNvSpPr txBox="1"/>
          <p:nvPr/>
        </p:nvSpPr>
        <p:spPr>
          <a:xfrm>
            <a:off x="449989" y="3933056"/>
            <a:ext cx="4945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）如图，线段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5609"/>
          <p:cNvSpPr txBox="1"/>
          <p:nvPr/>
        </p:nvSpPr>
        <p:spPr>
          <a:xfrm>
            <a:off x="566704" y="4445060"/>
            <a:ext cx="42479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）如图，线段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5611"/>
          <p:cNvSpPr txBox="1"/>
          <p:nvPr/>
        </p:nvSpPr>
        <p:spPr>
          <a:xfrm>
            <a:off x="4894595" y="5076727"/>
            <a:ext cx="2061270" cy="153984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550" b="0" i="0" u="none" spc="-8550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  <a:cs typeface="宋体" pitchFamily="86"/>
              </a:rPr>
              <a:t> </a:t>
            </a:r>
            <a:r>
              <a:rPr lang="en-US" altLang="zh-CN" sz="8550" b="0" i="0" u="none" spc="13936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  <a:cs typeface="宋体" pitchFamily="8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0" name="yt_image_1561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94595" y="5076727"/>
            <a:ext cx="2039302" cy="17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B5DCA47F-FE43-C168-C37C-23CD8BF9A750}"/>
              </a:ext>
            </a:extLst>
          </p:cNvPr>
          <p:cNvSpPr txBox="1"/>
          <p:nvPr/>
        </p:nvSpPr>
        <p:spPr>
          <a:xfrm>
            <a:off x="476693" y="4398254"/>
            <a:ext cx="4336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）如图，线段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13" name="yt_shape_15613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（安徽省中考）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如图，在由边长为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个单位长度的小正方形组成的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的网格中，给出了以格点（网格线的交点）为端点的线段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614" name="yt_image_1561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7576" y="1745359"/>
            <a:ext cx="2296630" cy="2333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616" name="yt_shape_15616"/>
          <p:cNvSpPr txBox="1"/>
          <p:nvPr/>
        </p:nvSpPr>
        <p:spPr>
          <a:xfrm>
            <a:off x="540119" y="1728265"/>
            <a:ext cx="8652225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）将线段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向右平移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个单位，再向上平移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个单位得到线段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，请画出线段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5" name="yt_shape_15617"/>
          <p:cNvSpPr txBox="1"/>
          <p:nvPr/>
        </p:nvSpPr>
        <p:spPr>
          <a:xfrm>
            <a:off x="540119" y="2608352"/>
            <a:ext cx="8652225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）以线段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为一边，作一个菱形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也为格点（作出一个菱形即可）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6" name="yt_shape_15618"/>
          <p:cNvSpPr txBox="1"/>
          <p:nvPr/>
        </p:nvSpPr>
        <p:spPr>
          <a:xfrm>
            <a:off x="540000" y="3567787"/>
            <a:ext cx="37366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）线段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5619"/>
          <p:cNvSpPr txBox="1"/>
          <p:nvPr/>
        </p:nvSpPr>
        <p:spPr>
          <a:xfrm>
            <a:off x="540000" y="4047090"/>
            <a:ext cx="341920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）菱形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（答案不唯一）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5621"/>
          <p:cNvSpPr txBox="1"/>
          <p:nvPr/>
        </p:nvSpPr>
        <p:spPr>
          <a:xfrm>
            <a:off x="4948437" y="5158889"/>
            <a:ext cx="1898533" cy="164788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150" b="0" i="0" u="none" spc="-9150">
                <a:solidFill>
                  <a:srgbClr val="1EE3CF"/>
                </a:solidFill>
                <a:effectLst/>
                <a:latin typeface="Times New Roman" pitchFamily="92"/>
                <a:ea typeface="宋体" pitchFamily="92"/>
                <a:cs typeface="宋体" pitchFamily="92"/>
              </a:rPr>
              <a:t> </a:t>
            </a:r>
            <a:r>
              <a:rPr lang="en-US" altLang="zh-CN" sz="9150" b="0" i="0" u="none" spc="12517">
                <a:solidFill>
                  <a:srgbClr val="1EE3CF"/>
                </a:solidFill>
                <a:effectLst/>
                <a:latin typeface="Times New Roman" pitchFamily="92"/>
                <a:ea typeface="宋体" pitchFamily="92"/>
                <a:cs typeface="宋体" pitchFamily="92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9" name="yt_image_1562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68760" y="4734763"/>
            <a:ext cx="1878210" cy="1820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AF4DEEC0-ED04-CC8F-DD14-C73FA51DF4E9}"/>
              </a:ext>
            </a:extLst>
          </p:cNvPr>
          <p:cNvSpPr txBox="1"/>
          <p:nvPr/>
        </p:nvSpPr>
        <p:spPr>
          <a:xfrm>
            <a:off x="449989" y="3520981"/>
            <a:ext cx="38805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）线段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6C894E9-9F0F-FBDA-6AB1-9C7BCEEF68AF}"/>
              </a:ext>
            </a:extLst>
          </p:cNvPr>
          <p:cNvSpPr txBox="1"/>
          <p:nvPr/>
        </p:nvSpPr>
        <p:spPr>
          <a:xfrm>
            <a:off x="449989" y="4000284"/>
            <a:ext cx="3566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）菱形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如图所示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4FE02A0-FF07-269E-B18E-57089182F72C}"/>
              </a:ext>
            </a:extLst>
          </p:cNvPr>
          <p:cNvSpPr txBox="1"/>
          <p:nvPr/>
        </p:nvSpPr>
        <p:spPr>
          <a:xfrm>
            <a:off x="449989" y="4475772"/>
            <a:ext cx="2389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（答案不唯一）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23" name="yt_shape_1562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（安徽省中考）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如图，由边长为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个单位长度的小正方形组成的网格中，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的顶点均为格点（网格线的交点）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624" name="yt_image_1562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46871" y="2011327"/>
            <a:ext cx="2105247" cy="2139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626" name="yt_shape_15626"/>
          <p:cNvSpPr txBox="1"/>
          <p:nvPr/>
        </p:nvSpPr>
        <p:spPr>
          <a:xfrm>
            <a:off x="540119" y="1848950"/>
            <a:ext cx="8652225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向上平移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个单位，再向右平移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个单位，得到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，请画出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5627" name="yt_shape_15627"/>
          <p:cNvSpPr txBox="1"/>
          <p:nvPr/>
        </p:nvSpPr>
        <p:spPr>
          <a:xfrm>
            <a:off x="540119" y="2808385"/>
            <a:ext cx="8652225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）以边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为旋转中心，将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按逆时针方向旋转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，得到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，请画出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628" name="yt_shape_15628"/>
          <p:cNvSpPr txBox="1"/>
          <p:nvPr/>
        </p:nvSpPr>
        <p:spPr>
          <a:xfrm>
            <a:off x="540000" y="3835846"/>
            <a:ext cx="48635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A342A6A-5E18-9BA7-8764-08C2F76A883C}"/>
              </a:ext>
            </a:extLst>
          </p:cNvPr>
          <p:cNvSpPr txBox="1"/>
          <p:nvPr/>
        </p:nvSpPr>
        <p:spPr>
          <a:xfrm>
            <a:off x="449989" y="3789040"/>
            <a:ext cx="4945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5629"/>
          <p:cNvSpPr txBox="1"/>
          <p:nvPr/>
        </p:nvSpPr>
        <p:spPr>
          <a:xfrm>
            <a:off x="557767" y="4336311"/>
            <a:ext cx="42479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5631"/>
          <p:cNvSpPr txBox="1"/>
          <p:nvPr/>
        </p:nvSpPr>
        <p:spPr>
          <a:xfrm>
            <a:off x="4994504" y="4967978"/>
            <a:ext cx="1841466" cy="17559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750" b="0" i="0" u="none" spc="-9750">
                <a:solidFill>
                  <a:srgbClr val="1EE3CF"/>
                </a:solidFill>
                <a:effectLst/>
                <a:latin typeface="Times New Roman" pitchFamily="98"/>
                <a:ea typeface="宋体" pitchFamily="98"/>
                <a:cs typeface="宋体" pitchFamily="98"/>
              </a:rPr>
              <a:t> </a:t>
            </a:r>
            <a:r>
              <a:rPr lang="en-US" altLang="zh-CN" sz="9750" b="0" i="0" u="none" spc="11922">
                <a:solidFill>
                  <a:srgbClr val="1EE3CF"/>
                </a:solidFill>
                <a:effectLst/>
                <a:latin typeface="Times New Roman" pitchFamily="98"/>
                <a:ea typeface="宋体" pitchFamily="98"/>
                <a:cs typeface="宋体" pitchFamily="9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0" name="yt_image_1563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14361" y="4748475"/>
            <a:ext cx="1821609" cy="1941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73FE8DBC-3692-2610-8CF5-ACBC02077F1F}"/>
              </a:ext>
            </a:extLst>
          </p:cNvPr>
          <p:cNvSpPr txBox="1"/>
          <p:nvPr/>
        </p:nvSpPr>
        <p:spPr>
          <a:xfrm>
            <a:off x="467756" y="4289505"/>
            <a:ext cx="4336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874</Words>
  <Application>Microsoft Office PowerPoint</Application>
  <PresentationFormat>宽屏</PresentationFormat>
  <Paragraphs>51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40</cp:revision>
  <dcterms:created xsi:type="dcterms:W3CDTF">2023-05-05T05:33:04Z</dcterms:created>
  <dcterms:modified xsi:type="dcterms:W3CDTF">2023-10-20T19:56:35Z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