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70" r:id="rId8"/>
    <p:sldId id="371" r:id="rId9"/>
    <p:sldId id="372" r:id="rId10"/>
    <p:sldId id="374" r:id="rId11"/>
    <p:sldId id="375" r:id="rId12"/>
    <p:sldId id="376" r:id="rId13"/>
    <p:sldId id="381" r:id="rId14"/>
    <p:sldId id="38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4" name="yt_shape_13164"/>
          <p:cNvSpPr txBox="1"/>
          <p:nvPr/>
        </p:nvSpPr>
        <p:spPr>
          <a:xfrm>
            <a:off x="540000" y="838583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63" name="yt_image_13163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858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66" name="yt_shape_13166"/>
          <p:cNvSpPr txBox="1"/>
          <p:nvPr/>
        </p:nvSpPr>
        <p:spPr>
          <a:xfrm>
            <a:off x="540119" y="153616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足球运动员在球场上，常需带球跑到一定位置后，再进行射门，这个位置为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射门点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，射门点与球门边框两端点的夹角是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射门角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一般来说，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射门角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越大，射门进球的可能性就越大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3A4FB6-BDF7-DC59-CCE0-9EF3EA2CBB7C}"/>
              </a:ext>
            </a:extLst>
          </p:cNvPr>
          <p:cNvSpPr txBox="1"/>
          <p:nvPr/>
        </p:nvSpPr>
        <p:spPr>
          <a:xfrm>
            <a:off x="10813307" y="14893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射门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E5CBF5-6262-72C7-843B-E0FD85C34509}"/>
              </a:ext>
            </a:extLst>
          </p:cNvPr>
          <p:cNvSpPr txBox="1"/>
          <p:nvPr/>
        </p:nvSpPr>
        <p:spPr>
          <a:xfrm>
            <a:off x="450108" y="1964848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896C0E-FE3E-FA8C-A7DB-6A23C614055B}"/>
              </a:ext>
            </a:extLst>
          </p:cNvPr>
          <p:cNvSpPr txBox="1"/>
          <p:nvPr/>
        </p:nvSpPr>
        <p:spPr>
          <a:xfrm>
            <a:off x="6241308" y="19648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射门角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CF332E-68CC-BA9A-37E9-52DB5D65918A}"/>
              </a:ext>
            </a:extLst>
          </p:cNvPr>
          <p:cNvSpPr txBox="1"/>
          <p:nvPr/>
        </p:nvSpPr>
        <p:spPr>
          <a:xfrm>
            <a:off x="9365507" y="19648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射门角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6" name="yt_shape_13226"/>
          <p:cNvSpPr txBox="1"/>
          <p:nvPr/>
        </p:nvSpPr>
        <p:spPr>
          <a:xfrm>
            <a:off x="540119" y="76470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某处靠近海岸的海域有一片暗礁，当地海洋管理部门在海岸上建造了两座灯塔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，通知所有船只不要进入以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为弦的弓形区域（阴影部分）内（含边界），以免触礁，如图所示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现有一艘货船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正向暗礁区域靠近，当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的度数为多少时，能避开暗礁？</a:t>
            </a:r>
          </a:p>
        </p:txBody>
      </p:sp>
      <p:pic>
        <p:nvPicPr>
          <p:cNvPr id="13227" name="yt_image_1322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348880"/>
            <a:ext cx="1791370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229"/>
              <p:cNvSpPr txBox="1"/>
              <p:nvPr/>
            </p:nvSpPr>
            <p:spPr>
              <a:xfrm>
                <a:off x="540000" y="2683718"/>
                <a:ext cx="11081816" cy="37693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在圆弧上时，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正好处于危险区域边缘，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处于危险区域内时，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处于危险区域外时，有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综上所述，货船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在航行时，只要使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外行驶，就能避开暗礁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32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83718"/>
                <a:ext cx="11081816" cy="3769302"/>
              </a:xfrm>
              <a:prstGeom prst="rect">
                <a:avLst/>
              </a:prstGeom>
              <a:blipFill>
                <a:blip r:embed="rId3"/>
                <a:stretch>
                  <a:fillRect l="-1706" t="-1292" r="-715" b="-4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35F0F11-31F7-2E69-8E9E-893DCDBFBBF4}"/>
              </a:ext>
            </a:extLst>
          </p:cNvPr>
          <p:cNvSpPr txBox="1"/>
          <p:nvPr/>
        </p:nvSpPr>
        <p:spPr>
          <a:xfrm>
            <a:off x="449989" y="2636912"/>
            <a:ext cx="3109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在圆弧上时，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5DBD5A-413A-51AE-6517-EDB796A34815}"/>
              </a:ext>
            </a:extLst>
          </p:cNvPr>
          <p:cNvSpPr txBox="1"/>
          <p:nvPr/>
        </p:nvSpPr>
        <p:spPr>
          <a:xfrm>
            <a:off x="449989" y="311240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正好处于危险区域边缘，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DCDDCC-82D4-C14A-CEC9-ED9127BF745D}"/>
                  </a:ext>
                </a:extLst>
              </p:cNvPr>
              <p:cNvSpPr txBox="1"/>
              <p:nvPr/>
            </p:nvSpPr>
            <p:spPr>
              <a:xfrm>
                <a:off x="449989" y="3587888"/>
                <a:ext cx="532498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110°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DCDDCC-82D4-C14A-CEC9-ED9127BF7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87888"/>
                <a:ext cx="5324983" cy="765061"/>
              </a:xfrm>
              <a:prstGeom prst="rect">
                <a:avLst/>
              </a:prstGeom>
              <a:blipFill>
                <a:blip r:embed="rId4"/>
                <a:stretch>
                  <a:fillRect l="-1833" r="-171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2E29FD7-7960-4249-2A30-00D010E429CE}"/>
              </a:ext>
            </a:extLst>
          </p:cNvPr>
          <p:cNvSpPr txBox="1"/>
          <p:nvPr/>
        </p:nvSpPr>
        <p:spPr>
          <a:xfrm>
            <a:off x="449989" y="4259337"/>
            <a:ext cx="341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处于危险区域内时，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A362C46-5D97-1DB4-9613-165B7EED9FDE}"/>
                  </a:ext>
                </a:extLst>
              </p:cNvPr>
              <p:cNvSpPr txBox="1"/>
              <p:nvPr/>
            </p:nvSpPr>
            <p:spPr>
              <a:xfrm>
                <a:off x="449989" y="4734825"/>
                <a:ext cx="37138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A362C46-5D97-1DB4-9613-165B7EED9F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34825"/>
                <a:ext cx="3713861" cy="765061"/>
              </a:xfrm>
              <a:prstGeom prst="rect">
                <a:avLst/>
              </a:prstGeom>
              <a:blipFill>
                <a:blip r:embed="rId5"/>
                <a:stretch>
                  <a:fillRect l="-2627" r="-262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3A4590D-F750-B635-8F63-BCAEF7F45D64}"/>
              </a:ext>
            </a:extLst>
          </p:cNvPr>
          <p:cNvSpPr txBox="1"/>
          <p:nvPr/>
        </p:nvSpPr>
        <p:spPr>
          <a:xfrm>
            <a:off x="449989" y="5406274"/>
            <a:ext cx="538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处于危险区域外时，有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55°.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F4B1765-F7CF-8090-DC1D-8E4B50A0F850}"/>
                  </a:ext>
                </a:extLst>
              </p:cNvPr>
              <p:cNvSpPr txBox="1"/>
              <p:nvPr/>
            </p:nvSpPr>
            <p:spPr>
              <a:xfrm>
                <a:off x="449989" y="5881762"/>
                <a:ext cx="11154728" cy="5816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综上所述，货船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在航行时，只要使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外行驶，就能避开暗礁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F4B1765-F7CF-8090-DC1D-8E4B50A0F8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81762"/>
                <a:ext cx="11154728" cy="581610"/>
              </a:xfrm>
              <a:prstGeom prst="rect">
                <a:avLst/>
              </a:prstGeom>
              <a:blipFill>
                <a:blip r:embed="rId6"/>
                <a:stretch>
                  <a:fillRect l="-874" r="-820" b="-1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2" name="yt_shape_13232"/>
          <p:cNvSpPr txBox="1"/>
          <p:nvPr/>
        </p:nvSpPr>
        <p:spPr>
          <a:xfrm>
            <a:off x="540000" y="91118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231" name="yt_image_1323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11184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4" name="yt_shape_13234"/>
          <p:cNvSpPr txBox="1"/>
          <p:nvPr/>
        </p:nvSpPr>
        <p:spPr>
          <a:xfrm>
            <a:off x="540119" y="160876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船在航行过程中，船长通常通过测定角度来确定是否会遇到暗礁，如图，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表示灯塔，暗礁分布在经过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两点的一个圆形区域内，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表示一个危险临界点，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危险角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，当船与两个灯塔的夹角大于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危险角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时，就有可能触礁；当船与两个灯塔的夹角小于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危险角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时，就能避免触礁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235" name="yt_shape_13235"/>
          <p:cNvSpPr txBox="1"/>
          <p:nvPr/>
        </p:nvSpPr>
        <p:spPr>
          <a:xfrm>
            <a:off x="540119" y="35284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，当船与两个灯塔的夹角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大于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危险角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时，船位于哪个区域？为什么？</a:t>
            </a:r>
          </a:p>
        </p:txBody>
      </p:sp>
      <p:sp>
        <p:nvSpPr>
          <p:cNvPr id="6" name="yt_shape_13236"/>
          <p:cNvSpPr txBox="1"/>
          <p:nvPr/>
        </p:nvSpPr>
        <p:spPr>
          <a:xfrm>
            <a:off x="540119" y="44371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，当船与两个灯塔的夹角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危险角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时，船位于哪个区域？为什么？</a:t>
            </a:r>
          </a:p>
        </p:txBody>
      </p:sp>
      <p:pic>
        <p:nvPicPr>
          <p:cNvPr id="7" name="yt_image_1323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67808" y="4786853"/>
            <a:ext cx="3770305" cy="217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9" name="yt_shape_13239"/>
          <p:cNvSpPr txBox="1"/>
          <p:nvPr/>
        </p:nvSpPr>
        <p:spPr>
          <a:xfrm>
            <a:off x="540000" y="1675606"/>
            <a:ext cx="1072409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）当船与两个灯塔的夹角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危险角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时，船位于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241" name="yt_shape_13241"/>
          <p:cNvSpPr txBox="1"/>
          <p:nvPr/>
        </p:nvSpPr>
        <p:spPr>
          <a:xfrm>
            <a:off x="5064582" y="2246971"/>
            <a:ext cx="1663982" cy="17379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650" b="0" i="0" u="none" spc="-9650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  <a:cs typeface="宋体" pitchFamily="96"/>
              </a:rPr>
              <a:t> </a:t>
            </a:r>
            <a:r>
              <a:rPr lang="en-US" altLang="zh-CN" sz="9650" b="0" i="0" u="none" spc="10563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  <a:cs typeface="宋体" pitchFamily="9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240" name="yt_image_1324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5893" y="2506504"/>
            <a:ext cx="1645920" cy="191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3" name="yt_shape_13243"/>
          <p:cNvSpPr txBox="1"/>
          <p:nvPr/>
        </p:nvSpPr>
        <p:spPr>
          <a:xfrm>
            <a:off x="540000" y="4195886"/>
            <a:ext cx="39129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244" name="yt_shape_13244"/>
          <p:cNvSpPr txBox="1"/>
          <p:nvPr/>
        </p:nvSpPr>
        <p:spPr>
          <a:xfrm>
            <a:off x="540000" y="4675189"/>
            <a:ext cx="23067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245" name="yt_shape_13245"/>
          <p:cNvSpPr txBox="1"/>
          <p:nvPr/>
        </p:nvSpPr>
        <p:spPr>
          <a:xfrm>
            <a:off x="540000" y="5154492"/>
            <a:ext cx="19059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246" name="yt_shape_13246"/>
          <p:cNvSpPr txBox="1"/>
          <p:nvPr/>
        </p:nvSpPr>
        <p:spPr>
          <a:xfrm>
            <a:off x="540000" y="5633795"/>
            <a:ext cx="8107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当船与两个灯塔的夹角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危险角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时，船位于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CF2BC9-B33E-BE19-8985-D804A73BCA31}"/>
              </a:ext>
            </a:extLst>
          </p:cNvPr>
          <p:cNvSpPr txBox="1"/>
          <p:nvPr/>
        </p:nvSpPr>
        <p:spPr>
          <a:xfrm>
            <a:off x="449989" y="1628800"/>
            <a:ext cx="1080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）当船与两个灯塔的夹角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大于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危险角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黑体" pitchFamily="24"/>
              <a:cs typeface="宋体" pitchFamily="24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船位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162C1F-72E4-656C-DB99-950BE19A2483}"/>
              </a:ext>
            </a:extLst>
          </p:cNvPr>
          <p:cNvSpPr txBox="1"/>
          <p:nvPr/>
        </p:nvSpPr>
        <p:spPr>
          <a:xfrm>
            <a:off x="449989" y="2545573"/>
            <a:ext cx="5168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，延长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39A1E3-4649-FC80-8DD5-9B40FFC5ECEA}"/>
              </a:ext>
            </a:extLst>
          </p:cNvPr>
          <p:cNvSpPr txBox="1"/>
          <p:nvPr/>
        </p:nvSpPr>
        <p:spPr>
          <a:xfrm>
            <a:off x="449989" y="4149080"/>
            <a:ext cx="4055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7915AB-844E-86C4-8F95-62FB759016C0}"/>
              </a:ext>
            </a:extLst>
          </p:cNvPr>
          <p:cNvSpPr txBox="1"/>
          <p:nvPr/>
        </p:nvSpPr>
        <p:spPr>
          <a:xfrm>
            <a:off x="449989" y="4628383"/>
            <a:ext cx="2464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C2D68D-5AA1-6BEA-39F0-5EDEBD26E93D}"/>
              </a:ext>
            </a:extLst>
          </p:cNvPr>
          <p:cNvSpPr txBox="1"/>
          <p:nvPr/>
        </p:nvSpPr>
        <p:spPr>
          <a:xfrm>
            <a:off x="449989" y="5107686"/>
            <a:ext cx="2067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18D901-92EE-6A3E-B400-CC4D88C06E73}"/>
              </a:ext>
            </a:extLst>
          </p:cNvPr>
          <p:cNvSpPr txBox="1"/>
          <p:nvPr/>
        </p:nvSpPr>
        <p:spPr>
          <a:xfrm>
            <a:off x="449989" y="5586989"/>
            <a:ext cx="8209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当船与两个灯塔的夹角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危险角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时，船位于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3235"/>
          <p:cNvSpPr txBox="1"/>
          <p:nvPr/>
        </p:nvSpPr>
        <p:spPr>
          <a:xfrm>
            <a:off x="540119" y="7201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，当船与两个灯塔的夹角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大于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危险角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时，船位于哪个区域？为什么？</a:t>
            </a:r>
          </a:p>
        </p:txBody>
      </p:sp>
      <p:pic>
        <p:nvPicPr>
          <p:cNvPr id="16" name="yt_image_1323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9961"/>
          <a:stretch/>
        </p:blipFill>
        <p:spPr bwMode="auto">
          <a:xfrm>
            <a:off x="9758627" y="1719294"/>
            <a:ext cx="1886595" cy="217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6" name="yt_shape_13236"/>
          <p:cNvSpPr txBox="1"/>
          <p:nvPr/>
        </p:nvSpPr>
        <p:spPr>
          <a:xfrm>
            <a:off x="540119" y="852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，当船与两个灯塔的夹角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小于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危险角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时，船位于哪个区域？为什么？</a:t>
            </a:r>
          </a:p>
        </p:txBody>
      </p:sp>
      <p:pic>
        <p:nvPicPr>
          <p:cNvPr id="13237" name="yt_image_1323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 l="50038"/>
          <a:stretch/>
        </p:blipFill>
        <p:spPr bwMode="auto">
          <a:xfrm>
            <a:off x="9768408" y="2094235"/>
            <a:ext cx="1883710" cy="217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247"/>
          <p:cNvSpPr txBox="1"/>
          <p:nvPr/>
        </p:nvSpPr>
        <p:spPr>
          <a:xfrm>
            <a:off x="540000" y="1803955"/>
            <a:ext cx="8569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）当船与两个灯塔的夹角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危险角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时，船位于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3248"/>
          <p:cNvSpPr txBox="1"/>
          <p:nvPr/>
        </p:nvSpPr>
        <p:spPr>
          <a:xfrm>
            <a:off x="540000" y="2283258"/>
            <a:ext cx="810798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理由如下：如图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当船与两个灯塔的夹角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小于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危险角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时，船位于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外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3250"/>
          <p:cNvSpPr txBox="1"/>
          <p:nvPr/>
        </p:nvSpPr>
        <p:spPr>
          <a:xfrm>
            <a:off x="4908988" y="4355320"/>
            <a:ext cx="1978298" cy="173797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650" b="0" i="0" u="none" spc="-9650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  <a:cs typeface="宋体" pitchFamily="96"/>
              </a:rPr>
              <a:t> </a:t>
            </a:r>
            <a:r>
              <a:rPr lang="en-US" altLang="zh-CN" sz="9650" b="0" i="0" u="none" spc="13014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  <a:cs typeface="宋体" pitchFamily="9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324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9060" y="2511625"/>
            <a:ext cx="1957107" cy="191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8878527-A48C-1CB8-3544-96644408FCE6}"/>
              </a:ext>
            </a:extLst>
          </p:cNvPr>
          <p:cNvSpPr txBox="1"/>
          <p:nvPr/>
        </p:nvSpPr>
        <p:spPr>
          <a:xfrm>
            <a:off x="449989" y="1757149"/>
            <a:ext cx="8666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）当船与两个灯塔的夹角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危险角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时，船位于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EB6A94-25AB-AD08-6C50-8A87B61280AF}"/>
              </a:ext>
            </a:extLst>
          </p:cNvPr>
          <p:cNvSpPr txBox="1"/>
          <p:nvPr/>
        </p:nvSpPr>
        <p:spPr>
          <a:xfrm>
            <a:off x="449989" y="2236452"/>
            <a:ext cx="382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979B1BF-F155-41E5-70D2-A665501D41B1}"/>
              </a:ext>
            </a:extLst>
          </p:cNvPr>
          <p:cNvSpPr txBox="1"/>
          <p:nvPr/>
        </p:nvSpPr>
        <p:spPr>
          <a:xfrm>
            <a:off x="449989" y="3760241"/>
            <a:ext cx="442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8A148E-17FE-4712-B571-8A144D84DD2A}"/>
              </a:ext>
            </a:extLst>
          </p:cNvPr>
          <p:cNvSpPr txBox="1"/>
          <p:nvPr/>
        </p:nvSpPr>
        <p:spPr>
          <a:xfrm>
            <a:off x="449989" y="4235729"/>
            <a:ext cx="398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F28C3F-46CE-8646-D18E-AD2CC70511D4}"/>
              </a:ext>
            </a:extLst>
          </p:cNvPr>
          <p:cNvSpPr txBox="1"/>
          <p:nvPr/>
        </p:nvSpPr>
        <p:spPr>
          <a:xfrm>
            <a:off x="449989" y="4711217"/>
            <a:ext cx="8209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当船与两个灯塔的夹角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小于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危险角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时，船位于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8" name="yt_shape_13168"/>
          <p:cNvSpPr txBox="1"/>
          <p:nvPr/>
        </p:nvSpPr>
        <p:spPr>
          <a:xfrm>
            <a:off x="540000" y="83671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67" name="yt_image_13167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70" name="yt_shape_13170"/>
          <p:cNvSpPr txBox="1"/>
          <p:nvPr/>
        </p:nvSpPr>
        <p:spPr>
          <a:xfrm>
            <a:off x="540000" y="1540009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圆心角、圆内角、圆外角、圆周角的关系</a:t>
            </a:r>
          </a:p>
        </p:txBody>
      </p:sp>
      <p:sp>
        <p:nvSpPr>
          <p:cNvPr id="13171" name="yt_shape_13171"/>
          <p:cNvSpPr txBox="1"/>
          <p:nvPr/>
        </p:nvSpPr>
        <p:spPr>
          <a:xfrm>
            <a:off x="540000" y="2039574"/>
            <a:ext cx="97414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在圆外，则下列结论正确的是（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75" name="yt_table_1317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6186844"/>
              </p:ext>
            </p:extLst>
          </p:nvPr>
        </p:nvGraphicFramePr>
        <p:xfrm>
          <a:off x="540000" y="2518877"/>
          <a:ext cx="5523230" cy="950976"/>
        </p:xfrm>
        <a:graphic>
          <a:graphicData uri="http://schemas.openxmlformats.org/drawingml/2006/table">
            <a:tbl>
              <a:tblPr/>
              <a:tblGrid>
                <a:gridCol w="3151505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371725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</a:tbl>
          </a:graphicData>
        </a:graphic>
      </p:graphicFrame>
      <p:grpSp>
        <p:nvGrpSpPr>
          <p:cNvPr id="13172" name="yt_shape_13172_skip" title="H_172.8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6683" y="2518877"/>
            <a:ext cx="1613156" cy="2195082"/>
            <a:chOff x="0" y="0"/>
            <a:chExt cx="1613156" cy="2195082"/>
          </a:xfrm>
        </p:grpSpPr>
        <p:pic>
          <p:nvPicPr>
            <p:cNvPr id="2" name="yt_image_1317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3156" cy="17990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74" name="yt_shape_13174"/>
            <p:cNvSpPr txBox="1"/>
            <p:nvPr/>
          </p:nvSpPr>
          <p:spPr>
            <a:xfrm>
              <a:off x="273297" y="183508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93005">
            <a:extLst>
              <a:ext uri="{FF2B5EF4-FFF2-40B4-BE49-F238E27FC236}">
                <a16:creationId xmlns:a16="http://schemas.microsoft.com/office/drawing/2014/main" id="{48B08E1F-0977-8670-EE66-741D40525F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7933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24E5A3E-75AA-7C5F-D29B-65134A23CCD7}"/>
              </a:ext>
            </a:extLst>
          </p:cNvPr>
          <p:cNvSpPr txBox="1"/>
          <p:nvPr/>
        </p:nvSpPr>
        <p:spPr>
          <a:xfrm>
            <a:off x="9419364" y="19927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7" name="yt_shape_13177"/>
          <p:cNvSpPr txBox="1"/>
          <p:nvPr/>
        </p:nvSpPr>
        <p:spPr>
          <a:xfrm>
            <a:off x="540119" y="8578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分别在圆内，圆上和圆外，它们所对弦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的张角分别为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θ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181" name="yt_shape_13181"/>
          <p:cNvSpPr txBox="1"/>
          <p:nvPr/>
        </p:nvSpPr>
        <p:spPr>
          <a:xfrm>
            <a:off x="540000" y="425847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78" name="yt_shape_13178" title="H_176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3980" y="1969666"/>
            <a:ext cx="1504038" cy="2238516"/>
            <a:chOff x="0" y="0"/>
            <a:chExt cx="1504038" cy="2238516"/>
          </a:xfrm>
        </p:grpSpPr>
        <p:pic>
          <p:nvPicPr>
            <p:cNvPr id="2" name="yt_image_13178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4038" cy="1842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80" name="yt_shape_13180"/>
            <p:cNvSpPr txBox="1"/>
            <p:nvPr/>
          </p:nvSpPr>
          <p:spPr>
            <a:xfrm>
              <a:off x="218738" y="18785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ED0C81E-09D7-361F-BBFF-B0335BA5F084}"/>
              </a:ext>
            </a:extLst>
          </p:cNvPr>
          <p:cNvSpPr txBox="1"/>
          <p:nvPr/>
        </p:nvSpPr>
        <p:spPr>
          <a:xfrm>
            <a:off x="6242896" y="1286549"/>
            <a:ext cx="1251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θ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2" name="yt_shape_1318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平面内不在同一条直线上的三点确定一个圆，那么平面内的四点（任意三点均不在同一条直线上）能否在同一个圆上呢？</a:t>
            </a:r>
          </a:p>
        </p:txBody>
      </p:sp>
      <p:sp>
        <p:nvSpPr>
          <p:cNvPr id="13183" name="yt_shape_13183"/>
          <p:cNvSpPr txBox="1"/>
          <p:nvPr/>
        </p:nvSpPr>
        <p:spPr>
          <a:xfrm>
            <a:off x="540000" y="1859435"/>
            <a:ext cx="5146470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设不在同一条直线上的三点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确定的圆为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184" name="yt_shape_13184"/>
          <p:cNvSpPr txBox="1"/>
          <p:nvPr/>
        </p:nvSpPr>
        <p:spPr>
          <a:xfrm>
            <a:off x="540000" y="2815067"/>
            <a:ext cx="36500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的同侧时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080814" y="1625952"/>
            <a:ext cx="5310721" cy="1854085"/>
            <a:chOff x="5338215" y="2933307"/>
            <a:chExt cx="5310721" cy="1854085"/>
          </a:xfrm>
        </p:grpSpPr>
        <p:grpSp>
          <p:nvGrpSpPr>
            <p:cNvPr id="2" name="组合 1"/>
            <p:cNvGrpSpPr/>
            <p:nvPr/>
          </p:nvGrpSpPr>
          <p:grpSpPr>
            <a:xfrm>
              <a:off x="5338215" y="2970405"/>
              <a:ext cx="3421922" cy="1816987"/>
              <a:chOff x="5338215" y="2970405"/>
              <a:chExt cx="3421922" cy="1816987"/>
            </a:xfrm>
          </p:grpSpPr>
          <p:pic>
            <p:nvPicPr>
              <p:cNvPr id="13185" name="yt_image_13185">
                <a:extLst>
                  <a:ext uri="">
                    <a16:creationId xmlns="" xmlns:a16="http://schemas.microsoft.com/office/drawing/2014/main" xmlns:a14="http://schemas.microsoft.com/office/drawing/2010/main" id="{5351258F-BC95-41E6-9372-C2FE361B02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338215" y="2970405"/>
                <a:ext cx="1515569" cy="13544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187" name="yt_shape_13187"/>
              <p:cNvSpPr txBox="1"/>
              <p:nvPr/>
            </p:nvSpPr>
            <p:spPr>
              <a:xfrm>
                <a:off x="5788223" y="4375349"/>
                <a:ext cx="615553" cy="4120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</a:p>
            </p:txBody>
          </p:sp>
          <p:pic>
            <p:nvPicPr>
              <p:cNvPr id="13188" name="yt_image_13188">
                <a:extLst>
                  <a:ext uri="">
                    <a16:creationId xmlns="" xmlns:a16="http://schemas.microsoft.com/office/drawing/2014/main" xmlns:a14="http://schemas.microsoft.com/office/drawing/2010/main" id="{5351258F-BC95-41E6-9372-C2FE361B02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248128" y="3003552"/>
                <a:ext cx="1512009" cy="13213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190" name="yt_shape_13190"/>
              <p:cNvSpPr txBox="1"/>
              <p:nvPr/>
            </p:nvSpPr>
            <p:spPr>
              <a:xfrm>
                <a:off x="7696356" y="4375356"/>
                <a:ext cx="615553" cy="4120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</a:p>
            </p:txBody>
          </p:sp>
        </p:grpSp>
        <p:sp>
          <p:nvSpPr>
            <p:cNvPr id="10" name="yt_shape_13190"/>
            <p:cNvSpPr txBox="1"/>
            <p:nvPr/>
          </p:nvSpPr>
          <p:spPr>
            <a:xfrm>
              <a:off x="9585198" y="4375349"/>
              <a:ext cx="615553" cy="412036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dirty="0">
                  <a:solidFill>
                    <a:srgbClr val="000000"/>
                  </a:solidFill>
                  <a:latin typeface="Times New Roman" pitchFamily="24"/>
                  <a:ea typeface="宋体" pitchFamily="24"/>
                  <a:cs typeface="宋体" pitchFamily="24"/>
                </a:rPr>
                <a:t>图</a:t>
              </a:r>
              <a:r>
                <a:rPr lang="en-US" altLang="zh-CN" sz="2400" dirty="0">
                  <a:solidFill>
                    <a:srgbClr val="000000"/>
                  </a:solidFill>
                  <a:latin typeface="宋体" pitchFamily="24"/>
                  <a:ea typeface="宋体" pitchFamily="24"/>
                  <a:cs typeface="宋体" pitchFamily="24"/>
                </a:rPr>
                <a:t>③</a:t>
              </a:r>
            </a:p>
          </p:txBody>
        </p:sp>
        <p:pic>
          <p:nvPicPr>
            <p:cNvPr id="11" name="yt_image_13191" title="H_105.7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137012" y="2933307"/>
              <a:ext cx="1511924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yt_shape_13193"/>
          <p:cNvSpPr txBox="1"/>
          <p:nvPr/>
        </p:nvSpPr>
        <p:spPr>
          <a:xfrm>
            <a:off x="540119" y="3562188"/>
            <a:ext cx="11111999" cy="2880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上，此时有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，理由是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同弧所对的圆周角相等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内，此时有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外，此时有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；（均填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）由上面的探究，请直接写出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四点在同一个圆上的条件：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在线段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的同侧且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FFC5978-605F-AEDB-F627-218A17EA1D60}"/>
              </a:ext>
            </a:extLst>
          </p:cNvPr>
          <p:cNvSpPr txBox="1"/>
          <p:nvPr/>
        </p:nvSpPr>
        <p:spPr>
          <a:xfrm>
            <a:off x="9173421" y="350100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同弧所对的圆周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53D4565-2578-B83E-3461-F2BB1B91A80D}"/>
              </a:ext>
            </a:extLst>
          </p:cNvPr>
          <p:cNvSpPr txBox="1"/>
          <p:nvPr/>
        </p:nvSpPr>
        <p:spPr>
          <a:xfrm>
            <a:off x="450108" y="39764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角相等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75B7D4A-8430-FB54-C028-D8DDD16DC2D9}"/>
              </a:ext>
            </a:extLst>
          </p:cNvPr>
          <p:cNvSpPr txBox="1"/>
          <p:nvPr/>
        </p:nvSpPr>
        <p:spPr>
          <a:xfrm>
            <a:off x="6752482" y="445198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23B2F43-D4A6-8A62-4485-757726D36C3B}"/>
              </a:ext>
            </a:extLst>
          </p:cNvPr>
          <p:cNvSpPr txBox="1"/>
          <p:nvPr/>
        </p:nvSpPr>
        <p:spPr>
          <a:xfrm>
            <a:off x="3158383" y="492747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61C6BD9-8BB1-CED6-BE15-46C52D9FFDD1}"/>
              </a:ext>
            </a:extLst>
          </p:cNvPr>
          <p:cNvSpPr txBox="1"/>
          <p:nvPr/>
        </p:nvSpPr>
        <p:spPr>
          <a:xfrm>
            <a:off x="10541846" y="5402960"/>
            <a:ext cx="908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1E96D99-288A-C838-18D5-16428AB0206B}"/>
              </a:ext>
            </a:extLst>
          </p:cNvPr>
          <p:cNvSpPr txBox="1"/>
          <p:nvPr/>
        </p:nvSpPr>
        <p:spPr>
          <a:xfrm>
            <a:off x="450108" y="5878448"/>
            <a:ext cx="4766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在线段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的同侧且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7" name="yt_shape_13197"/>
          <p:cNvSpPr txBox="1"/>
          <p:nvPr/>
        </p:nvSpPr>
        <p:spPr>
          <a:xfrm>
            <a:off x="540000" y="908720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进球线路与最佳射门角问题</a:t>
            </a:r>
          </a:p>
        </p:txBody>
      </p:sp>
      <p:sp>
        <p:nvSpPr>
          <p:cNvPr id="13198" name="yt_shape_13198"/>
          <p:cNvSpPr txBox="1"/>
          <p:nvPr/>
        </p:nvSpPr>
        <p:spPr>
          <a:xfrm>
            <a:off x="540119" y="14082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方向运动时，其点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的张角的变化情况是（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02" name="yt_table_1320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773507"/>
              </p:ext>
            </p:extLst>
          </p:nvPr>
        </p:nvGraphicFramePr>
        <p:xfrm>
          <a:off x="540000" y="2367720"/>
          <a:ext cx="5132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越来越大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越来越小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先大后小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先小后大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</a:tbl>
          </a:graphicData>
        </a:graphic>
      </p:graphicFrame>
      <p:grpSp>
        <p:nvGrpSpPr>
          <p:cNvPr id="13199" name="yt_shape_13199_skip" title="H_169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9955" y="2367720"/>
            <a:ext cx="1729909" cy="2150505"/>
            <a:chOff x="0" y="0"/>
            <a:chExt cx="1729909" cy="2150505"/>
          </a:xfrm>
        </p:grpSpPr>
        <p:pic>
          <p:nvPicPr>
            <p:cNvPr id="2" name="yt_image_13199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9909" cy="175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01" name="yt_shape_13201"/>
            <p:cNvSpPr txBox="1"/>
            <p:nvPr/>
          </p:nvSpPr>
          <p:spPr>
            <a:xfrm>
              <a:off x="331673" y="17905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93292">
            <a:extLst>
              <a:ext uri="{FF2B5EF4-FFF2-40B4-BE49-F238E27FC236}">
                <a16:creationId xmlns:a16="http://schemas.microsoft.com/office/drawing/2014/main" id="{A8D4BF63-BD1F-3DDF-4A9E-F965D1B9BE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A36F86E-A7AC-2066-4AA2-13E502BF0CB9}"/>
              </a:ext>
            </a:extLst>
          </p:cNvPr>
          <p:cNvSpPr txBox="1"/>
          <p:nvPr/>
        </p:nvSpPr>
        <p:spPr>
          <a:xfrm>
            <a:off x="3040908" y="18369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4" name="yt_shape_13204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世界杯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足球比赛中，甲带球向对方球门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进攻，当他带球冲到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点时，同伴乙已经助攻冲到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点，有两种射门方式：第一种是甲直接射门；第二种是甲将球传给乙，由乙射门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仅从射门角度考虑，应该选择第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种射门方式较好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208" name="yt_shape_13208"/>
          <p:cNvSpPr txBox="1"/>
          <p:nvPr/>
        </p:nvSpPr>
        <p:spPr>
          <a:xfrm>
            <a:off x="540000" y="43506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05" name="yt_shape_13205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8594" y="2428642"/>
            <a:ext cx="1994810" cy="1871613"/>
            <a:chOff x="0" y="0"/>
            <a:chExt cx="1994810" cy="1871613"/>
          </a:xfrm>
        </p:grpSpPr>
        <p:pic>
          <p:nvPicPr>
            <p:cNvPr id="2" name="yt_image_13205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4810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07" name="yt_shape_13207"/>
            <p:cNvSpPr txBox="1"/>
            <p:nvPr/>
          </p:nvSpPr>
          <p:spPr>
            <a:xfrm>
              <a:off x="464124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57624AE-03F7-A422-A41F-ADFB63E1B853}"/>
              </a:ext>
            </a:extLst>
          </p:cNvPr>
          <p:cNvSpPr txBox="1"/>
          <p:nvPr/>
        </p:nvSpPr>
        <p:spPr>
          <a:xfrm>
            <a:off x="8451107" y="174088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" name="yt_shape_13209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表示球门边框的两端点，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表示射门点（点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上），连接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即为射门角，当球员带球沿直线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跑动时（若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），则射门点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应选在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处射门角最大（选填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213" name="yt_shape_13213"/>
          <p:cNvSpPr txBox="1"/>
          <p:nvPr/>
        </p:nvSpPr>
        <p:spPr>
          <a:xfrm>
            <a:off x="540000" y="427863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10" name="yt_shape_13210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4197" y="2428642"/>
            <a:ext cx="1403604" cy="1799604"/>
            <a:chOff x="0" y="0"/>
            <a:chExt cx="1403604" cy="1799604"/>
          </a:xfrm>
        </p:grpSpPr>
        <p:pic>
          <p:nvPicPr>
            <p:cNvPr id="2" name="yt_image_13210">
              <a:extLs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3604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12" name="yt_shape_13212"/>
            <p:cNvSpPr txBox="1"/>
            <p:nvPr/>
          </p:nvSpPr>
          <p:spPr>
            <a:xfrm>
              <a:off x="168521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2956DE7-77B9-695D-9FC7-EB6D6C13F14D}"/>
              </a:ext>
            </a:extLst>
          </p:cNvPr>
          <p:cNvSpPr txBox="1"/>
          <p:nvPr/>
        </p:nvSpPr>
        <p:spPr>
          <a:xfrm>
            <a:off x="1059708" y="1740882"/>
            <a:ext cx="73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5" name="yt_shape_13215"/>
          <p:cNvSpPr txBox="1"/>
          <p:nvPr/>
        </p:nvSpPr>
        <p:spPr>
          <a:xfrm>
            <a:off x="540000" y="83671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214" name="yt_image_13214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7" name="yt_shape_13217"/>
          <p:cNvSpPr txBox="1"/>
          <p:nvPr/>
        </p:nvSpPr>
        <p:spPr>
          <a:xfrm>
            <a:off x="540119" y="152858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（金华市中考）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足球射门，不考虑其他因素，仅考虑射点到球门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的张角大小时，张角越大，射门越好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如图，在正方形网格中，点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均在格点上，球员带球沿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方向进攻，最好的射点在（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221" name="yt_table_1322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995516"/>
              </p:ext>
            </p:extLst>
          </p:nvPr>
        </p:nvGraphicFramePr>
        <p:xfrm>
          <a:off x="540000" y="2968147"/>
          <a:ext cx="4657725" cy="1901952"/>
        </p:xfrm>
        <a:graphic>
          <a:graphicData uri="http://schemas.openxmlformats.org/drawingml/2006/table">
            <a:tbl>
              <a:tblPr/>
              <a:tblGrid>
                <a:gridCol w="4657725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（异于端点）上一点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线段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（异于端点）上一点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</a:tbl>
          </a:graphicData>
        </a:graphic>
      </p:graphicFrame>
      <p:grpSp>
        <p:nvGrpSpPr>
          <p:cNvPr id="13218" name="yt_shape_13218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5059" y="2968147"/>
            <a:ext cx="1944853" cy="1734453"/>
            <a:chOff x="0" y="0"/>
            <a:chExt cx="1944853" cy="1734453"/>
          </a:xfrm>
        </p:grpSpPr>
        <p:pic>
          <p:nvPicPr>
            <p:cNvPr id="2" name="yt_image_1321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4853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20" name="yt_shape_13220"/>
            <p:cNvSpPr txBox="1"/>
            <p:nvPr/>
          </p:nvSpPr>
          <p:spPr>
            <a:xfrm>
              <a:off x="439145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F3D84B8-7427-DFCC-5EBC-540892D9FC1D}"/>
              </a:ext>
            </a:extLst>
          </p:cNvPr>
          <p:cNvSpPr txBox="1"/>
          <p:nvPr/>
        </p:nvSpPr>
        <p:spPr>
          <a:xfrm>
            <a:off x="6817571" y="24327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3" name="yt_shape_13223"/>
          <p:cNvSpPr txBox="1"/>
          <p:nvPr/>
        </p:nvSpPr>
        <p:spPr>
          <a:xfrm>
            <a:off x="540119" y="8367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如图，海边有两座灯塔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，暗礁分布在经过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两点的弓形（弓形的弧是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的一部分）区域内，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，为了避免触礁，轮船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的张角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  <p:pic>
        <p:nvPicPr>
          <p:cNvPr id="13224" name="yt_image_1322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5269" y="2428642"/>
            <a:ext cx="1001460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700996-4E12-42E4-4BB7-66B961F67C9E}"/>
              </a:ext>
            </a:extLst>
          </p:cNvPr>
          <p:cNvSpPr txBox="1"/>
          <p:nvPr/>
        </p:nvSpPr>
        <p:spPr>
          <a:xfrm>
            <a:off x="1669308" y="174088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1559</Words>
  <Application>Microsoft Office PowerPoint</Application>
  <PresentationFormat>宽屏</PresentationFormat>
  <Paragraphs>109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45</cp:revision>
  <dcterms:created xsi:type="dcterms:W3CDTF">2023-05-05T05:33:04Z</dcterms:created>
  <dcterms:modified xsi:type="dcterms:W3CDTF">2023-10-20T20:45:38Z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