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72" r:id="rId7"/>
    <p:sldId id="375" r:id="rId8"/>
    <p:sldId id="376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4" name="yt_shape_12814"/>
          <p:cNvSpPr txBox="1"/>
          <p:nvPr/>
        </p:nvSpPr>
        <p:spPr>
          <a:xfrm>
            <a:off x="540000" y="836712"/>
            <a:ext cx="36484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利用对称求最值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815" name="yt_shape_12815"/>
              <p:cNvSpPr txBox="1"/>
              <p:nvPr/>
            </p:nvSpPr>
            <p:spPr>
              <a:xfrm>
                <a:off x="540119" y="1196752"/>
                <a:ext cx="11111999" cy="10456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同侧圆周上的两点，弧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815" name="yt_shape_128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96752"/>
                <a:ext cx="11111999" cy="1045607"/>
              </a:xfrm>
              <a:prstGeom prst="rect">
                <a:avLst/>
              </a:prstGeom>
              <a:blipFill>
                <a:blip r:embed="rId2"/>
                <a:stretch>
                  <a:fillRect l="-1701" b="-16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820" name="yt_table_12820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3417460"/>
                  </p:ext>
                </p:extLst>
              </p:nvPr>
            </p:nvGraphicFramePr>
            <p:xfrm>
              <a:off x="539999" y="3789040"/>
              <a:ext cx="11111999" cy="521780"/>
            </p:xfrm>
            <a:graphic>
              <a:graphicData uri="http://schemas.openxmlformats.org/drawingml/2006/table">
                <a:tbl>
                  <a:tblPr/>
                  <a:tblGrid>
                    <a:gridCol w="2980848">
                      <a:extLst>
                        <a:ext uri="{9D8B030D-6E8A-4147-A177-3AD203B41FA5}">
                          <a16:colId xmlns:a16="http://schemas.microsoft.com/office/drawing/2014/main" val="10304"/>
                        </a:ext>
                      </a:extLst>
                    </a:gridCol>
                    <a:gridCol w="3281965">
                      <a:extLst>
                        <a:ext uri="{9D8B030D-6E8A-4147-A177-3AD203B41FA5}">
                          <a16:colId xmlns:a16="http://schemas.microsoft.com/office/drawing/2014/main" val="10305"/>
                        </a:ext>
                      </a:extLst>
                    </a:gridCol>
                    <a:gridCol w="3281965">
                      <a:extLst>
                        <a:ext uri="{9D8B030D-6E8A-4147-A177-3AD203B41FA5}">
                          <a16:colId xmlns:a16="http://schemas.microsoft.com/office/drawing/2014/main" val="10306"/>
                        </a:ext>
                      </a:extLst>
                    </a:gridCol>
                    <a:gridCol w="1567221">
                      <a:extLst>
                        <a:ext uri="{9D8B030D-6E8A-4147-A177-3AD203B41FA5}">
                          <a16:colId xmlns:a16="http://schemas.microsoft.com/office/drawing/2014/main" val="103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820" name="yt_table_12820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3417460"/>
                  </p:ext>
                </p:extLst>
              </p:nvPr>
            </p:nvGraphicFramePr>
            <p:xfrm>
              <a:off x="539999" y="3789040"/>
              <a:ext cx="11111999" cy="521780"/>
            </p:xfrm>
            <a:graphic>
              <a:graphicData uri="http://schemas.openxmlformats.org/drawingml/2006/table">
                <a:tbl>
                  <a:tblPr/>
                  <a:tblGrid>
                    <a:gridCol w="2980848">
                      <a:extLst>
                        <a:ext uri="{9D8B030D-6E8A-4147-A177-3AD203B41FA5}">
                          <a16:colId xmlns:a16="http://schemas.microsoft.com/office/drawing/2014/main" val="10304"/>
                        </a:ext>
                      </a:extLst>
                    </a:gridCol>
                    <a:gridCol w="3281965">
                      <a:extLst>
                        <a:ext uri="{9D8B030D-6E8A-4147-A177-3AD203B41FA5}">
                          <a16:colId xmlns:a16="http://schemas.microsoft.com/office/drawing/2014/main" val="10305"/>
                        </a:ext>
                      </a:extLst>
                    </a:gridCol>
                    <a:gridCol w="3281965">
                      <a:extLst>
                        <a:ext uri="{9D8B030D-6E8A-4147-A177-3AD203B41FA5}">
                          <a16:colId xmlns:a16="http://schemas.microsoft.com/office/drawing/2014/main" val="10306"/>
                        </a:ext>
                      </a:extLst>
                    </a:gridCol>
                    <a:gridCol w="1567221">
                      <a:extLst>
                        <a:ext uri="{9D8B030D-6E8A-4147-A177-3AD203B41FA5}">
                          <a16:colId xmlns:a16="http://schemas.microsoft.com/office/drawing/2014/main" val="10307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0724" r="-147681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0724" r="-47681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817" name="yt_shape_12817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1959" y="2247752"/>
            <a:ext cx="1428318" cy="1685304"/>
            <a:chOff x="0" y="0"/>
            <a:chExt cx="1428318" cy="1685304"/>
          </a:xfrm>
        </p:grpSpPr>
        <p:pic>
          <p:nvPicPr>
            <p:cNvPr id="2" name="yt_image_12817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28318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19" name="yt_shape_12819"/>
            <p:cNvSpPr txBox="1"/>
            <p:nvPr/>
          </p:nvSpPr>
          <p:spPr>
            <a:xfrm>
              <a:off x="180878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819856">
            <a:extLst>
              <a:ext uri="{FF2B5EF4-FFF2-40B4-BE49-F238E27FC236}">
                <a16:creationId xmlns:a16="http://schemas.microsoft.com/office/drawing/2014/main" id="{360DA2EB-68A6-40DD-3835-F077274E91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1A04785-4924-C50E-BD48-A8CE83F79E4C}"/>
              </a:ext>
            </a:extLst>
          </p:cNvPr>
          <p:cNvSpPr txBox="1"/>
          <p:nvPr/>
        </p:nvSpPr>
        <p:spPr>
          <a:xfrm>
            <a:off x="10239649" y="1702523"/>
            <a:ext cx="383286" cy="5765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821"/>
          <p:cNvSpPr txBox="1"/>
          <p:nvPr/>
        </p:nvSpPr>
        <p:spPr>
          <a:xfrm>
            <a:off x="540000" y="41490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的正六边形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是其对角线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上一动点，连接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的周长的最小值是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" name="yt_shape_12825"/>
          <p:cNvSpPr txBox="1"/>
          <p:nvPr/>
        </p:nvSpPr>
        <p:spPr>
          <a:xfrm>
            <a:off x="539881" y="726521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2822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7897" y="5013176"/>
            <a:ext cx="1435966" cy="1717308"/>
            <a:chOff x="0" y="0"/>
            <a:chExt cx="1435966" cy="1717308"/>
          </a:xfrm>
        </p:grpSpPr>
        <p:pic>
          <p:nvPicPr>
            <p:cNvPr id="13" name="yt_image_1282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435966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824"/>
            <p:cNvSpPr txBox="1"/>
            <p:nvPr/>
          </p:nvSpPr>
          <p:spPr>
            <a:xfrm>
              <a:off x="184702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FE141D91-616F-4B8B-9620-779AD036781E}"/>
              </a:ext>
            </a:extLst>
          </p:cNvPr>
          <p:cNvSpPr txBox="1"/>
          <p:nvPr/>
        </p:nvSpPr>
        <p:spPr>
          <a:xfrm>
            <a:off x="5123589" y="457776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6" name="yt_shape_12826"/>
          <p:cNvSpPr txBox="1"/>
          <p:nvPr/>
        </p:nvSpPr>
        <p:spPr>
          <a:xfrm>
            <a:off x="540000" y="836712"/>
            <a:ext cx="45717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利用垂线段最短求最值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827" name="yt_shape_12827"/>
              <p:cNvSpPr txBox="1"/>
              <p:nvPr/>
            </p:nvSpPr>
            <p:spPr>
              <a:xfrm>
                <a:off x="540119" y="1336277"/>
                <a:ext cx="11111999" cy="1435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的图象与坐标轴分别交于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是线段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上的一个点，过点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的切线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，切点为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最小值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827" name="yt_shape_128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36277"/>
                <a:ext cx="11111999" cy="1435521"/>
              </a:xfrm>
              <a:prstGeom prst="rect">
                <a:avLst/>
              </a:prstGeom>
              <a:blipFill>
                <a:blip r:embed="rId2"/>
                <a:stretch>
                  <a:fillRect l="-1701" t="-1271" r="-823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832" name="yt_table_12832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6358696"/>
                  </p:ext>
                </p:extLst>
              </p:nvPr>
            </p:nvGraphicFramePr>
            <p:xfrm>
              <a:off x="540000" y="4752476"/>
              <a:ext cx="7911974" cy="525082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308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09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10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3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832" name="yt_table_12832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6358696"/>
                  </p:ext>
                </p:extLst>
              </p:nvPr>
            </p:nvGraphicFramePr>
            <p:xfrm>
              <a:off x="540000" y="4752476"/>
              <a:ext cx="7911974" cy="525082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308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09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10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311"/>
                        </a:ext>
                      </a:extLst>
                    </a:gridCol>
                  </a:tblGrid>
                  <a:tr h="5250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39164" b="-287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7584" r="-157303" b="-287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8169" r="-57746" b="-287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33659" b="-287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829" name="yt_shape_12829_skip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5256" y="2822586"/>
            <a:ext cx="1701723" cy="1783602"/>
            <a:chOff x="0" y="0"/>
            <a:chExt cx="1701723" cy="1783602"/>
          </a:xfrm>
        </p:grpSpPr>
        <p:pic>
          <p:nvPicPr>
            <p:cNvPr id="2" name="yt_image_12829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01723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31" name="yt_shape_12831"/>
            <p:cNvSpPr txBox="1"/>
            <p:nvPr/>
          </p:nvSpPr>
          <p:spPr>
            <a:xfrm>
              <a:off x="317580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820070">
            <a:extLst>
              <a:ext uri="{FF2B5EF4-FFF2-40B4-BE49-F238E27FC236}">
                <a16:creationId xmlns:a16="http://schemas.microsoft.com/office/drawing/2014/main" id="{E8F9E0CB-6AA2-4CCC-A6AF-3BF4F140B14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68FB2B8-19A5-65E3-B0F4-40B8046CF0DB}"/>
              </a:ext>
            </a:extLst>
          </p:cNvPr>
          <p:cNvSpPr txBox="1"/>
          <p:nvPr/>
        </p:nvSpPr>
        <p:spPr>
          <a:xfrm>
            <a:off x="1230756" y="2286739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33" name="yt_shape_12833"/>
              <p:cNvSpPr txBox="1"/>
              <p:nvPr/>
            </p:nvSpPr>
            <p:spPr>
              <a:xfrm>
                <a:off x="540119" y="836712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上的一个动点，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833" name="yt_shape_128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128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38" name="yt_shape_12838"/>
          <p:cNvSpPr txBox="1"/>
          <p:nvPr/>
        </p:nvSpPr>
        <p:spPr>
          <a:xfrm>
            <a:off x="540000" y="41771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35" name="yt_shape_12835" title="H_168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2346" y="1986662"/>
            <a:ext cx="2167306" cy="2140218"/>
            <a:chOff x="0" y="0"/>
            <a:chExt cx="2167306" cy="2140218"/>
          </a:xfrm>
        </p:grpSpPr>
        <p:pic>
          <p:nvPicPr>
            <p:cNvPr id="2" name="yt_image_1283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67306" cy="1744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37" name="yt_shape_12837"/>
            <p:cNvSpPr txBox="1"/>
            <p:nvPr/>
          </p:nvSpPr>
          <p:spPr>
            <a:xfrm>
              <a:off x="550372" y="17802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CADCB6C-9024-1C07-BE40-719E32140AB6}"/>
                  </a:ext>
                </a:extLst>
              </p:cNvPr>
              <p:cNvSpPr txBox="1"/>
              <p:nvPr/>
            </p:nvSpPr>
            <p:spPr>
              <a:xfrm>
                <a:off x="4603008" y="1184444"/>
                <a:ext cx="7009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CADCB6C-9024-1C07-BE40-719E32140A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3008" y="1184444"/>
                <a:ext cx="700913" cy="555765"/>
              </a:xfrm>
              <a:prstGeom prst="rect">
                <a:avLst/>
              </a:prstGeom>
              <a:blipFill>
                <a:blip r:embed="rId4"/>
                <a:stretch>
                  <a:fillRect l="-13043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9" name="yt_shape_12839"/>
          <p:cNvSpPr txBox="1"/>
          <p:nvPr/>
        </p:nvSpPr>
        <p:spPr>
          <a:xfrm>
            <a:off x="540000" y="836712"/>
            <a:ext cx="549509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利用两点之间线段最短求最值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840" name="yt_shape_12840"/>
              <p:cNvSpPr txBox="1"/>
              <p:nvPr/>
            </p:nvSpPr>
            <p:spPr>
              <a:xfrm>
                <a:off x="540119" y="1336277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为直径的半圆交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上的一个动点，连接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    </a:t>
                </a:r>
                <a:r>
                  <a:rPr lang="zh-CN" altLang="zh-CN" sz="2400" b="0" i="0" u="sng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840" name="yt_shape_128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36277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031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45" name="yt_shape_12845"/>
          <p:cNvSpPr txBox="1"/>
          <p:nvPr/>
        </p:nvSpPr>
        <p:spPr>
          <a:xfrm>
            <a:off x="540000" y="410632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42" name="yt_shape_12842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0587" y="2420888"/>
            <a:ext cx="1230825" cy="1635012"/>
            <a:chOff x="0" y="0"/>
            <a:chExt cx="1230825" cy="1635012"/>
          </a:xfrm>
        </p:grpSpPr>
        <p:pic>
          <p:nvPicPr>
            <p:cNvPr id="2" name="yt_image_12842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30825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44" name="yt_shape_12844"/>
            <p:cNvSpPr txBox="1"/>
            <p:nvPr/>
          </p:nvSpPr>
          <p:spPr>
            <a:xfrm>
              <a:off x="82131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820283">
            <a:extLst>
              <a:ext uri="{FF2B5EF4-FFF2-40B4-BE49-F238E27FC236}">
                <a16:creationId xmlns:a16="http://schemas.microsoft.com/office/drawing/2014/main" id="{B9D40196-1F0D-13FA-27DB-E7DE21760B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E331611-4694-4651-DADA-2FAB6706FBB9}"/>
                  </a:ext>
                </a:extLst>
              </p:cNvPr>
              <p:cNvSpPr txBox="1"/>
              <p:nvPr/>
            </p:nvSpPr>
            <p:spPr>
              <a:xfrm>
                <a:off x="7793311" y="1684009"/>
                <a:ext cx="1005713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E331611-4694-4651-DADA-2FAB6706FB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3311" y="1684009"/>
                <a:ext cx="1005713" cy="578879"/>
              </a:xfrm>
              <a:prstGeom prst="rect">
                <a:avLst/>
              </a:prstGeom>
              <a:blipFill>
                <a:blip r:embed="rId5"/>
                <a:stretch>
                  <a:fillRect r="-9697" b="-1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2846"/>
          <p:cNvSpPr txBox="1"/>
          <p:nvPr/>
        </p:nvSpPr>
        <p:spPr>
          <a:xfrm>
            <a:off x="552612" y="404594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为圆心的圆与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轴相切，点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上的动点，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长度的最小值为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" name="yt_shape_12850"/>
          <p:cNvSpPr txBox="1"/>
          <p:nvPr/>
        </p:nvSpPr>
        <p:spPr>
          <a:xfrm>
            <a:off x="552493" y="72741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2847" title="H_124.8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9214" y="5157192"/>
            <a:ext cx="1978556" cy="1585863"/>
            <a:chOff x="0" y="0"/>
            <a:chExt cx="1978556" cy="1585863"/>
          </a:xfrm>
        </p:grpSpPr>
        <p:pic>
          <p:nvPicPr>
            <p:cNvPr id="13" name="yt_image_1284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978556" cy="11898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849"/>
            <p:cNvSpPr txBox="1"/>
            <p:nvPr/>
          </p:nvSpPr>
          <p:spPr>
            <a:xfrm>
              <a:off x="455997" y="122586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1FFC9AA6-9243-80E3-21CA-99CBD36094FA}"/>
              </a:ext>
            </a:extLst>
          </p:cNvPr>
          <p:cNvSpPr txBox="1"/>
          <p:nvPr/>
        </p:nvSpPr>
        <p:spPr>
          <a:xfrm>
            <a:off x="1377001" y="4950115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1" name="yt_shape_12851"/>
          <p:cNvSpPr txBox="1"/>
          <p:nvPr/>
        </p:nvSpPr>
        <p:spPr>
          <a:xfrm>
            <a:off x="540000" y="836712"/>
            <a:ext cx="58028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利用直径是圆中最长的弦求最值</a:t>
            </a:r>
          </a:p>
        </p:txBody>
      </p:sp>
      <p:sp>
        <p:nvSpPr>
          <p:cNvPr id="12852" name="yt_shape_12852"/>
          <p:cNvSpPr txBox="1"/>
          <p:nvPr/>
        </p:nvSpPr>
        <p:spPr>
          <a:xfrm>
            <a:off x="540119" y="13362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如图，长为定值的弦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上滑动（点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不重合），点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856" name="yt_shape_12856"/>
          <p:cNvSpPr txBox="1"/>
          <p:nvPr/>
        </p:nvSpPr>
        <p:spPr>
          <a:xfrm>
            <a:off x="540000" y="428967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53" name="yt_shape_12853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4182" y="2436345"/>
            <a:ext cx="1383634" cy="1640727"/>
            <a:chOff x="0" y="0"/>
            <a:chExt cx="1383634" cy="1640727"/>
          </a:xfrm>
        </p:grpSpPr>
        <p:pic>
          <p:nvPicPr>
            <p:cNvPr id="2" name="yt_image_1285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83634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55" name="yt_shape_12855"/>
            <p:cNvSpPr txBox="1"/>
            <p:nvPr/>
          </p:nvSpPr>
          <p:spPr>
            <a:xfrm>
              <a:off x="158536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820494">
            <a:extLst>
              <a:ext uri="{FF2B5EF4-FFF2-40B4-BE49-F238E27FC236}">
                <a16:creationId xmlns:a16="http://schemas.microsoft.com/office/drawing/2014/main" id="{37CC3643-D350-AB14-A060-67499918C5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13B1C01-686D-A4E6-B432-FB0C753E3438}"/>
              </a:ext>
            </a:extLst>
          </p:cNvPr>
          <p:cNvSpPr txBox="1"/>
          <p:nvPr/>
        </p:nvSpPr>
        <p:spPr>
          <a:xfrm>
            <a:off x="1059708" y="224044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2857"/>
              <p:cNvSpPr txBox="1"/>
              <p:nvPr/>
            </p:nvSpPr>
            <p:spPr>
              <a:xfrm>
                <a:off x="540119" y="4139476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上的四个点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的最大面积是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28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39476"/>
                <a:ext cx="11111999" cy="945708"/>
              </a:xfrm>
              <a:prstGeom prst="rect">
                <a:avLst/>
              </a:prstGeom>
              <a:blipFill>
                <a:blip r:embed="rId4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yt_shape_12859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0210" y="4941168"/>
            <a:ext cx="1231579" cy="1652157"/>
            <a:chOff x="0" y="0"/>
            <a:chExt cx="1231579" cy="1652157"/>
          </a:xfrm>
        </p:grpSpPr>
        <p:pic>
          <p:nvPicPr>
            <p:cNvPr id="12" name="yt_image_1285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231579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2861"/>
            <p:cNvSpPr txBox="1"/>
            <p:nvPr/>
          </p:nvSpPr>
          <p:spPr>
            <a:xfrm>
              <a:off x="82508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84B9BEC-D22B-51A9-8E47-FE992AF9A552}"/>
                  </a:ext>
                </a:extLst>
              </p:cNvPr>
              <p:cNvSpPr txBox="1"/>
              <p:nvPr/>
            </p:nvSpPr>
            <p:spPr>
              <a:xfrm>
                <a:off x="3953721" y="4487208"/>
                <a:ext cx="54851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84B9BEC-D22B-51A9-8E47-FE992AF9A5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3721" y="4487208"/>
                <a:ext cx="548512" cy="554686"/>
              </a:xfrm>
              <a:prstGeom prst="rect">
                <a:avLst/>
              </a:prstGeom>
              <a:blipFill>
                <a:blip r:embed="rId6"/>
                <a:stretch>
                  <a:fillRect l="-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3" name="yt_shape_12863"/>
          <p:cNvSpPr txBox="1"/>
          <p:nvPr/>
        </p:nvSpPr>
        <p:spPr>
          <a:xfrm>
            <a:off x="540119" y="7647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的一条弦，点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上一动点，且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867" name="yt_shape_12867"/>
          <p:cNvSpPr txBox="1"/>
          <p:nvPr/>
        </p:nvSpPr>
        <p:spPr>
          <a:xfrm>
            <a:off x="540000" y="408092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64" name="yt_shape_12864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4670" y="2356634"/>
            <a:ext cx="1482658" cy="1673874"/>
            <a:chOff x="0" y="0"/>
            <a:chExt cx="1482658" cy="1673874"/>
          </a:xfrm>
        </p:grpSpPr>
        <p:pic>
          <p:nvPicPr>
            <p:cNvPr id="2" name="yt_image_1286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2658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66" name="yt_shape_12866"/>
            <p:cNvSpPr txBox="1"/>
            <p:nvPr/>
          </p:nvSpPr>
          <p:spPr>
            <a:xfrm>
              <a:off x="208048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1B3C8C6-EE10-F13F-8728-B2BA46F286BA}"/>
              </a:ext>
            </a:extLst>
          </p:cNvPr>
          <p:cNvSpPr txBox="1"/>
          <p:nvPr/>
        </p:nvSpPr>
        <p:spPr>
          <a:xfrm>
            <a:off x="1364508" y="166887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8" name="yt_shape_12868"/>
          <p:cNvSpPr txBox="1"/>
          <p:nvPr/>
        </p:nvSpPr>
        <p:spPr>
          <a:xfrm>
            <a:off x="540000" y="836712"/>
            <a:ext cx="70339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隐圆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解决问题（拓展类型选做）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869" name="yt_shape_12869"/>
              <p:cNvSpPr txBox="1"/>
              <p:nvPr/>
            </p:nvSpPr>
            <p:spPr>
              <a:xfrm>
                <a:off x="540119" y="1336277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是正方形内部一点，连接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边上一动点，连接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长度的最小值为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869" name="yt_shape_128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36277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419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71" name="yt_image_12871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8359" y="2965269"/>
            <a:ext cx="1535281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820743">
            <a:extLst>
              <a:ext uri="{FF2B5EF4-FFF2-40B4-BE49-F238E27FC236}">
                <a16:creationId xmlns:a16="http://schemas.microsoft.com/office/drawing/2014/main" id="{B8CA1609-ABFA-96F5-3E22-EF9178413F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181D0F-2E3E-EE81-409C-97A2A57CD1CA}"/>
                  </a:ext>
                </a:extLst>
              </p:cNvPr>
              <p:cNvSpPr txBox="1"/>
              <p:nvPr/>
            </p:nvSpPr>
            <p:spPr>
              <a:xfrm>
                <a:off x="1059708" y="2159498"/>
                <a:ext cx="132638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181D0F-2E3E-EE81-409C-97A2A57CD1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159498"/>
                <a:ext cx="1326389" cy="554686"/>
              </a:xfrm>
              <a:prstGeom prst="rect">
                <a:avLst/>
              </a:prstGeom>
              <a:blipFill>
                <a:blip r:embed="rId5"/>
                <a:stretch>
                  <a:fillRect l="-7373" r="-7373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665</Words>
  <Application>Microsoft Office PowerPoint</Application>
  <PresentationFormat>宽屏</PresentationFormat>
  <Paragraphs>49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Finished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42</cp:revision>
  <dcterms:created xsi:type="dcterms:W3CDTF">2023-05-05T05:33:04Z</dcterms:created>
  <dcterms:modified xsi:type="dcterms:W3CDTF">2023-10-20T16:17:41Z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