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3" r:id="rId6"/>
    <p:sldId id="377" r:id="rId7"/>
    <p:sldId id="378" r:id="rId8"/>
    <p:sldId id="380" r:id="rId9"/>
    <p:sldId id="382" r:id="rId10"/>
    <p:sldId id="384" r:id="rId11"/>
    <p:sldId id="386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609" autoAdjust="0"/>
  </p:normalViewPr>
  <p:slideViewPr>
    <p:cSldViewPr>
      <p:cViewPr varScale="1">
        <p:scale>
          <a:sx n="53" d="100"/>
          <a:sy n="53" d="100"/>
        </p:scale>
        <p:origin x="78" y="1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4" name="yt_shape_13424"/>
          <p:cNvSpPr txBox="1"/>
          <p:nvPr/>
        </p:nvSpPr>
        <p:spPr>
          <a:xfrm>
            <a:off x="540000" y="873994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423" name="yt_image_134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7399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6" name="yt_shape_13426"/>
          <p:cNvSpPr txBox="1"/>
          <p:nvPr/>
        </p:nvSpPr>
        <p:spPr>
          <a:xfrm>
            <a:off x="540119" y="15715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投影：一个物体放在阳光下或者灯光前，就会在地面上或者墙面上留下它的影子，这个影子称为物体的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投影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，投影从某个侧面反映出这个物体的形状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427" name="yt_shape_13427"/>
          <p:cNvSpPr txBox="1"/>
          <p:nvPr/>
        </p:nvSpPr>
        <p:spPr>
          <a:xfrm>
            <a:off x="540119" y="25310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平行投影：由于太阳的光线可以看作是平行的，这种由平行的光线所形成的投影为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平行投影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428" name="yt_shape_13428"/>
          <p:cNvSpPr txBox="1"/>
          <p:nvPr/>
        </p:nvSpPr>
        <p:spPr>
          <a:xfrm>
            <a:off x="540119" y="34904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中心投影：由于灯光的光线可看作是从一点发出的，这种由一点（点光源）发出的光线所形成的投影为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中心投影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A32893-7028-0F6B-58D7-A045630A3255}"/>
              </a:ext>
            </a:extLst>
          </p:cNvPr>
          <p:cNvSpPr txBox="1"/>
          <p:nvPr/>
        </p:nvSpPr>
        <p:spPr>
          <a:xfrm>
            <a:off x="4107708" y="200025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投影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BC2ECF-E2E3-BD6A-5D34-1D3FA6EBCC5E}"/>
              </a:ext>
            </a:extLst>
          </p:cNvPr>
          <p:cNvSpPr txBox="1"/>
          <p:nvPr/>
        </p:nvSpPr>
        <p:spPr>
          <a:xfrm>
            <a:off x="1059708" y="295969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平行投影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2D08CF-D7BF-678E-96C8-FE919E3C2DA4}"/>
              </a:ext>
            </a:extLst>
          </p:cNvPr>
          <p:cNvSpPr txBox="1"/>
          <p:nvPr/>
        </p:nvSpPr>
        <p:spPr>
          <a:xfrm>
            <a:off x="3802908" y="39191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中心投影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0" name="yt_shape_13500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499" name="yt_image_1349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2" name="yt_shape_13502"/>
          <p:cNvSpPr txBox="1"/>
          <p:nvPr/>
        </p:nvSpPr>
        <p:spPr>
          <a:xfrm>
            <a:off x="540119" y="153429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如图，丁轩同学在晚上由路灯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走向路灯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，当他走到点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时，发现身后他的影子的顶部刚好接触到路灯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的底部，当他向前再步行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到达点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时，发现身前他的影子的顶部刚好接触到路灯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的底部，已知丁轩同学的身高是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，两个路灯的高度都是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，则两路灯之间的距离是多少？</a:t>
            </a:r>
          </a:p>
        </p:txBody>
      </p:sp>
      <p:pic>
        <p:nvPicPr>
          <p:cNvPr id="13503" name="yt_image_135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7770" y="3861048"/>
            <a:ext cx="1824348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505"/>
              <p:cNvSpPr txBox="1"/>
              <p:nvPr/>
            </p:nvSpPr>
            <p:spPr>
              <a:xfrm>
                <a:off x="630011" y="3477394"/>
                <a:ext cx="4009111" cy="4202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解：易知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BNQ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BNQ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所以两路灯之间的距离为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35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3477394"/>
                <a:ext cx="4009111" cy="4202625"/>
              </a:xfrm>
              <a:prstGeom prst="rect">
                <a:avLst/>
              </a:prstGeom>
              <a:blipFill>
                <a:blip r:embed="rId4"/>
                <a:stretch>
                  <a:fillRect l="-4559" t="-1159" r="-3495" b="-3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35D3E5E-A725-1439-92D7-AC0B32DCE983}"/>
              </a:ext>
            </a:extLst>
          </p:cNvPr>
          <p:cNvSpPr txBox="1"/>
          <p:nvPr/>
        </p:nvSpPr>
        <p:spPr>
          <a:xfrm>
            <a:off x="540000" y="3430588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解：易知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5F4F3C-8D9C-79BA-ED3A-2D99F457C213}"/>
              </a:ext>
            </a:extLst>
          </p:cNvPr>
          <p:cNvSpPr txBox="1"/>
          <p:nvPr/>
        </p:nvSpPr>
        <p:spPr>
          <a:xfrm>
            <a:off x="4135964" y="3429000"/>
            <a:ext cx="254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AA35B0-87EA-FDF3-32A7-E39929ABF3BC}"/>
              </a:ext>
            </a:extLst>
          </p:cNvPr>
          <p:cNvSpPr txBox="1"/>
          <p:nvPr/>
        </p:nvSpPr>
        <p:spPr>
          <a:xfrm>
            <a:off x="6456040" y="3429000"/>
            <a:ext cx="320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02E44E-7AAA-2E91-4144-6EBC99C93CA4}"/>
              </a:ext>
            </a:extLst>
          </p:cNvPr>
          <p:cNvSpPr txBox="1"/>
          <p:nvPr/>
        </p:nvSpPr>
        <p:spPr>
          <a:xfrm>
            <a:off x="540000" y="4030469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F277EA3-A794-2429-E08A-8A404E4FA4CA}"/>
                  </a:ext>
                </a:extLst>
              </p:cNvPr>
              <p:cNvSpPr txBox="1"/>
              <p:nvPr/>
            </p:nvSpPr>
            <p:spPr>
              <a:xfrm>
                <a:off x="3733161" y="3861048"/>
                <a:ext cx="143186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F277EA3-A794-2429-E08A-8A404E4FA4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161" y="3861048"/>
                <a:ext cx="1431862" cy="772110"/>
              </a:xfrm>
              <a:prstGeom prst="rect">
                <a:avLst/>
              </a:prstGeom>
              <a:blipFill>
                <a:blip r:embed="rId5"/>
                <a:stretch>
                  <a:fillRect r="-6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71657CB-1D88-74DA-EE3B-2825836C299D}"/>
                  </a:ext>
                </a:extLst>
              </p:cNvPr>
              <p:cNvSpPr txBox="1"/>
              <p:nvPr/>
            </p:nvSpPr>
            <p:spPr>
              <a:xfrm>
                <a:off x="540000" y="4581128"/>
                <a:ext cx="3619817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71657CB-1D88-74DA-EE3B-2825836C29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1128"/>
                <a:ext cx="3619817" cy="775284"/>
              </a:xfrm>
              <a:prstGeom prst="rect">
                <a:avLst/>
              </a:prstGeom>
              <a:blipFill>
                <a:blip r:embed="rId6"/>
                <a:stretch>
                  <a:fillRect l="-2698" r="-2698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CE7EAC77-D4B9-8419-AFC7-B688E879E367}"/>
              </a:ext>
            </a:extLst>
          </p:cNvPr>
          <p:cNvSpPr txBox="1"/>
          <p:nvPr/>
        </p:nvSpPr>
        <p:spPr>
          <a:xfrm>
            <a:off x="540000" y="5262800"/>
            <a:ext cx="2067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85D4BA-C7EE-AF3E-8C19-639D81C26AD1}"/>
              </a:ext>
            </a:extLst>
          </p:cNvPr>
          <p:cNvSpPr txBox="1"/>
          <p:nvPr/>
        </p:nvSpPr>
        <p:spPr>
          <a:xfrm>
            <a:off x="540000" y="5738288"/>
            <a:ext cx="4150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所以两路灯之间的距离为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0" name="yt_shape_13430"/>
          <p:cNvSpPr txBox="1"/>
          <p:nvPr/>
        </p:nvSpPr>
        <p:spPr>
          <a:xfrm>
            <a:off x="540000" y="9087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429" name="yt_image_1342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2" name="yt_shape_13432"/>
          <p:cNvSpPr txBox="1"/>
          <p:nvPr/>
        </p:nvSpPr>
        <p:spPr>
          <a:xfrm>
            <a:off x="540000" y="1612017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平行投影</a:t>
            </a:r>
          </a:p>
        </p:txBody>
      </p:sp>
      <p:sp>
        <p:nvSpPr>
          <p:cNvPr id="13433" name="yt_shape_13433"/>
          <p:cNvSpPr txBox="1"/>
          <p:nvPr/>
        </p:nvSpPr>
        <p:spPr>
          <a:xfrm>
            <a:off x="540000" y="2111582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平行投影的光线是（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34" name="yt_table_134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232299"/>
              </p:ext>
            </p:extLst>
          </p:nvPr>
        </p:nvGraphicFramePr>
        <p:xfrm>
          <a:off x="540000" y="2590885"/>
          <a:ext cx="63344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聚成一点的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不平行的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向四面八方发散的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sp>
        <p:nvSpPr>
          <p:cNvPr id="13436" name="yt_shape_13436"/>
          <p:cNvSpPr txBox="1"/>
          <p:nvPr/>
        </p:nvSpPr>
        <p:spPr>
          <a:xfrm>
            <a:off x="540000" y="3592439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下列投影是平行投影的是（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37" name="yt_table_134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078249"/>
              </p:ext>
            </p:extLst>
          </p:nvPr>
        </p:nvGraphicFramePr>
        <p:xfrm>
          <a:off x="540000" y="4071742"/>
          <a:ext cx="4521200" cy="1901952"/>
        </p:xfrm>
        <a:graphic>
          <a:graphicData uri="http://schemas.openxmlformats.org/drawingml/2006/table">
            <a:tbl>
              <a:tblPr/>
              <a:tblGrid>
                <a:gridCol w="4521200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太阳光下窗户的影子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台灯下书本影子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在手电筒照射下纸片的影子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路灯下行人的影子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</a:tbl>
          </a:graphicData>
        </a:graphic>
      </p:graphicFrame>
      <p:pic>
        <p:nvPicPr>
          <p:cNvPr id="3" name="yt_shape_1697708939614">
            <a:extLst>
              <a:ext uri="{FF2B5EF4-FFF2-40B4-BE49-F238E27FC236}">
                <a16:creationId xmlns:a16="http://schemas.microsoft.com/office/drawing/2014/main" id="{F3A5DE47-7913-5DD6-4861-EC53232B4A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3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896EE3-341F-A30D-FBE6-DF752E224030}"/>
              </a:ext>
            </a:extLst>
          </p:cNvPr>
          <p:cNvSpPr txBox="1"/>
          <p:nvPr/>
        </p:nvSpPr>
        <p:spPr>
          <a:xfrm>
            <a:off x="3574189" y="2064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4B671F-A6B7-94B2-5C22-824CF8F59265}"/>
              </a:ext>
            </a:extLst>
          </p:cNvPr>
          <p:cNvSpPr txBox="1"/>
          <p:nvPr/>
        </p:nvSpPr>
        <p:spPr>
          <a:xfrm>
            <a:off x="4488589" y="35456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9" name="yt_shape_13439"/>
          <p:cNvSpPr txBox="1"/>
          <p:nvPr/>
        </p:nvSpPr>
        <p:spPr>
          <a:xfrm>
            <a:off x="540000" y="883518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下列图中能表示两棵树在同一时刻太阳光下的影子的是（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440" name="yt_image_1344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753" y="1412776"/>
            <a:ext cx="4792492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884EAC-8E44-E84E-5967-059E2989A204}"/>
              </a:ext>
            </a:extLst>
          </p:cNvPr>
          <p:cNvSpPr txBox="1"/>
          <p:nvPr/>
        </p:nvSpPr>
        <p:spPr>
          <a:xfrm>
            <a:off x="8450989" y="8367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442"/>
          <p:cNvSpPr txBox="1"/>
          <p:nvPr/>
        </p:nvSpPr>
        <p:spPr>
          <a:xfrm>
            <a:off x="540119" y="27809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如图，小丽在观察某建筑物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，请你根据小丽在阳光下的投影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，画出建筑物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在阳光下的投影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6" name="yt_image_134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3807" y="3212976"/>
            <a:ext cx="2124385" cy="138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445"/>
          <p:cNvSpPr txBox="1"/>
          <p:nvPr/>
        </p:nvSpPr>
        <p:spPr>
          <a:xfrm>
            <a:off x="540000" y="4645803"/>
            <a:ext cx="6076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解：如图所示，线段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即为建筑物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的影子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447"/>
          <p:cNvSpPr txBox="1"/>
          <p:nvPr/>
        </p:nvSpPr>
        <p:spPr>
          <a:xfrm>
            <a:off x="4724784" y="5277470"/>
            <a:ext cx="2348720" cy="129670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00" b="0" i="0" u="none" spc="-720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00" b="0" i="0" u="none" spc="16515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34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784" y="5277470"/>
            <a:ext cx="2325515" cy="143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FEFE8C3-71C8-EF5B-5488-1F700020E6A8}"/>
              </a:ext>
            </a:extLst>
          </p:cNvPr>
          <p:cNvSpPr txBox="1"/>
          <p:nvPr/>
        </p:nvSpPr>
        <p:spPr>
          <a:xfrm>
            <a:off x="449989" y="4598998"/>
            <a:ext cx="6198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解：如图所示，线段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即为建筑物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的影子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9" name="yt_shape_13449"/>
          <p:cNvSpPr txBox="1"/>
          <p:nvPr/>
        </p:nvSpPr>
        <p:spPr>
          <a:xfrm>
            <a:off x="540000" y="908720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中心投影</a:t>
            </a:r>
          </a:p>
        </p:txBody>
      </p:sp>
      <p:sp>
        <p:nvSpPr>
          <p:cNvPr id="13450" name="yt_shape_13450"/>
          <p:cNvSpPr txBox="1"/>
          <p:nvPr/>
        </p:nvSpPr>
        <p:spPr>
          <a:xfrm>
            <a:off x="540000" y="1408285"/>
            <a:ext cx="8438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下列光源的光线所形成的投影不能称为中心投影的是（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51" name="yt_table_134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646253"/>
              </p:ext>
            </p:extLst>
          </p:nvPr>
        </p:nvGraphicFramePr>
        <p:xfrm>
          <a:off x="911424" y="188758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灯泡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台灯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太阳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路灯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sp>
        <p:nvSpPr>
          <p:cNvPr id="13453" name="yt_shape_13453"/>
          <p:cNvSpPr txBox="1"/>
          <p:nvPr/>
        </p:nvSpPr>
        <p:spPr>
          <a:xfrm>
            <a:off x="540000" y="2413759"/>
            <a:ext cx="81304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在下面的四幅图中，灯光与影子的位置最合理的是（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454" name="yt_image_1345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71998"/>
          <a:stretch/>
        </p:blipFill>
        <p:spPr bwMode="auto">
          <a:xfrm>
            <a:off x="7320136" y="2842271"/>
            <a:ext cx="1428273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939867">
            <a:extLst>
              <a:ext uri="{FF2B5EF4-FFF2-40B4-BE49-F238E27FC236}">
                <a16:creationId xmlns:a16="http://schemas.microsoft.com/office/drawing/2014/main" id="{F46D19AE-7B00-DE56-FC09-4B804BAB8E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17C2A8-E2CD-A276-D52A-F38B458D6746}"/>
              </a:ext>
            </a:extLst>
          </p:cNvPr>
          <p:cNvSpPr txBox="1"/>
          <p:nvPr/>
        </p:nvSpPr>
        <p:spPr>
          <a:xfrm>
            <a:off x="8146189" y="13614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00FFBD-7E6C-7D2C-F9B6-4E3542B4EAFA}"/>
              </a:ext>
            </a:extLst>
          </p:cNvPr>
          <p:cNvSpPr txBox="1"/>
          <p:nvPr/>
        </p:nvSpPr>
        <p:spPr>
          <a:xfrm>
            <a:off x="7841389" y="23669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45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0419" r="26993"/>
          <a:stretch/>
        </p:blipFill>
        <p:spPr bwMode="auto">
          <a:xfrm>
            <a:off x="5375921" y="2842272"/>
            <a:ext cx="1152128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345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22587" r="52001"/>
          <a:stretch/>
        </p:blipFill>
        <p:spPr bwMode="auto">
          <a:xfrm>
            <a:off x="2711625" y="2842273"/>
            <a:ext cx="1296144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345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77189"/>
          <a:stretch/>
        </p:blipFill>
        <p:spPr bwMode="auto">
          <a:xfrm>
            <a:off x="540001" y="2842274"/>
            <a:ext cx="1163512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3456"/>
          <p:cNvSpPr txBox="1"/>
          <p:nvPr/>
        </p:nvSpPr>
        <p:spPr>
          <a:xfrm>
            <a:off x="540000" y="4411910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下列现象中，属于中心投影的是（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" name="yt_table_1345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196910"/>
              </p:ext>
            </p:extLst>
          </p:nvPr>
        </p:nvGraphicFramePr>
        <p:xfrm>
          <a:off x="540000" y="4869160"/>
          <a:ext cx="4843463" cy="1901952"/>
        </p:xfrm>
        <a:graphic>
          <a:graphicData uri="http://schemas.openxmlformats.org/drawingml/2006/table">
            <a:tbl>
              <a:tblPr/>
              <a:tblGrid>
                <a:gridCol w="4843463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白天太阳光下旗杆的影子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阳光下广告牌的影子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舞台灯光下演员的影子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中午阳光下小明跑步时的影子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315407A1-0E24-943A-0FED-92B661DB4548}"/>
              </a:ext>
            </a:extLst>
          </p:cNvPr>
          <p:cNvSpPr txBox="1"/>
          <p:nvPr/>
        </p:nvSpPr>
        <p:spPr>
          <a:xfrm>
            <a:off x="5402989" y="43651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9" name="yt_shape_13459"/>
          <p:cNvSpPr txBox="1"/>
          <p:nvPr/>
        </p:nvSpPr>
        <p:spPr>
          <a:xfrm>
            <a:off x="540119" y="9946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如图是两根标杆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及它们在灯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光下的影子，请在图中画出光源的位置（用点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表示），并在图中画出人在此光源下的影子（用线段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60" name="yt_image_1346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9312" y="2106446"/>
            <a:ext cx="2813374" cy="170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62" name="yt_shape_13462"/>
          <p:cNvSpPr txBox="1"/>
          <p:nvPr/>
        </p:nvSpPr>
        <p:spPr>
          <a:xfrm>
            <a:off x="540000" y="3863469"/>
            <a:ext cx="77184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即为光源位置，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是人在此光源下的影子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464" name="yt_shape_13464"/>
          <p:cNvSpPr txBox="1"/>
          <p:nvPr/>
        </p:nvSpPr>
        <p:spPr>
          <a:xfrm>
            <a:off x="4702129" y="4495136"/>
            <a:ext cx="2396105" cy="155786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50" b="0" i="0" u="none" spc="-865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50" b="0" i="0" u="none" spc="16522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463" name="yt_image_134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2129" y="4495136"/>
            <a:ext cx="2370826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18C013-59D8-CA93-7882-12B766FD0DB3}"/>
              </a:ext>
            </a:extLst>
          </p:cNvPr>
          <p:cNvSpPr txBox="1"/>
          <p:nvPr/>
        </p:nvSpPr>
        <p:spPr>
          <a:xfrm>
            <a:off x="449989" y="3816663"/>
            <a:ext cx="7823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即为光源位置，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是人在此光源下的影子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6" name="yt_shape_13466"/>
          <p:cNvSpPr txBox="1"/>
          <p:nvPr/>
        </p:nvSpPr>
        <p:spPr>
          <a:xfrm>
            <a:off x="540000" y="1036601"/>
            <a:ext cx="844782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对平行光线和点光源所形成的投影判断不准而致错</a:t>
            </a:r>
          </a:p>
        </p:txBody>
      </p:sp>
      <p:sp>
        <p:nvSpPr>
          <p:cNvPr id="13467" name="yt_shape_13467"/>
          <p:cNvSpPr txBox="1"/>
          <p:nvPr/>
        </p:nvSpPr>
        <p:spPr>
          <a:xfrm>
            <a:off x="540119" y="15361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小孔成像；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手影；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阳光下旗杆的影子；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路灯下木杆的影子；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灯光下小明读书的影子中，属于中心投影的是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①②④⑤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，属于平行投影的是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（均填序号）</a:t>
            </a:r>
          </a:p>
        </p:txBody>
      </p:sp>
      <p:pic>
        <p:nvPicPr>
          <p:cNvPr id="3" name="yt_shape_1697708940089">
            <a:extLst>
              <a:ext uri="{FF2B5EF4-FFF2-40B4-BE49-F238E27FC236}">
                <a16:creationId xmlns:a16="http://schemas.microsoft.com/office/drawing/2014/main" id="{49E86363-2FF4-930E-453C-138E949177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7592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DFFEA2-469D-9D22-B5DD-181A14BDB0D3}"/>
              </a:ext>
            </a:extLst>
          </p:cNvPr>
          <p:cNvSpPr txBox="1"/>
          <p:nvPr/>
        </p:nvSpPr>
        <p:spPr>
          <a:xfrm>
            <a:off x="5936508" y="196484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①②④⑤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A9AE19-D938-0A18-CD07-83A0BE21A88E}"/>
              </a:ext>
            </a:extLst>
          </p:cNvPr>
          <p:cNvSpPr txBox="1"/>
          <p:nvPr/>
        </p:nvSpPr>
        <p:spPr>
          <a:xfrm>
            <a:off x="10508507" y="196484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9" name="yt_shape_13469"/>
          <p:cNvSpPr txBox="1"/>
          <p:nvPr/>
        </p:nvSpPr>
        <p:spPr>
          <a:xfrm>
            <a:off x="540000" y="90872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468" name="yt_image_134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1" name="yt_shape_13471"/>
          <p:cNvSpPr txBox="1"/>
          <p:nvPr/>
        </p:nvSpPr>
        <p:spPr>
          <a:xfrm>
            <a:off x="540119" y="16005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如图所示，在一条笔直的小路上有一盏路灯，晚上小雷从点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处直走到点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处时，小雷在灯光照射下的影长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与行走的路程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之间的函数图象大致是（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472" name="yt_image_134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7344" y="2712388"/>
            <a:ext cx="1517311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74" name="yt_image_134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5331" y="4056002"/>
            <a:ext cx="4841337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23C79E-B56F-F12C-3378-5C901D566C79}"/>
              </a:ext>
            </a:extLst>
          </p:cNvPr>
          <p:cNvSpPr txBox="1"/>
          <p:nvPr/>
        </p:nvSpPr>
        <p:spPr>
          <a:xfrm>
            <a:off x="10016382" y="20292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6" name="yt_shape_13476"/>
          <p:cNvSpPr txBox="1"/>
          <p:nvPr/>
        </p:nvSpPr>
        <p:spPr>
          <a:xfrm>
            <a:off x="540000" y="955526"/>
            <a:ext cx="101195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如图，夜间，小明在路灯下由甲处走到乙处，他在地面上的影子（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477" name="yt_shape_13477"/>
          <p:cNvSpPr txBox="1"/>
          <p:nvPr/>
        </p:nvSpPr>
        <p:spPr>
          <a:xfrm>
            <a:off x="6057528" y="1434829"/>
            <a:ext cx="76944" cy="43223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</a:t>
            </a:r>
          </a:p>
        </p:txBody>
      </p:sp>
      <p:graphicFrame>
        <p:nvGraphicFramePr>
          <p:cNvPr id="13481" name="yt_table_1348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053355"/>
              </p:ext>
            </p:extLst>
          </p:nvPr>
        </p:nvGraphicFramePr>
        <p:xfrm>
          <a:off x="540000" y="1917851"/>
          <a:ext cx="8148288" cy="950976"/>
        </p:xfrm>
        <a:graphic>
          <a:graphicData uri="http://schemas.openxmlformats.org/drawingml/2006/table">
            <a:tbl>
              <a:tblPr/>
              <a:tblGrid>
                <a:gridCol w="4684929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3463359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先变长后变短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先变短后变长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逐渐变短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逐渐变长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grpSp>
        <p:nvGrpSpPr>
          <p:cNvPr id="13478" name="yt_shape_13478_skip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6382" y="1484784"/>
            <a:ext cx="1743485" cy="1948194"/>
            <a:chOff x="0" y="0"/>
            <a:chExt cx="1743485" cy="1948194"/>
          </a:xfrm>
        </p:grpSpPr>
        <p:pic>
          <p:nvPicPr>
            <p:cNvPr id="2" name="yt_image_1347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3485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0" name="yt_shape_13480"/>
            <p:cNvSpPr txBox="1"/>
            <p:nvPr/>
          </p:nvSpPr>
          <p:spPr>
            <a:xfrm>
              <a:off x="262278" y="158819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1A1B9E9-5BB9-16F4-4E8D-D8740A9FC82D}"/>
              </a:ext>
            </a:extLst>
          </p:cNvPr>
          <p:cNvSpPr txBox="1"/>
          <p:nvPr/>
        </p:nvSpPr>
        <p:spPr>
          <a:xfrm>
            <a:off x="9811286" y="9087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3483"/>
          <p:cNvSpPr txBox="1"/>
          <p:nvPr/>
        </p:nvSpPr>
        <p:spPr>
          <a:xfrm>
            <a:off x="540000" y="35320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如图，位似图形由三角尺与其在灯光照射下的中心投影组成，相似比为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，且三角尺一边长为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，则投影三角形的对应边长为（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" name="yt_table_134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170115"/>
              </p:ext>
            </p:extLst>
          </p:nvPr>
        </p:nvGraphicFramePr>
        <p:xfrm>
          <a:off x="539881" y="6165038"/>
          <a:ext cx="89147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grpSp>
        <p:nvGrpSpPr>
          <p:cNvPr id="11" name="yt_shape_13484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5728" y="4491533"/>
            <a:ext cx="2498407" cy="1673874"/>
            <a:chOff x="0" y="0"/>
            <a:chExt cx="2498407" cy="1673874"/>
          </a:xfrm>
        </p:grpSpPr>
        <p:pic>
          <p:nvPicPr>
            <p:cNvPr id="12" name="yt_image_1348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9840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3486"/>
            <p:cNvSpPr txBox="1"/>
            <p:nvPr/>
          </p:nvSpPr>
          <p:spPr>
            <a:xfrm>
              <a:off x="639739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B38611A-1E7F-6363-591A-FAEA92F1AB17}"/>
              </a:ext>
            </a:extLst>
          </p:cNvPr>
          <p:cNvSpPr txBox="1"/>
          <p:nvPr/>
        </p:nvSpPr>
        <p:spPr>
          <a:xfrm>
            <a:off x="7527063" y="39607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9" name="yt_shape_13489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如图，王浩在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处的影子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到路灯杆的距离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，王浩从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处出发绕点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转一圈（以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的长为半径），则王浩的影子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90" name="yt_image_134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685" y="2020519"/>
            <a:ext cx="2130629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238AF6-5677-EE06-4C71-FE04E148381D}"/>
              </a:ext>
            </a:extLst>
          </p:cNvPr>
          <p:cNvSpPr txBox="1"/>
          <p:nvPr/>
        </p:nvSpPr>
        <p:spPr>
          <a:xfrm>
            <a:off x="9611571" y="1337402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492"/>
          <p:cNvSpPr txBox="1"/>
          <p:nvPr/>
        </p:nvSpPr>
        <p:spPr>
          <a:xfrm>
            <a:off x="522855" y="34395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如图，在阳光下，身高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的小军测得自己的影长为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同时还测得教学楼的影长为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，求该教学楼的高度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6" name="yt_image_1349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0947" y="4839607"/>
            <a:ext cx="2021171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495"/>
              <p:cNvSpPr txBox="1"/>
              <p:nvPr/>
            </p:nvSpPr>
            <p:spPr>
              <a:xfrm>
                <a:off x="522736" y="4483918"/>
                <a:ext cx="3529812" cy="11315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解：设教学楼的高度为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34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736" y="4483918"/>
                <a:ext cx="3529812" cy="1131528"/>
              </a:xfrm>
              <a:prstGeom prst="rect">
                <a:avLst/>
              </a:prstGeom>
              <a:blipFill>
                <a:blip r:embed="rId4"/>
                <a:stretch>
                  <a:fillRect l="-5354" t="-4865" r="-3972" b="-5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3497"/>
          <p:cNvSpPr txBox="1"/>
          <p:nvPr/>
        </p:nvSpPr>
        <p:spPr>
          <a:xfrm>
            <a:off x="522736" y="5666234"/>
            <a:ext cx="1829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14.85.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498"/>
          <p:cNvSpPr txBox="1"/>
          <p:nvPr/>
        </p:nvSpPr>
        <p:spPr>
          <a:xfrm>
            <a:off x="522736" y="6145537"/>
            <a:ext cx="40860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答：该教学楼的高度为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14.85m.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8C4FFB-FDC6-B47F-A8C0-F3EA41CA8DC1}"/>
              </a:ext>
            </a:extLst>
          </p:cNvPr>
          <p:cNvSpPr txBox="1"/>
          <p:nvPr/>
        </p:nvSpPr>
        <p:spPr>
          <a:xfrm>
            <a:off x="432725" y="4437112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解：设教学楼的高度为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06EE34E-9150-B2DD-95A3-970017627E06}"/>
                  </a:ext>
                </a:extLst>
              </p:cNvPr>
              <p:cNvSpPr txBox="1"/>
              <p:nvPr/>
            </p:nvSpPr>
            <p:spPr>
              <a:xfrm>
                <a:off x="432725" y="4912600"/>
                <a:ext cx="3413823" cy="7387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06EE34E-9150-B2DD-95A3-970017627E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725" y="4912600"/>
                <a:ext cx="3413823" cy="738709"/>
              </a:xfrm>
              <a:prstGeom prst="rect">
                <a:avLst/>
              </a:prstGeom>
              <a:blipFill>
                <a:blip r:embed="rId5"/>
                <a:stretch>
                  <a:fillRect l="-2857" r="-2857" b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2F2D366-3BC8-D0E9-2027-F791CF6AD68C}"/>
              </a:ext>
            </a:extLst>
          </p:cNvPr>
          <p:cNvSpPr txBox="1"/>
          <p:nvPr/>
        </p:nvSpPr>
        <p:spPr>
          <a:xfrm>
            <a:off x="432725" y="5619428"/>
            <a:ext cx="1991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14.85.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2F5D73C-1CEF-CCE0-8462-952412A8D231}"/>
              </a:ext>
            </a:extLst>
          </p:cNvPr>
          <p:cNvSpPr txBox="1"/>
          <p:nvPr/>
        </p:nvSpPr>
        <p:spPr>
          <a:xfrm>
            <a:off x="432725" y="6098731"/>
            <a:ext cx="422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答：该教学楼的高度为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14.85m.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1124</Words>
  <Application>Microsoft Office PowerPoint</Application>
  <PresentationFormat>宽屏</PresentationFormat>
  <Paragraphs>103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2023-10-20T17:04:41Z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