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2" r:id="rId6"/>
    <p:sldId id="374" r:id="rId7"/>
    <p:sldId id="376" r:id="rId8"/>
    <p:sldId id="378" r:id="rId9"/>
    <p:sldId id="380" r:id="rId10"/>
    <p:sldId id="383" r:id="rId11"/>
    <p:sldId id="385" r:id="rId12"/>
    <p:sldId id="386" r:id="rId13"/>
    <p:sldId id="387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3" d="100"/>
          <a:sy n="53" d="100"/>
        </p:scale>
        <p:origin x="78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bin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bin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bin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bin"/><Relationship Id="rId5" Type="http://schemas.openxmlformats.org/officeDocument/2006/relationships/image" Target="../media/image7.bin"/><Relationship Id="rId4" Type="http://schemas.openxmlformats.org/officeDocument/2006/relationships/image" Target="../media/image6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9" name="yt_shape_11639"/>
          <p:cNvSpPr txBox="1"/>
          <p:nvPr/>
        </p:nvSpPr>
        <p:spPr>
          <a:xfrm>
            <a:off x="540000" y="825317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638" name="yt_image_1163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25317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41" name="yt_shape_11641"/>
          <p:cNvSpPr txBox="1"/>
          <p:nvPr/>
        </p:nvSpPr>
        <p:spPr>
          <a:xfrm>
            <a:off x="540119" y="15229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直线和圆有三种位置关系，它们分别是：（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相离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相切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相交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642" name="yt_shape_11642"/>
          <p:cNvSpPr txBox="1"/>
          <p:nvPr/>
        </p:nvSpPr>
        <p:spPr>
          <a:xfrm>
            <a:off x="540119" y="248233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，圆心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  <a:cs typeface="宋体" pitchFamily="24"/>
              </a:rPr>
              <a:t>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en-US" altLang="zh-CN" sz="100" b="0" i="0" spc="-100" dirty="0" smtClean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 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         </a:t>
            </a:r>
            <a:r>
              <a:rPr lang="zh-CN" altLang="zh-CN" sz="2400" b="0" i="0" u="sng" dirty="0" smtClean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相离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  <a:cs typeface="宋体" pitchFamily="24"/>
              </a:rPr>
              <a:t>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相切；（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  <a:cs typeface="宋体" pitchFamily="24"/>
              </a:rPr>
              <a:t>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相交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C0FA736-0694-3DF7-712D-5B2AF5C0A6D1}"/>
              </a:ext>
            </a:extLst>
          </p:cNvPr>
          <p:cNvSpPr txBox="1"/>
          <p:nvPr/>
        </p:nvSpPr>
        <p:spPr>
          <a:xfrm>
            <a:off x="7231907" y="147609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相离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376470-1CBD-E5D4-530A-91BC09B56AF7}"/>
              </a:ext>
            </a:extLst>
          </p:cNvPr>
          <p:cNvSpPr txBox="1"/>
          <p:nvPr/>
        </p:nvSpPr>
        <p:spPr>
          <a:xfrm>
            <a:off x="9517907" y="147609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相切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525BE96-29DB-F901-F5FC-BCBB089EBD4F}"/>
              </a:ext>
            </a:extLst>
          </p:cNvPr>
          <p:cNvSpPr txBox="1"/>
          <p:nvPr/>
        </p:nvSpPr>
        <p:spPr>
          <a:xfrm>
            <a:off x="1516908" y="19515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相交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EF6C054-D1C2-6480-B39F-FE117641C379}"/>
              </a:ext>
            </a:extLst>
          </p:cNvPr>
          <p:cNvSpPr txBox="1"/>
          <p:nvPr/>
        </p:nvSpPr>
        <p:spPr>
          <a:xfrm>
            <a:off x="10349757" y="2435529"/>
            <a:ext cx="48488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80F473D-8A83-6407-B635-47AB8E46B339}"/>
              </a:ext>
            </a:extLst>
          </p:cNvPr>
          <p:cNvSpPr txBox="1"/>
          <p:nvPr/>
        </p:nvSpPr>
        <p:spPr>
          <a:xfrm>
            <a:off x="10681478" y="2471647"/>
            <a:ext cx="484886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离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39782F5-7DAC-3A6D-0336-02AC81FE4A70}"/>
              </a:ext>
            </a:extLst>
          </p:cNvPr>
          <p:cNvSpPr txBox="1"/>
          <p:nvPr/>
        </p:nvSpPr>
        <p:spPr>
          <a:xfrm>
            <a:off x="2431308" y="2911017"/>
            <a:ext cx="756349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20F09B1-0716-CAB4-B955-2DD75C385B17}"/>
              </a:ext>
            </a:extLst>
          </p:cNvPr>
          <p:cNvSpPr txBox="1"/>
          <p:nvPr/>
        </p:nvSpPr>
        <p:spPr>
          <a:xfrm>
            <a:off x="9454407" y="2911017"/>
            <a:ext cx="789686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相交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0" name="yt_shape_11710"/>
          <p:cNvSpPr txBox="1"/>
          <p:nvPr/>
        </p:nvSpPr>
        <p:spPr>
          <a:xfrm>
            <a:off x="540119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如图，在平面直角坐标系中，点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在第一象限内，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711" name="yt_image_1171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06684" y="1673351"/>
            <a:ext cx="2545434" cy="1573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713" name="yt_shape_11713"/>
              <p:cNvSpPr txBox="1"/>
              <p:nvPr/>
            </p:nvSpPr>
            <p:spPr>
              <a:xfrm>
                <a:off x="540000" y="1782972"/>
                <a:ext cx="4119846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1713" name="yt_shape_117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82972"/>
                <a:ext cx="4119846" cy="469167"/>
              </a:xfrm>
              <a:prstGeom prst="rect">
                <a:avLst/>
              </a:prstGeom>
              <a:blipFill>
                <a:blip r:embed="rId3"/>
                <a:stretch>
                  <a:fillRect l="-4593" t="-2597" r="-3556" b="-40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8DECC54-39A8-D88D-219C-90C7461E550F}"/>
                  </a:ext>
                </a:extLst>
              </p:cNvPr>
              <p:cNvSpPr txBox="1"/>
              <p:nvPr/>
            </p:nvSpPr>
            <p:spPr>
              <a:xfrm>
                <a:off x="3551964" y="1655216"/>
                <a:ext cx="548514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8DECC54-39A8-D88D-219C-90C7461E55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1964" y="1655216"/>
                <a:ext cx="548514" cy="558242"/>
              </a:xfrm>
              <a:prstGeom prst="rect">
                <a:avLst/>
              </a:prstGeom>
              <a:blipFill>
                <a:blip r:embed="rId4"/>
                <a:stretch>
                  <a:fillRect l="-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1716"/>
              <p:cNvSpPr txBox="1"/>
              <p:nvPr/>
            </p:nvSpPr>
            <p:spPr>
              <a:xfrm>
                <a:off x="540000" y="2287550"/>
                <a:ext cx="7192675" cy="33593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）请判断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的位置关系，并说明理由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）解：相离，理由：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依题意，得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到直线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的距离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的半径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相离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6" name="yt_shape_117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87550"/>
                <a:ext cx="7192675" cy="3359381"/>
              </a:xfrm>
              <a:prstGeom prst="rect">
                <a:avLst/>
              </a:prstGeom>
              <a:blipFill>
                <a:blip r:embed="rId5"/>
                <a:stretch>
                  <a:fillRect l="-2629" t="-1452" r="-1696" b="-49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CD5BCBD2-BD20-FA22-E88A-FBBFB4FDC8B3}"/>
              </a:ext>
            </a:extLst>
          </p:cNvPr>
          <p:cNvSpPr txBox="1"/>
          <p:nvPr/>
        </p:nvSpPr>
        <p:spPr>
          <a:xfrm>
            <a:off x="449989" y="2716232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）解：相离，理由：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1D8D7D6-85D6-F4FF-5673-13723F4F93B2}"/>
              </a:ext>
            </a:extLst>
          </p:cNvPr>
          <p:cNvSpPr txBox="1"/>
          <p:nvPr/>
        </p:nvSpPr>
        <p:spPr>
          <a:xfrm>
            <a:off x="449989" y="3191720"/>
            <a:ext cx="470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依题意，得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6DAB4AC-C5C9-6D3D-BEE4-F3CB35141C63}"/>
              </a:ext>
            </a:extLst>
          </p:cNvPr>
          <p:cNvSpPr txBox="1"/>
          <p:nvPr/>
        </p:nvSpPr>
        <p:spPr>
          <a:xfrm>
            <a:off x="449989" y="3667208"/>
            <a:ext cx="4074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到直线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的距离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6D845E2-1453-61EA-8696-E0C634459565}"/>
                  </a:ext>
                </a:extLst>
              </p:cNvPr>
              <p:cNvSpPr txBox="1"/>
              <p:nvPr/>
            </p:nvSpPr>
            <p:spPr>
              <a:xfrm>
                <a:off x="449989" y="4142696"/>
                <a:ext cx="2702751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的半径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6D845E2-1453-61EA-8696-E0C6344595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42696"/>
                <a:ext cx="2702751" cy="618694"/>
              </a:xfrm>
              <a:prstGeom prst="rect">
                <a:avLst/>
              </a:prstGeom>
              <a:blipFill>
                <a:blip r:embed="rId6"/>
                <a:stretch>
                  <a:fillRect l="-3612" r="-3386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34F82DD8-3F0B-B479-0CD8-9D3C42E5A537}"/>
              </a:ext>
            </a:extLst>
          </p:cNvPr>
          <p:cNvSpPr txBox="1"/>
          <p:nvPr/>
        </p:nvSpPr>
        <p:spPr>
          <a:xfrm>
            <a:off x="449989" y="4667778"/>
            <a:ext cx="1365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306EF99-E38A-DEB7-BEA1-917E8F97D34B}"/>
              </a:ext>
            </a:extLst>
          </p:cNvPr>
          <p:cNvSpPr txBox="1"/>
          <p:nvPr/>
        </p:nvSpPr>
        <p:spPr>
          <a:xfrm>
            <a:off x="449989" y="5143266"/>
            <a:ext cx="3188399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与直线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相离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718" name="yt_shape_11718"/>
              <p:cNvSpPr txBox="1"/>
              <p:nvPr/>
            </p:nvSpPr>
            <p:spPr>
              <a:xfrm>
                <a:off x="540000" y="764704"/>
                <a:ext cx="9295814" cy="6408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，若以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为圆心画圆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718" name="yt_shape_117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764704"/>
                <a:ext cx="9295814" cy="640816"/>
              </a:xfrm>
              <a:prstGeom prst="rect">
                <a:avLst/>
              </a:prstGeom>
              <a:blipFill>
                <a:blip r:embed="rId2"/>
                <a:stretch>
                  <a:fillRect l="-2034" r="-1181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720" name="yt_image_11720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07375" y="1532325"/>
            <a:ext cx="1684197" cy="1491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22" name="yt_shape_11722"/>
          <p:cNvSpPr txBox="1"/>
          <p:nvPr/>
        </p:nvSpPr>
        <p:spPr>
          <a:xfrm>
            <a:off x="540000" y="1340768"/>
            <a:ext cx="54598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相切时，求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的半径；</a:t>
            </a:r>
          </a:p>
        </p:txBody>
      </p:sp>
      <p:sp>
        <p:nvSpPr>
          <p:cNvPr id="5" name="yt_shape_11723"/>
          <p:cNvSpPr txBox="1"/>
          <p:nvPr/>
        </p:nvSpPr>
        <p:spPr>
          <a:xfrm>
            <a:off x="540000" y="1844824"/>
            <a:ext cx="75036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相交时，求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1724"/>
              <p:cNvSpPr txBox="1"/>
              <p:nvPr/>
            </p:nvSpPr>
            <p:spPr>
              <a:xfrm>
                <a:off x="540000" y="2324127"/>
                <a:ext cx="3861635" cy="20687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·cos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如图，过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6" name="yt_shape_117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24127"/>
                <a:ext cx="3861635" cy="2068771"/>
              </a:xfrm>
              <a:prstGeom prst="rect">
                <a:avLst/>
              </a:prstGeom>
              <a:blipFill>
                <a:blip r:embed="rId4"/>
                <a:stretch>
                  <a:fillRect l="-4897" t="-2353" r="-4265" b="-8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1727"/>
          <p:cNvSpPr txBox="1"/>
          <p:nvPr/>
        </p:nvSpPr>
        <p:spPr>
          <a:xfrm>
            <a:off x="5050811" y="3878743"/>
            <a:ext cx="1691810" cy="11436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350" b="0" i="0" u="none" spc="-6350">
                <a:solidFill>
                  <a:srgbClr val="1EE3CF"/>
                </a:solidFill>
                <a:effectLst/>
                <a:latin typeface="Times New Roman" pitchFamily="64"/>
                <a:ea typeface="宋体" pitchFamily="64"/>
                <a:cs typeface="宋体" pitchFamily="64"/>
              </a:rPr>
              <a:t> </a:t>
            </a:r>
            <a:r>
              <a:rPr lang="en-US" altLang="zh-CN" sz="6350" b="0" i="0" u="none" spc="11605">
                <a:solidFill>
                  <a:srgbClr val="1EE3CF"/>
                </a:solidFill>
                <a:effectLst/>
                <a:latin typeface="Times New Roman" pitchFamily="64"/>
                <a:ea typeface="宋体" pitchFamily="64"/>
                <a:cs typeface="宋体" pitchFamily="64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8" name="yt_image_1172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4357" y="2864098"/>
            <a:ext cx="1673461" cy="127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1729"/>
              <p:cNvSpPr txBox="1"/>
              <p:nvPr/>
            </p:nvSpPr>
            <p:spPr>
              <a:xfrm>
                <a:off x="540000" y="3763837"/>
                <a:ext cx="5438989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由三角形的面积可得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9" name="yt_shape_117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63837"/>
                <a:ext cx="5438989" cy="638893"/>
              </a:xfrm>
              <a:prstGeom prst="rect">
                <a:avLst/>
              </a:prstGeom>
              <a:blipFill>
                <a:blip r:embed="rId6"/>
                <a:stretch>
                  <a:fillRect l="-3475" r="-2578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1731"/>
              <p:cNvSpPr txBox="1"/>
              <p:nvPr/>
            </p:nvSpPr>
            <p:spPr>
              <a:xfrm>
                <a:off x="540000" y="4453518"/>
                <a:ext cx="3227102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3×4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2.4.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0" name="yt_shape_117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53518"/>
                <a:ext cx="3227102" cy="642740"/>
              </a:xfrm>
              <a:prstGeom prst="rect">
                <a:avLst/>
              </a:prstGeom>
              <a:blipFill>
                <a:blip r:embed="rId7"/>
                <a:stretch>
                  <a:fillRect l="-5860" r="-491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6C337CC1-00E3-895A-2FE6-C3B5CB49B4C2}"/>
              </a:ext>
            </a:extLst>
          </p:cNvPr>
          <p:cNvSpPr txBox="1"/>
          <p:nvPr/>
        </p:nvSpPr>
        <p:spPr>
          <a:xfrm>
            <a:off x="449989" y="2277321"/>
            <a:ext cx="4004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FA586733-0BE6-68FC-B24F-0177CB576735}"/>
                  </a:ext>
                </a:extLst>
              </p:cNvPr>
              <p:cNvSpPr txBox="1"/>
              <p:nvPr/>
            </p:nvSpPr>
            <p:spPr>
              <a:xfrm>
                <a:off x="4183177" y="2163608"/>
                <a:ext cx="3591623" cy="7670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·cos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FA586733-0BE6-68FC-B24F-0177CB5767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3177" y="2163608"/>
                <a:ext cx="3591623" cy="767030"/>
              </a:xfrm>
              <a:prstGeom prst="rect">
                <a:avLst/>
              </a:prstGeom>
              <a:blipFill>
                <a:blip r:embed="rId8"/>
                <a:stretch>
                  <a:fillRect l="-2547" r="-322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8B7690CA-B949-8235-ECD1-48A141C428F2}"/>
              </a:ext>
            </a:extLst>
          </p:cNvPr>
          <p:cNvSpPr txBox="1"/>
          <p:nvPr/>
        </p:nvSpPr>
        <p:spPr>
          <a:xfrm>
            <a:off x="449989" y="2708920"/>
            <a:ext cx="1407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296126E-4920-74BA-EC95-1C0316E147F9}"/>
              </a:ext>
            </a:extLst>
          </p:cNvPr>
          <p:cNvSpPr txBox="1"/>
          <p:nvPr/>
        </p:nvSpPr>
        <p:spPr>
          <a:xfrm>
            <a:off x="449989" y="3184408"/>
            <a:ext cx="3837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如图，过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09D1B118-0D4A-CD3D-2032-371B4DC0D664}"/>
                  </a:ext>
                </a:extLst>
              </p:cNvPr>
              <p:cNvSpPr txBox="1"/>
              <p:nvPr/>
            </p:nvSpPr>
            <p:spPr>
              <a:xfrm>
                <a:off x="449989" y="3717032"/>
                <a:ext cx="556647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由三角形的面积可得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09D1B118-0D4A-CD3D-2032-371B4DC0D6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17032"/>
                <a:ext cx="5566473" cy="726326"/>
              </a:xfrm>
              <a:prstGeom prst="rect">
                <a:avLst/>
              </a:prstGeom>
              <a:blipFill>
                <a:blip r:embed="rId9"/>
                <a:stretch>
                  <a:fillRect l="-1752" r="-1862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6FDDFDD9-0732-C6B8-B0A7-09E551F9AF54}"/>
                  </a:ext>
                </a:extLst>
              </p:cNvPr>
              <p:cNvSpPr txBox="1"/>
              <p:nvPr/>
            </p:nvSpPr>
            <p:spPr>
              <a:xfrm>
                <a:off x="449989" y="4406712"/>
                <a:ext cx="3375977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3×4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2.4.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6FDDFDD9-0732-C6B8-B0A7-09E551F9AF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06712"/>
                <a:ext cx="3375977" cy="730136"/>
              </a:xfrm>
              <a:prstGeom prst="rect">
                <a:avLst/>
              </a:prstGeom>
              <a:blipFill>
                <a:blip r:embed="rId10"/>
                <a:stretch>
                  <a:fillRect l="-2888" r="-2888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yt_shape_11733"/>
          <p:cNvSpPr txBox="1"/>
          <p:nvPr/>
        </p:nvSpPr>
        <p:spPr>
          <a:xfrm>
            <a:off x="540000" y="5203998"/>
            <a:ext cx="5613716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相切时，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2.4.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与线段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相交时，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DF05386-E2FB-9156-7DD2-DBF1F155132E}"/>
              </a:ext>
            </a:extLst>
          </p:cNvPr>
          <p:cNvSpPr txBox="1"/>
          <p:nvPr/>
        </p:nvSpPr>
        <p:spPr>
          <a:xfrm>
            <a:off x="449989" y="5157192"/>
            <a:ext cx="5739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相切时，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的半径为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2B7B0DE-C681-91D8-D7E0-CF3AF32B3E15}"/>
              </a:ext>
            </a:extLst>
          </p:cNvPr>
          <p:cNvSpPr txBox="1"/>
          <p:nvPr/>
        </p:nvSpPr>
        <p:spPr>
          <a:xfrm>
            <a:off x="449989" y="5719329"/>
            <a:ext cx="55505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与线段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相交时，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8" grpId="0" build="allAtOnce"/>
      <p:bldP spid="1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6" name="yt_shape_11736"/>
          <p:cNvSpPr txBox="1"/>
          <p:nvPr/>
        </p:nvSpPr>
        <p:spPr>
          <a:xfrm>
            <a:off x="540000" y="836712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735" name="yt_image_1173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38" name="yt_shape_11738"/>
          <p:cNvSpPr txBox="1"/>
          <p:nvPr/>
        </p:nvSpPr>
        <p:spPr>
          <a:xfrm>
            <a:off x="540119" y="153429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的圆心在射线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上，开始时，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的速度沿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（由点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）的方向移动，那么当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的运动时间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）满足什么条件时，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相交？</a:t>
            </a:r>
          </a:p>
        </p:txBody>
      </p:sp>
      <p:pic>
        <p:nvPicPr>
          <p:cNvPr id="11739" name="yt_image_1173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87139" y="2996952"/>
            <a:ext cx="2864979" cy="1588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1741"/>
              <p:cNvSpPr txBox="1"/>
              <p:nvPr/>
            </p:nvSpPr>
            <p:spPr>
              <a:xfrm>
                <a:off x="540000" y="2917382"/>
                <a:ext cx="6190797" cy="44684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解：可以分以下两种情况进行分析：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运动到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相切时，可得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运动到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所用的时间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）；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继续向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运动到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相切时，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同理可得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8s.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综上所述，时间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满足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相交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6" name="yt_shape_117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17382"/>
                <a:ext cx="6190797" cy="4468467"/>
              </a:xfrm>
              <a:prstGeom prst="rect">
                <a:avLst/>
              </a:prstGeom>
              <a:blipFill>
                <a:blip r:embed="rId4"/>
                <a:stretch>
                  <a:fillRect l="-3054" t="-1228" r="-1970" b="-32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39CD090D-69DD-E06D-CAB3-018359DFA87B}"/>
              </a:ext>
            </a:extLst>
          </p:cNvPr>
          <p:cNvSpPr txBox="1"/>
          <p:nvPr/>
        </p:nvSpPr>
        <p:spPr>
          <a:xfrm>
            <a:off x="449989" y="2870576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解：可以分以下两种情况进行分析：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028FEEB-C8C6-245C-DBC5-4DD36909A625}"/>
              </a:ext>
            </a:extLst>
          </p:cNvPr>
          <p:cNvSpPr txBox="1"/>
          <p:nvPr/>
        </p:nvSpPr>
        <p:spPr>
          <a:xfrm>
            <a:off x="449989" y="3346064"/>
            <a:ext cx="6222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运动到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相切时，可得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4DBBC91-47CE-6EA7-F065-FC2BB6B05802}"/>
              </a:ext>
            </a:extLst>
          </p:cNvPr>
          <p:cNvSpPr txBox="1"/>
          <p:nvPr/>
        </p:nvSpPr>
        <p:spPr>
          <a:xfrm>
            <a:off x="449989" y="3821552"/>
            <a:ext cx="2740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5DB2E24-5A07-0E01-E262-02BCD146BDD4}"/>
              </a:ext>
            </a:extLst>
          </p:cNvPr>
          <p:cNvSpPr txBox="1"/>
          <p:nvPr/>
        </p:nvSpPr>
        <p:spPr>
          <a:xfrm>
            <a:off x="2978432" y="3821552"/>
            <a:ext cx="3056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445FE61-4138-8986-63D6-A05C4D0C2726}"/>
                  </a:ext>
                </a:extLst>
              </p:cNvPr>
              <p:cNvSpPr txBox="1"/>
              <p:nvPr/>
            </p:nvSpPr>
            <p:spPr>
              <a:xfrm>
                <a:off x="449989" y="4196464"/>
                <a:ext cx="631101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运动到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所用的时间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445FE61-4138-8986-63D6-A05C4D0C27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96464"/>
                <a:ext cx="6311011" cy="766077"/>
              </a:xfrm>
              <a:prstGeom prst="rect">
                <a:avLst/>
              </a:prstGeom>
              <a:blipFill>
                <a:blip r:embed="rId5"/>
                <a:stretch>
                  <a:fillRect l="-1546" r="-1449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B5EA4912-E742-AE6E-19D2-8163609D8865}"/>
              </a:ext>
            </a:extLst>
          </p:cNvPr>
          <p:cNvSpPr txBox="1"/>
          <p:nvPr/>
        </p:nvSpPr>
        <p:spPr>
          <a:xfrm>
            <a:off x="449989" y="4868929"/>
            <a:ext cx="5452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继续向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运动到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相切时，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BC4975C-D5A6-FF69-12A7-47C7F5C61F11}"/>
              </a:ext>
            </a:extLst>
          </p:cNvPr>
          <p:cNvSpPr txBox="1"/>
          <p:nvPr/>
        </p:nvSpPr>
        <p:spPr>
          <a:xfrm>
            <a:off x="449989" y="5344417"/>
            <a:ext cx="2237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同理可得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8s.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CB19118-2D9A-08EA-CA00-41E223C77901}"/>
              </a:ext>
            </a:extLst>
          </p:cNvPr>
          <p:cNvSpPr txBox="1"/>
          <p:nvPr/>
        </p:nvSpPr>
        <p:spPr>
          <a:xfrm>
            <a:off x="449989" y="5819905"/>
            <a:ext cx="4615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综上所述，时间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满足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7F42F29-FB39-52D4-9910-4A5FAA57B2C3}"/>
              </a:ext>
            </a:extLst>
          </p:cNvPr>
          <p:cNvSpPr txBox="1"/>
          <p:nvPr/>
        </p:nvSpPr>
        <p:spPr>
          <a:xfrm>
            <a:off x="449989" y="6295393"/>
            <a:ext cx="2647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与直线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相交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6" name="yt_image_1174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86945" y="4766749"/>
            <a:ext cx="2661064" cy="151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4" name="yt_shape_11644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643" name="yt_image_11643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46" name="yt_shape_11646"/>
          <p:cNvSpPr txBox="1"/>
          <p:nvPr/>
        </p:nvSpPr>
        <p:spPr>
          <a:xfrm>
            <a:off x="540000" y="1603297"/>
            <a:ext cx="537006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直线与圆的位置关系的判定</a:t>
            </a:r>
          </a:p>
        </p:txBody>
      </p:sp>
      <p:sp>
        <p:nvSpPr>
          <p:cNvPr id="11647" name="yt_shape_11647"/>
          <p:cNvSpPr txBox="1"/>
          <p:nvPr/>
        </p:nvSpPr>
        <p:spPr>
          <a:xfrm>
            <a:off x="540119" y="210286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关系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648" name="yt_table_1164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413768"/>
              </p:ext>
            </p:extLst>
          </p:nvPr>
        </p:nvGraphicFramePr>
        <p:xfrm>
          <a:off x="540000" y="3062297"/>
          <a:ext cx="6702794" cy="950976"/>
        </p:xfrm>
        <a:graphic>
          <a:graphicData uri="http://schemas.openxmlformats.org/drawingml/2006/table">
            <a:tbl>
              <a:tblPr/>
              <a:tblGrid>
                <a:gridCol w="3590412">
                  <a:extLst>
                    <a:ext uri="{9D8B030D-6E8A-4147-A177-3AD203B41FA5}">
                      <a16:colId xmlns:a16="http://schemas.microsoft.com/office/drawing/2014/main" val="10153"/>
                    </a:ext>
                  </a:extLst>
                </a:gridCol>
                <a:gridCol w="3112382">
                  <a:extLst>
                    <a:ext uri="{9D8B030D-6E8A-4147-A177-3AD203B41FA5}">
                      <a16:colId xmlns:a16="http://schemas.microsoft.com/office/drawing/2014/main" val="101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0"/>
                  </a:ext>
                </a:extLst>
              </a:tr>
            </a:tbl>
          </a:graphicData>
        </a:graphic>
      </p:graphicFrame>
      <p:sp>
        <p:nvSpPr>
          <p:cNvPr id="11650" name="yt_shape_11650"/>
          <p:cNvSpPr txBox="1"/>
          <p:nvPr/>
        </p:nvSpPr>
        <p:spPr>
          <a:xfrm>
            <a:off x="540000" y="4063851"/>
            <a:ext cx="109052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，下列图中位置关系正确的是（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1655" name="yt_shape_11655"/>
          <p:cNvSpPr txBox="1"/>
          <p:nvPr/>
        </p:nvSpPr>
        <p:spPr>
          <a:xfrm>
            <a:off x="540000" y="4695518"/>
            <a:ext cx="5491375" cy="107157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950" b="0" i="0" u="none" spc="-5950">
                <a:solidFill>
                  <a:srgbClr val="1EE3CF"/>
                </a:solidFill>
                <a:effectLst/>
                <a:latin typeface="Times New Roman" pitchFamily="48"/>
                <a:ea typeface="宋体" pitchFamily="48"/>
                <a:cs typeface="宋体" pitchFamily="48"/>
              </a:rPr>
              <a:t> </a:t>
            </a:r>
            <a:r>
              <a:rPr lang="en-US" altLang="zh-CN" sz="4750" b="0" i="0" u="none" spc="7714">
                <a:solidFill>
                  <a:srgbClr val="1EE3CF"/>
                </a:solidFill>
                <a:effectLst/>
                <a:latin typeface="Times New Roman" pitchFamily="48"/>
                <a:ea typeface="宋体" pitchFamily="48"/>
                <a:cs typeface="宋体" pitchFamily="48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5550" b="0" i="0" u="none" spc="7520">
                <a:solidFill>
                  <a:srgbClr val="1EE3CF"/>
                </a:solidFill>
                <a:effectLst/>
                <a:latin typeface="Times New Roman" pitchFamily="56"/>
                <a:ea typeface="宋体" pitchFamily="56"/>
                <a:cs typeface="宋体" pitchFamily="5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5950" b="0" i="0" u="none" spc="7423">
                <a:solidFill>
                  <a:srgbClr val="1EE3CF"/>
                </a:solidFill>
                <a:effectLst/>
                <a:latin typeface="Times New Roman" pitchFamily="60"/>
                <a:ea typeface="宋体" pitchFamily="60"/>
                <a:cs typeface="宋体" pitchFamily="60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4750" b="0" i="0" u="none" spc="7714">
                <a:solidFill>
                  <a:srgbClr val="1EE3CF"/>
                </a:solidFill>
                <a:effectLst/>
                <a:latin typeface="Times New Roman" pitchFamily="48"/>
                <a:ea typeface="宋体" pitchFamily="48"/>
                <a:cs typeface="宋体" pitchFamily="48"/>
              </a:rPr>
              <a:t> </a:t>
            </a:r>
          </a:p>
        </p:txBody>
      </p:sp>
      <p:pic>
        <p:nvPicPr>
          <p:cNvPr id="11651" name="yt_image_11651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4938" y="5050480"/>
            <a:ext cx="1128614" cy="948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52" name="yt_image_11652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06370" y="4891603"/>
            <a:ext cx="1129390" cy="1107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53" name="yt_image_11653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86613" y="4809307"/>
            <a:ext cx="1129822" cy="118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54" name="yt_image_11654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4180" y="5049385"/>
            <a:ext cx="1128614" cy="948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57" name="yt_shape_11657"/>
          <p:cNvSpPr txBox="1"/>
          <p:nvPr/>
        </p:nvSpPr>
        <p:spPr>
          <a:xfrm>
            <a:off x="540000" y="5541157"/>
            <a:ext cx="5844032" cy="4801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 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                    B                    C                    D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</p:txBody>
      </p:sp>
      <p:pic>
        <p:nvPicPr>
          <p:cNvPr id="3" name="yt_shape_1697708586758">
            <a:extLst>
              <a:ext uri="{FF2B5EF4-FFF2-40B4-BE49-F238E27FC236}">
                <a16:creationId xmlns:a16="http://schemas.microsoft.com/office/drawing/2014/main" id="{87DF747D-D90C-9D64-40E9-7B88290888E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262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73FEE64-9254-3A3F-818C-6C518691DD89}"/>
              </a:ext>
            </a:extLst>
          </p:cNvPr>
          <p:cNvSpPr txBox="1"/>
          <p:nvPr/>
        </p:nvSpPr>
        <p:spPr>
          <a:xfrm>
            <a:off x="1176210" y="253154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316F0B9-B8AD-43E6-ECC3-B20B1DC471FE}"/>
              </a:ext>
            </a:extLst>
          </p:cNvPr>
          <p:cNvSpPr txBox="1"/>
          <p:nvPr/>
        </p:nvSpPr>
        <p:spPr>
          <a:xfrm>
            <a:off x="10571889" y="401704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8" name="yt_shape_11658"/>
          <p:cNvSpPr txBox="1"/>
          <p:nvPr/>
        </p:nvSpPr>
        <p:spPr>
          <a:xfrm>
            <a:off x="540000" y="811510"/>
            <a:ext cx="101309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在平面直角坐标系中，以点（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）为圆心，半径为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的圆一定（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659" name="yt_table_1165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37540"/>
              </p:ext>
            </p:extLst>
          </p:nvPr>
        </p:nvGraphicFramePr>
        <p:xfrm>
          <a:off x="540000" y="1290813"/>
          <a:ext cx="3894138" cy="1901952"/>
        </p:xfrm>
        <a:graphic>
          <a:graphicData uri="http://schemas.openxmlformats.org/drawingml/2006/table">
            <a:tbl>
              <a:tblPr/>
              <a:tblGrid>
                <a:gridCol w="3894138">
                  <a:extLst>
                    <a:ext uri="{9D8B030D-6E8A-4147-A177-3AD203B41FA5}">
                      <a16:colId xmlns:a16="http://schemas.microsoft.com/office/drawing/2014/main" val="101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轴相切，与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轴相切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轴相切，与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轴相交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轴相交，与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轴相切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轴相交，与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轴相交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4"/>
                  </a:ext>
                </a:extLst>
              </a:tr>
            </a:tbl>
          </a:graphicData>
        </a:graphic>
      </p:graphicFrame>
      <p:sp>
        <p:nvSpPr>
          <p:cNvPr id="11661" name="yt_shape_11661"/>
          <p:cNvSpPr txBox="1"/>
          <p:nvPr/>
        </p:nvSpPr>
        <p:spPr>
          <a:xfrm>
            <a:off x="540119" y="324313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到某条直线的距离为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，则这条直线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可以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663" name="yt_table_11663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0863118"/>
              </p:ext>
            </p:extLst>
          </p:nvPr>
        </p:nvGraphicFramePr>
        <p:xfrm>
          <a:off x="540000" y="4202568"/>
          <a:ext cx="1041400" cy="1901952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101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l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l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l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l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8"/>
                  </a:ext>
                </a:extLst>
              </a:tr>
            </a:tbl>
          </a:graphicData>
        </a:graphic>
      </p:graphicFrame>
      <p:pic>
        <p:nvPicPr>
          <p:cNvPr id="11662" name="yt_image_11662_skip" title="H_102.78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37355" y="4202568"/>
            <a:ext cx="2012572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9D127BF-AA5B-B8DB-079C-BD53FED27679}"/>
              </a:ext>
            </a:extLst>
          </p:cNvPr>
          <p:cNvSpPr txBox="1"/>
          <p:nvPr/>
        </p:nvSpPr>
        <p:spPr>
          <a:xfrm>
            <a:off x="9822589" y="7647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489C431-5FF9-14C1-6E47-0E47D0D458CD}"/>
              </a:ext>
            </a:extLst>
          </p:cNvPr>
          <p:cNvSpPr txBox="1"/>
          <p:nvPr/>
        </p:nvSpPr>
        <p:spPr>
          <a:xfrm>
            <a:off x="1176210" y="367181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5" name="yt_shape_11665"/>
          <p:cNvSpPr txBox="1"/>
          <p:nvPr/>
        </p:nvSpPr>
        <p:spPr>
          <a:xfrm>
            <a:off x="540119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，且圆心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的距离是方程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的一个根，则直线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与圆的位置关系是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相离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666" name="yt_image_11666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68889" y="1876503"/>
            <a:ext cx="2254221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68" name="yt_shape_11668"/>
          <p:cNvSpPr txBox="1"/>
          <p:nvPr/>
        </p:nvSpPr>
        <p:spPr>
          <a:xfrm>
            <a:off x="540000" y="3358011"/>
            <a:ext cx="74379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669" name="yt_shape_11669"/>
              <p:cNvSpPr txBox="1"/>
              <p:nvPr/>
            </p:nvSpPr>
            <p:spPr>
              <a:xfrm>
                <a:off x="540000" y="3837314"/>
                <a:ext cx="9948364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为圆心，以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长为半径的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的位置关系是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相交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1669" name="yt_shape_116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37314"/>
                <a:ext cx="9948364" cy="465577"/>
              </a:xfrm>
              <a:prstGeom prst="rect">
                <a:avLst/>
              </a:prstGeom>
              <a:blipFill>
                <a:blip r:embed="rId3"/>
                <a:stretch>
                  <a:fillRect l="-1900" t="-3896" r="-858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671" name="yt_shape_11671"/>
          <p:cNvSpPr txBox="1"/>
          <p:nvPr/>
        </p:nvSpPr>
        <p:spPr>
          <a:xfrm>
            <a:off x="540000" y="4353679"/>
            <a:ext cx="97302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为圆心，以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长为半径的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的位置关系是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相离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672" name="yt_shape_11672"/>
              <p:cNvSpPr txBox="1"/>
              <p:nvPr/>
            </p:nvSpPr>
            <p:spPr>
              <a:xfrm>
                <a:off x="540000" y="4832982"/>
                <a:ext cx="9717532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为圆心，以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长为半径的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的位置关系是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相切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672" name="yt_shape_116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32982"/>
                <a:ext cx="9717532" cy="466666"/>
              </a:xfrm>
              <a:prstGeom prst="rect">
                <a:avLst/>
              </a:prstGeom>
              <a:blipFill>
                <a:blip r:embed="rId4"/>
                <a:stretch>
                  <a:fillRect l="-1945" t="-5263" r="-941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B5062E6-15A4-770D-E7AC-80A1F7E8E0F8}"/>
              </a:ext>
            </a:extLst>
          </p:cNvPr>
          <p:cNvSpPr txBox="1"/>
          <p:nvPr/>
        </p:nvSpPr>
        <p:spPr>
          <a:xfrm>
            <a:off x="3582246" y="1193386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相离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A9FD9E3-B104-14D8-1EF3-F844D773BFBF}"/>
              </a:ext>
            </a:extLst>
          </p:cNvPr>
          <p:cNvSpPr txBox="1"/>
          <p:nvPr/>
        </p:nvSpPr>
        <p:spPr>
          <a:xfrm>
            <a:off x="9082940" y="3790508"/>
            <a:ext cx="7896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相交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73FD767-B829-DA8B-A5A2-B03B66411E80}"/>
              </a:ext>
            </a:extLst>
          </p:cNvPr>
          <p:cNvSpPr txBox="1"/>
          <p:nvPr/>
        </p:nvSpPr>
        <p:spPr>
          <a:xfrm>
            <a:off x="8866914" y="430687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相离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C5B716B-1FC7-F4E4-2482-E813FEF9E8C0}"/>
              </a:ext>
            </a:extLst>
          </p:cNvPr>
          <p:cNvSpPr txBox="1"/>
          <p:nvPr/>
        </p:nvSpPr>
        <p:spPr>
          <a:xfrm>
            <a:off x="9082940" y="4786176"/>
            <a:ext cx="789686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相切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4" name="yt_shape_11674"/>
          <p:cNvSpPr txBox="1"/>
          <p:nvPr/>
        </p:nvSpPr>
        <p:spPr>
          <a:xfrm>
            <a:off x="540000" y="794637"/>
            <a:ext cx="537006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直线与圆的位置关系的性质</a:t>
            </a:r>
          </a:p>
        </p:txBody>
      </p:sp>
      <p:sp>
        <p:nvSpPr>
          <p:cNvPr id="11675" name="yt_shape_11675"/>
          <p:cNvSpPr txBox="1"/>
          <p:nvPr/>
        </p:nvSpPr>
        <p:spPr>
          <a:xfrm>
            <a:off x="540000" y="1243414"/>
            <a:ext cx="75741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如图，在平面直角坐标系中，点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676" name="yt_image_1167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8394" y="1700808"/>
            <a:ext cx="1635211" cy="1569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78" name="yt_shape_11678"/>
          <p:cNvSpPr txBox="1"/>
          <p:nvPr/>
        </p:nvSpPr>
        <p:spPr>
          <a:xfrm>
            <a:off x="540000" y="3320614"/>
            <a:ext cx="44964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为半径画圆；</a:t>
            </a:r>
          </a:p>
        </p:txBody>
      </p:sp>
      <p:sp>
        <p:nvSpPr>
          <p:cNvPr id="11679" name="yt_shape_11679"/>
          <p:cNvSpPr txBox="1"/>
          <p:nvPr/>
        </p:nvSpPr>
        <p:spPr>
          <a:xfrm>
            <a:off x="540000" y="3799917"/>
            <a:ext cx="92605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轴的位置关系是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相切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轴的位置关系是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相交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680" name="yt_shape_11680"/>
          <p:cNvSpPr txBox="1"/>
          <p:nvPr/>
        </p:nvSpPr>
        <p:spPr>
          <a:xfrm>
            <a:off x="540000" y="4279220"/>
            <a:ext cx="31402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682" name="yt_shape_11682"/>
          <p:cNvSpPr txBox="1"/>
          <p:nvPr/>
        </p:nvSpPr>
        <p:spPr>
          <a:xfrm>
            <a:off x="5061657" y="4910887"/>
            <a:ext cx="1669881" cy="155786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650" b="0" i="0" u="none" spc="-8650">
                <a:solidFill>
                  <a:srgbClr val="1EE3CF"/>
                </a:solidFill>
                <a:effectLst/>
                <a:latin typeface="Times New Roman" pitchFamily="86"/>
                <a:ea typeface="宋体" pitchFamily="86"/>
                <a:cs typeface="宋体" pitchFamily="86"/>
              </a:rPr>
              <a:t> </a:t>
            </a:r>
            <a:r>
              <a:rPr lang="en-US" altLang="zh-CN" sz="8650" b="0" i="0" u="none" spc="10859">
                <a:solidFill>
                  <a:srgbClr val="1EE3CF"/>
                </a:solidFill>
                <a:effectLst/>
                <a:latin typeface="Times New Roman" pitchFamily="86"/>
                <a:ea typeface="宋体" pitchFamily="86"/>
                <a:cs typeface="宋体" pitchFamily="86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1681" name="yt_image_1168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61657" y="4910887"/>
            <a:ext cx="1651770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8587020">
            <a:extLst>
              <a:ext uri="{FF2B5EF4-FFF2-40B4-BE49-F238E27FC236}">
                <a16:creationId xmlns:a16="http://schemas.microsoft.com/office/drawing/2014/main" id="{38C1A552-BC09-9F77-188F-8F394A4A0D0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3396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814F708-9BA3-EE99-5286-6C85571B1A21}"/>
              </a:ext>
            </a:extLst>
          </p:cNvPr>
          <p:cNvSpPr txBox="1"/>
          <p:nvPr/>
        </p:nvSpPr>
        <p:spPr>
          <a:xfrm>
            <a:off x="4533039" y="375311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相切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BE53EF8-9F1E-2125-AD43-4154A8BA30F5}"/>
              </a:ext>
            </a:extLst>
          </p:cNvPr>
          <p:cNvSpPr txBox="1"/>
          <p:nvPr/>
        </p:nvSpPr>
        <p:spPr>
          <a:xfrm>
            <a:off x="8630376" y="3753111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相交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9BB2292-499A-67A8-02FE-7012324C8021}"/>
              </a:ext>
            </a:extLst>
          </p:cNvPr>
          <p:cNvSpPr txBox="1"/>
          <p:nvPr/>
        </p:nvSpPr>
        <p:spPr>
          <a:xfrm>
            <a:off x="449989" y="4232414"/>
            <a:ext cx="32899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4" name="yt_shape_11684"/>
          <p:cNvSpPr txBox="1"/>
          <p:nvPr/>
        </p:nvSpPr>
        <p:spPr>
          <a:xfrm>
            <a:off x="540119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与半径为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相交，且点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，则半径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范围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685" name="yt_table_1168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5803523"/>
              </p:ext>
            </p:extLst>
          </p:nvPr>
        </p:nvGraphicFramePr>
        <p:xfrm>
          <a:off x="540000" y="1724139"/>
          <a:ext cx="5828348" cy="950976"/>
        </p:xfrm>
        <a:graphic>
          <a:graphicData uri="http://schemas.openxmlformats.org/drawingml/2006/table">
            <a:tbl>
              <a:tblPr/>
              <a:tblGrid>
                <a:gridCol w="3913823">
                  <a:extLst>
                    <a:ext uri="{9D8B030D-6E8A-4147-A177-3AD203B41FA5}">
                      <a16:colId xmlns:a16="http://schemas.microsoft.com/office/drawing/2014/main" val="10157"/>
                    </a:ext>
                  </a:extLst>
                </a:gridCol>
                <a:gridCol w="1914525">
                  <a:extLst>
                    <a:ext uri="{9D8B030D-6E8A-4147-A177-3AD203B41FA5}">
                      <a16:colId xmlns:a16="http://schemas.microsoft.com/office/drawing/2014/main" val="101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r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r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r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r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0"/>
                  </a:ext>
                </a:extLst>
              </a:tr>
            </a:tbl>
          </a:graphicData>
        </a:graphic>
      </p:graphicFrame>
      <p:sp>
        <p:nvSpPr>
          <p:cNvPr id="11687" name="yt_shape_11687"/>
          <p:cNvSpPr txBox="1"/>
          <p:nvPr/>
        </p:nvSpPr>
        <p:spPr>
          <a:xfrm>
            <a:off x="540000" y="2725693"/>
            <a:ext cx="96228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相交，则圆心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的距离可能为（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688" name="yt_table_1168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388990"/>
              </p:ext>
            </p:extLst>
          </p:nvPr>
        </p:nvGraphicFramePr>
        <p:xfrm>
          <a:off x="540000" y="3204996"/>
          <a:ext cx="71240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159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160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161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1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6F04BE7-3702-2B5F-842F-DCC71872B1E9}"/>
              </a:ext>
            </a:extLst>
          </p:cNvPr>
          <p:cNvSpPr txBox="1"/>
          <p:nvPr/>
        </p:nvSpPr>
        <p:spPr>
          <a:xfrm>
            <a:off x="1158748" y="119338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A48DA26-D2FC-7B4C-7C44-81E6778BE914}"/>
              </a:ext>
            </a:extLst>
          </p:cNvPr>
          <p:cNvSpPr txBox="1"/>
          <p:nvPr/>
        </p:nvSpPr>
        <p:spPr>
          <a:xfrm>
            <a:off x="9301889" y="26788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0" name="yt_shape_11690"/>
          <p:cNvSpPr txBox="1"/>
          <p:nvPr/>
        </p:nvSpPr>
        <p:spPr>
          <a:xfrm>
            <a:off x="540000" y="908720"/>
            <a:ext cx="444673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忽略分类讨论而致错</a:t>
            </a:r>
          </a:p>
        </p:txBody>
      </p:sp>
      <p:sp>
        <p:nvSpPr>
          <p:cNvPr id="11691" name="yt_shape_11691"/>
          <p:cNvSpPr txBox="1"/>
          <p:nvPr/>
        </p:nvSpPr>
        <p:spPr>
          <a:xfrm>
            <a:off x="540000" y="1408285"/>
            <a:ext cx="108491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上的一点到圆心的距离等于半径，则直线与圆的位置关系一定是（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692" name="yt_table_1169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2214516"/>
              </p:ext>
            </p:extLst>
          </p:nvPr>
        </p:nvGraphicFramePr>
        <p:xfrm>
          <a:off x="540000" y="1887588"/>
          <a:ext cx="4827906" cy="950976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63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1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相切或相交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3"/>
                  </a:ext>
                </a:extLst>
              </a:tr>
            </a:tbl>
          </a:graphicData>
        </a:graphic>
      </p:graphicFrame>
      <p:pic>
        <p:nvPicPr>
          <p:cNvPr id="3" name="yt_shape_1697708587247">
            <a:extLst>
              <a:ext uri="{FF2B5EF4-FFF2-40B4-BE49-F238E27FC236}">
                <a16:creationId xmlns:a16="http://schemas.microsoft.com/office/drawing/2014/main" id="{8434069C-4FF8-1733-E12A-114A59B08D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804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2B8EC25-99A4-31C0-A19E-5D33B834C90E}"/>
              </a:ext>
            </a:extLst>
          </p:cNvPr>
          <p:cNvSpPr txBox="1"/>
          <p:nvPr/>
        </p:nvSpPr>
        <p:spPr>
          <a:xfrm>
            <a:off x="10516326" y="136147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5" name="yt_shape_11695"/>
          <p:cNvSpPr txBox="1"/>
          <p:nvPr/>
        </p:nvSpPr>
        <p:spPr>
          <a:xfrm>
            <a:off x="540000" y="836712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694" name="yt_image_11694">
            <a:extLst>
              <a:ext uri="">
                <a16:creationId xmlns:p14="http://schemas.microsoft.com/office/powerpoint/2010/main"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97" name="yt_shape_11697"/>
          <p:cNvSpPr txBox="1"/>
          <p:nvPr/>
        </p:nvSpPr>
        <p:spPr>
          <a:xfrm>
            <a:off x="540119" y="152858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（嘉兴市中考）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已知平面内有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的位置关系为（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698" name="yt_table_1169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1901403"/>
              </p:ext>
            </p:extLst>
          </p:nvPr>
        </p:nvGraphicFramePr>
        <p:xfrm>
          <a:off x="540000" y="2488016"/>
          <a:ext cx="4827906" cy="950976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65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1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相交或相切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5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1700" name="yt_shape_11700"/>
              <p:cNvSpPr txBox="1"/>
              <p:nvPr/>
            </p:nvSpPr>
            <p:spPr>
              <a:xfrm>
                <a:off x="540119" y="3489570"/>
                <a:ext cx="11111999" cy="946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（贺州市模拟）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在平面直角坐标系中，点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为坐标原点，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的位置关系是（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1700" name="yt_shape_117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489570"/>
                <a:ext cx="11111999" cy="946798"/>
              </a:xfrm>
              <a:prstGeom prst="rect">
                <a:avLst/>
              </a:prstGeom>
              <a:blipFill>
                <a:blip r:embed="rId3"/>
                <a:stretch>
                  <a:fillRect l="-1701" t="-5128" r="-549" b="-18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702" name="yt_table_1170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8614172"/>
              </p:ext>
            </p:extLst>
          </p:nvPr>
        </p:nvGraphicFramePr>
        <p:xfrm>
          <a:off x="540000" y="4487156"/>
          <a:ext cx="6351906" cy="950976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67"/>
                    </a:ext>
                  </a:extLst>
                </a:gridCol>
                <a:gridCol w="3929063">
                  <a:extLst>
                    <a:ext uri="{9D8B030D-6E8A-4147-A177-3AD203B41FA5}">
                      <a16:colId xmlns:a16="http://schemas.microsoft.com/office/drawing/2014/main" val="101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以上三种情况都有可能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A09404E0-BDE3-72F9-125D-042AA4EBBCBD}"/>
              </a:ext>
            </a:extLst>
          </p:cNvPr>
          <p:cNvSpPr txBox="1"/>
          <p:nvPr/>
        </p:nvSpPr>
        <p:spPr>
          <a:xfrm>
            <a:off x="6344496" y="19572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E68FFA-D932-358D-DBF8-659DDDD474ED}"/>
              </a:ext>
            </a:extLst>
          </p:cNvPr>
          <p:cNvSpPr txBox="1"/>
          <p:nvPr/>
        </p:nvSpPr>
        <p:spPr>
          <a:xfrm>
            <a:off x="4766648" y="3918252"/>
            <a:ext cx="383285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4" name="yt_shape_11704"/>
          <p:cNvSpPr txBox="1"/>
          <p:nvPr/>
        </p:nvSpPr>
        <p:spPr>
          <a:xfrm>
            <a:off x="540119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（益阳市中考）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如图，在平面直角坐标系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xOy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的圆心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轴正方向平移，使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轴相切，则平移的距离为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705" name="yt_image_1170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1585" y="1876503"/>
            <a:ext cx="2048828" cy="136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07" name="yt_shape_11707"/>
          <p:cNvSpPr txBox="1"/>
          <p:nvPr/>
        </p:nvSpPr>
        <p:spPr>
          <a:xfrm>
            <a:off x="540119" y="329287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已知圆心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的两个根，且直线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708" name="yt_image_1170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0520" y="4404673"/>
            <a:ext cx="2350958" cy="142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A7E4317-6A94-B862-6576-D0B1862BE777}"/>
              </a:ext>
            </a:extLst>
          </p:cNvPr>
          <p:cNvSpPr txBox="1"/>
          <p:nvPr/>
        </p:nvSpPr>
        <p:spPr>
          <a:xfrm>
            <a:off x="10140207" y="119338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F693956-A352-1382-7B15-78B38EB27089}"/>
              </a:ext>
            </a:extLst>
          </p:cNvPr>
          <p:cNvSpPr txBox="1"/>
          <p:nvPr/>
        </p:nvSpPr>
        <p:spPr>
          <a:xfrm>
            <a:off x="5804746" y="3721556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1546</Words>
  <Application>Microsoft Office PowerPoint</Application>
  <PresentationFormat>宽屏</PresentationFormat>
  <Paragraphs>153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45</cp:revision>
  <dcterms:created xsi:type="dcterms:W3CDTF">2023-05-05T05:33:04Z</dcterms:created>
  <dcterms:modified xsi:type="dcterms:W3CDTF">2023-10-20T13:48:22Z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