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9" r:id="rId6"/>
    <p:sldId id="371" r:id="rId7"/>
    <p:sldId id="373" r:id="rId8"/>
    <p:sldId id="375" r:id="rId9"/>
    <p:sldId id="385" r:id="rId10"/>
    <p:sldId id="376" r:id="rId11"/>
    <p:sldId id="388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29.bin"/><Relationship Id="rId4" Type="http://schemas.openxmlformats.org/officeDocument/2006/relationships/image" Target="../media/image57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8.bin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0.bin"/><Relationship Id="rId4" Type="http://schemas.openxmlformats.org/officeDocument/2006/relationships/image" Target="../media/image9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.png"/><Relationship Id="rId7" Type="http://schemas.openxmlformats.org/officeDocument/2006/relationships/image" Target="../media/image23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3.bin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8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19.bin"/><Relationship Id="rId9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bin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28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29.bin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7" name="yt_shape_10947"/>
          <p:cNvSpPr txBox="1"/>
          <p:nvPr/>
        </p:nvSpPr>
        <p:spPr>
          <a:xfrm>
            <a:off x="540000" y="836712"/>
            <a:ext cx="61106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利用垂径定理解决线段的长度问题</a:t>
            </a:r>
          </a:p>
        </p:txBody>
      </p:sp>
      <p:sp>
        <p:nvSpPr>
          <p:cNvPr id="10948" name="yt_shape_10948"/>
          <p:cNvSpPr txBox="1"/>
          <p:nvPr/>
        </p:nvSpPr>
        <p:spPr>
          <a:xfrm>
            <a:off x="540119" y="1336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52" name="yt_table_10952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5436510"/>
                  </p:ext>
                </p:extLst>
              </p:nvPr>
            </p:nvGraphicFramePr>
            <p:xfrm>
              <a:off x="540000" y="3645024"/>
              <a:ext cx="11112118" cy="461074"/>
            </p:xfrm>
            <a:graphic>
              <a:graphicData uri="http://schemas.openxmlformats.org/drawingml/2006/table">
                <a:tbl>
                  <a:tblPr/>
                  <a:tblGrid>
                    <a:gridCol w="3088927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  <a:gridCol w="3279979">
                      <a:extLst>
                        <a:ext uri="{9D8B030D-6E8A-4147-A177-3AD203B41FA5}">
                          <a16:colId xmlns:a16="http://schemas.microsoft.com/office/drawing/2014/main" val="10090"/>
                        </a:ext>
                      </a:extLst>
                    </a:gridCol>
                    <a:gridCol w="3279979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  <a:gridCol w="1463233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952" name="yt_table_10952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15436510"/>
                  </p:ext>
                </p:extLst>
              </p:nvPr>
            </p:nvGraphicFramePr>
            <p:xfrm>
              <a:off x="540000" y="3645024"/>
              <a:ext cx="11112118" cy="520319"/>
            </p:xfrm>
            <a:graphic>
              <a:graphicData uri="http://schemas.openxmlformats.org/drawingml/2006/table">
                <a:tbl>
                  <a:tblPr/>
                  <a:tblGrid>
                    <a:gridCol w="3088927">
                      <a:extLst>
                        <a:ext uri="{9D8B030D-6E8A-4147-A177-3AD203B41FA5}">
                          <a16:colId xmlns:a16="http://schemas.microsoft.com/office/drawing/2014/main" val="10089"/>
                        </a:ext>
                      </a:extLst>
                    </a:gridCol>
                    <a:gridCol w="3279979">
                      <a:extLst>
                        <a:ext uri="{9D8B030D-6E8A-4147-A177-3AD203B41FA5}">
                          <a16:colId xmlns:a16="http://schemas.microsoft.com/office/drawing/2014/main" val="10090"/>
                        </a:ext>
                      </a:extLst>
                    </a:gridCol>
                    <a:gridCol w="3279979">
                      <a:extLst>
                        <a:ext uri="{9D8B030D-6E8A-4147-A177-3AD203B41FA5}">
                          <a16:colId xmlns:a16="http://schemas.microsoft.com/office/drawing/2014/main" val="10091"/>
                        </a:ext>
                      </a:extLst>
                    </a:gridCol>
                    <a:gridCol w="1463233">
                      <a:extLst>
                        <a:ext uri="{9D8B030D-6E8A-4147-A177-3AD203B41FA5}">
                          <a16:colId xmlns:a16="http://schemas.microsoft.com/office/drawing/2014/main" val="10092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9763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4238" r="-144796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3878" r="-44527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949" name="yt_shape_10949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8840" y="1844824"/>
            <a:ext cx="1471737" cy="1673874"/>
            <a:chOff x="0" y="0"/>
            <a:chExt cx="1471737" cy="1673874"/>
          </a:xfrm>
        </p:grpSpPr>
        <p:pic>
          <p:nvPicPr>
            <p:cNvPr id="2" name="yt_image_10949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1737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51" name="yt_shape_10951"/>
            <p:cNvSpPr txBox="1"/>
            <p:nvPr/>
          </p:nvSpPr>
          <p:spPr>
            <a:xfrm>
              <a:off x="202587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464156">
            <a:extLst>
              <a:ext uri="{FF2B5EF4-FFF2-40B4-BE49-F238E27FC236}">
                <a16:creationId xmlns:a16="http://schemas.microsoft.com/office/drawing/2014/main" id="{64D1925C-B460-3016-E666-1163001D62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3668A0B-471D-07B1-2793-8970682F2256}"/>
              </a:ext>
            </a:extLst>
          </p:cNvPr>
          <p:cNvSpPr txBox="1"/>
          <p:nvPr/>
        </p:nvSpPr>
        <p:spPr>
          <a:xfrm>
            <a:off x="3213946" y="17649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0953"/>
              <p:cNvSpPr txBox="1"/>
              <p:nvPr/>
            </p:nvSpPr>
            <p:spPr>
              <a:xfrm>
                <a:off x="540119" y="4113738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如图是一个隧道的横截面，它的形状是以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为圆心的圆的一部分，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的延长线交圆于点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，则圆的半径为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09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13738"/>
                <a:ext cx="11111999" cy="1119024"/>
              </a:xfrm>
              <a:prstGeom prst="rect">
                <a:avLst/>
              </a:prstGeom>
              <a:blipFill>
                <a:blip r:embed="rId5"/>
                <a:stretch>
                  <a:fillRect l="-1701" t="-4918" r="-549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0958"/>
          <p:cNvSpPr txBox="1"/>
          <p:nvPr/>
        </p:nvSpPr>
        <p:spPr>
          <a:xfrm>
            <a:off x="540000" y="713879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0955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1427" y="5187796"/>
            <a:ext cx="1108342" cy="1569861"/>
            <a:chOff x="0" y="0"/>
            <a:chExt cx="1108342" cy="1569861"/>
          </a:xfrm>
        </p:grpSpPr>
        <p:pic>
          <p:nvPicPr>
            <p:cNvPr id="13" name="yt_image_10955">
              <a:extLst>
                <a:ext uri="">
  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108342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0957"/>
            <p:cNvSpPr txBox="1"/>
            <p:nvPr/>
          </p:nvSpPr>
          <p:spPr>
            <a:xfrm>
              <a:off x="20890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BAA0F99-4040-F419-FD59-3079311B703C}"/>
                  </a:ext>
                </a:extLst>
              </p:cNvPr>
              <p:cNvSpPr txBox="1"/>
              <p:nvPr/>
            </p:nvSpPr>
            <p:spPr>
              <a:xfrm>
                <a:off x="7189046" y="4461470"/>
                <a:ext cx="4372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BAA0F99-4040-F419-FD59-3079311B70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9046" y="4461470"/>
                <a:ext cx="437261" cy="72632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64" name="yt_shape_11064"/>
              <p:cNvSpPr txBox="1"/>
              <p:nvPr/>
            </p:nvSpPr>
            <p:spPr>
              <a:xfrm>
                <a:off x="540000" y="1815094"/>
                <a:ext cx="5929765" cy="56463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，延长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交虚线劣弧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由折叠知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弦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根据勾股定理得（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（舍去负值）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64" name="yt_shape_110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5094"/>
                <a:ext cx="5929765" cy="5646354"/>
              </a:xfrm>
              <a:prstGeom prst="rect">
                <a:avLst/>
              </a:prstGeom>
              <a:blipFill>
                <a:blip r:embed="rId2"/>
                <a:stretch>
                  <a:fillRect l="-3189" r="-2160" b="-23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52E9C6-4B43-1E6D-75B7-A621DC9983F2}"/>
                  </a:ext>
                </a:extLst>
              </p:cNvPr>
              <p:cNvSpPr txBox="1"/>
              <p:nvPr/>
            </p:nvSpPr>
            <p:spPr>
              <a:xfrm>
                <a:off x="449989" y="1768288"/>
                <a:ext cx="605250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）如图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，延长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交虚线劣弧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52E9C6-4B43-1E6D-75B7-A621DC9983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68288"/>
                <a:ext cx="6052502" cy="646189"/>
              </a:xfrm>
              <a:prstGeom prst="rect">
                <a:avLst/>
              </a:prstGeom>
              <a:blipFill>
                <a:blip r:embed="rId3"/>
                <a:stretch>
                  <a:fillRect l="-1611" r="-1511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900892D-D150-5D5D-2730-BF897C187455}"/>
              </a:ext>
            </a:extLst>
          </p:cNvPr>
          <p:cNvSpPr txBox="1"/>
          <p:nvPr/>
        </p:nvSpPr>
        <p:spPr>
          <a:xfrm>
            <a:off x="449989" y="2320865"/>
            <a:ext cx="382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由折叠知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70018A-17DE-EA6C-CA02-8DCD9143D61B}"/>
              </a:ext>
            </a:extLst>
          </p:cNvPr>
          <p:cNvSpPr txBox="1"/>
          <p:nvPr/>
        </p:nvSpPr>
        <p:spPr>
          <a:xfrm>
            <a:off x="449989" y="2796353"/>
            <a:ext cx="275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F508A7-694A-1D31-55BC-E6A29A9C892F}"/>
              </a:ext>
            </a:extLst>
          </p:cNvPr>
          <p:cNvSpPr txBox="1"/>
          <p:nvPr/>
        </p:nvSpPr>
        <p:spPr>
          <a:xfrm>
            <a:off x="449989" y="3271841"/>
            <a:ext cx="4213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FB6DEFA-0DAA-C310-1C5C-2C26BFAF5E77}"/>
              </a:ext>
            </a:extLst>
          </p:cNvPr>
          <p:cNvSpPr txBox="1"/>
          <p:nvPr/>
        </p:nvSpPr>
        <p:spPr>
          <a:xfrm>
            <a:off x="449989" y="3747329"/>
            <a:ext cx="508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F8B67A-7F21-78AA-F00B-DE8192301789}"/>
                  </a:ext>
                </a:extLst>
              </p:cNvPr>
              <p:cNvSpPr txBox="1"/>
              <p:nvPr/>
            </p:nvSpPr>
            <p:spPr>
              <a:xfrm>
                <a:off x="449989" y="4222817"/>
                <a:ext cx="4699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弦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0F8B67A-7F21-78AA-F00B-DE81923017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2817"/>
                <a:ext cx="4699698" cy="765061"/>
              </a:xfrm>
              <a:prstGeom prst="rect">
                <a:avLst/>
              </a:prstGeom>
              <a:blipFill>
                <a:blip r:embed="rId4"/>
                <a:stretch>
                  <a:fillRect l="-2075" r="-207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E618C11-8CE6-8E9B-FE07-D6BC887F59FF}"/>
              </a:ext>
            </a:extLst>
          </p:cNvPr>
          <p:cNvSpPr txBox="1"/>
          <p:nvPr/>
        </p:nvSpPr>
        <p:spPr>
          <a:xfrm>
            <a:off x="449989" y="4894266"/>
            <a:ext cx="2397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7F445C5-A5EC-F570-6E34-5CA2B7D7D481}"/>
              </a:ext>
            </a:extLst>
          </p:cNvPr>
          <p:cNvSpPr txBox="1"/>
          <p:nvPr/>
        </p:nvSpPr>
        <p:spPr>
          <a:xfrm>
            <a:off x="2630292" y="4927334"/>
            <a:ext cx="521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根据勾股定理得（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202860A-D186-AED2-5C79-743C989BFF61}"/>
                  </a:ext>
                </a:extLst>
              </p:cNvPr>
              <p:cNvSpPr txBox="1"/>
              <p:nvPr/>
            </p:nvSpPr>
            <p:spPr>
              <a:xfrm>
                <a:off x="449989" y="5373216"/>
                <a:ext cx="318217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（舍去负值）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202860A-D186-AED2-5C79-743C989BFF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73216"/>
                <a:ext cx="3182176" cy="618694"/>
              </a:xfrm>
              <a:prstGeom prst="rect">
                <a:avLst/>
              </a:prstGeom>
              <a:blipFill>
                <a:blip r:embed="rId5"/>
                <a:stretch>
                  <a:fillRect l="-3065" r="-2874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3947AD6-960D-D63D-AB04-DE449861CE46}"/>
                  </a:ext>
                </a:extLst>
              </p:cNvPr>
              <p:cNvSpPr txBox="1"/>
              <p:nvPr/>
            </p:nvSpPr>
            <p:spPr>
              <a:xfrm>
                <a:off x="449989" y="5898298"/>
                <a:ext cx="3680651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3947AD6-960D-D63D-AB04-DE449861CE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98298"/>
                <a:ext cx="3680651" cy="618693"/>
              </a:xfrm>
              <a:prstGeom prst="rect">
                <a:avLst/>
              </a:prstGeom>
              <a:blipFill>
                <a:blip r:embed="rId6"/>
                <a:stretch>
                  <a:fillRect l="-2649" r="-2152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06FF434-8C61-159C-E62C-E14D62762009}"/>
                  </a:ext>
                </a:extLst>
              </p:cNvPr>
              <p:cNvSpPr txBox="1"/>
              <p:nvPr/>
            </p:nvSpPr>
            <p:spPr>
              <a:xfrm>
                <a:off x="3996102" y="5965660"/>
                <a:ext cx="3252026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06FF434-8C61-159C-E62C-E14D627620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6102" y="5965660"/>
                <a:ext cx="3252026" cy="558242"/>
              </a:xfrm>
              <a:prstGeom prst="rect">
                <a:avLst/>
              </a:prstGeom>
              <a:blipFill>
                <a:blip r:embed="rId7"/>
                <a:stretch>
                  <a:fillRect l="-3002" r="-2627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yt_shape_11058"/>
              <p:cNvSpPr txBox="1"/>
              <p:nvPr/>
            </p:nvSpPr>
            <p:spPr>
              <a:xfrm>
                <a:off x="540119" y="836712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折叠后经过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" name="yt_shape_110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986489"/>
              </a:xfrm>
              <a:prstGeom prst="rect">
                <a:avLst/>
              </a:prstGeom>
              <a:blipFill>
                <a:blip r:embed="rId8"/>
                <a:stretch>
                  <a:fillRect l="-1701" r="-768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1060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/>
          <a:srcRect l="56590"/>
          <a:stretch/>
        </p:blipFill>
        <p:spPr bwMode="auto">
          <a:xfrm>
            <a:off x="9912424" y="1559127"/>
            <a:ext cx="2043800" cy="211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yt_image_1106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/>
          <a:srcRect l="50408"/>
          <a:stretch/>
        </p:blipFill>
        <p:spPr bwMode="auto">
          <a:xfrm>
            <a:off x="8050016" y="1810458"/>
            <a:ext cx="1433337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9" name="yt_shape_10959"/>
          <p:cNvSpPr txBox="1"/>
          <p:nvPr/>
        </p:nvSpPr>
        <p:spPr>
          <a:xfrm>
            <a:off x="540119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如图，某公园的一座石拱桥是圆弧形（劣弧），其跨度为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，拱的半径为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，则拱高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sp>
        <p:nvSpPr>
          <p:cNvPr id="10963" name="yt_shape_10963"/>
          <p:cNvSpPr txBox="1"/>
          <p:nvPr/>
        </p:nvSpPr>
        <p:spPr>
          <a:xfrm>
            <a:off x="540000" y="322944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960" name="yt_shape_10960" title="H_85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50471" y="2092527"/>
            <a:ext cx="1091057" cy="1086372"/>
            <a:chOff x="0" y="0"/>
            <a:chExt cx="1091057" cy="1086372"/>
          </a:xfrm>
        </p:grpSpPr>
        <p:pic>
          <p:nvPicPr>
            <p:cNvPr id="2" name="yt_image_1096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91057" cy="690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62" name="yt_shape_10962"/>
            <p:cNvSpPr txBox="1"/>
            <p:nvPr/>
          </p:nvSpPr>
          <p:spPr>
            <a:xfrm>
              <a:off x="12247" y="7263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DD79552-E72A-C42F-FB2C-738D7A7ADA59}"/>
              </a:ext>
            </a:extLst>
          </p:cNvPr>
          <p:cNvSpPr txBox="1"/>
          <p:nvPr/>
        </p:nvSpPr>
        <p:spPr>
          <a:xfrm>
            <a:off x="2397971" y="1409410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4" name="yt_shape_10964"/>
          <p:cNvSpPr txBox="1"/>
          <p:nvPr/>
        </p:nvSpPr>
        <p:spPr>
          <a:xfrm>
            <a:off x="540000" y="1015552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利用垂径定理证明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65" name="yt_shape_10965"/>
              <p:cNvSpPr txBox="1"/>
              <p:nvPr/>
            </p:nvSpPr>
            <p:spPr>
              <a:xfrm>
                <a:off x="540119" y="1515117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ANM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965" name="yt_shape_109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15117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1592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67" name="yt_image_10967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0505" y="2501606"/>
            <a:ext cx="1741613" cy="1516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464366">
            <a:extLst>
              <a:ext uri="{FF2B5EF4-FFF2-40B4-BE49-F238E27FC236}">
                <a16:creationId xmlns:a16="http://schemas.microsoft.com/office/drawing/2014/main" id="{46257238-ECB5-1833-3B9D-DF10FBB03F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54581"/>
            <a:ext cx="1174942" cy="366380"/>
          </a:xfrm>
          <a:prstGeom prst="rect">
            <a:avLst/>
          </a:prstGeom>
        </p:spPr>
      </p:pic>
      <p:sp>
        <p:nvSpPr>
          <p:cNvPr id="6" name="yt_shape_10969"/>
          <p:cNvSpPr txBox="1"/>
          <p:nvPr/>
        </p:nvSpPr>
        <p:spPr>
          <a:xfrm>
            <a:off x="540000" y="2524140"/>
            <a:ext cx="27796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0971"/>
          <p:cNvSpPr txBox="1"/>
          <p:nvPr/>
        </p:nvSpPr>
        <p:spPr>
          <a:xfrm>
            <a:off x="5112201" y="3155807"/>
            <a:ext cx="1567801" cy="12877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150" b="0" i="0" u="none" spc="10438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0970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0626" y="2995317"/>
            <a:ext cx="1550682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BB34EB0-889C-A5D6-A51A-59A97B21AED7}"/>
              </a:ext>
            </a:extLst>
          </p:cNvPr>
          <p:cNvSpPr txBox="1"/>
          <p:nvPr/>
        </p:nvSpPr>
        <p:spPr>
          <a:xfrm>
            <a:off x="449989" y="2477334"/>
            <a:ext cx="2932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0973"/>
              <p:cNvSpPr txBox="1"/>
              <p:nvPr/>
            </p:nvSpPr>
            <p:spPr>
              <a:xfrm>
                <a:off x="540000" y="3007461"/>
                <a:ext cx="2475293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09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07461"/>
                <a:ext cx="2475293" cy="490006"/>
              </a:xfrm>
              <a:prstGeom prst="rect">
                <a:avLst/>
              </a:prstGeom>
              <a:blipFill>
                <a:blip r:embed="rId6"/>
                <a:stretch>
                  <a:fillRect l="-7635" r="-6404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yt_shape_10975"/>
              <p:cNvSpPr txBox="1"/>
              <p:nvPr/>
            </p:nvSpPr>
            <p:spPr>
              <a:xfrm>
                <a:off x="540000" y="3548255"/>
                <a:ext cx="2119876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" name="yt_shape_109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48255"/>
                <a:ext cx="2119876" cy="490006"/>
              </a:xfrm>
              <a:prstGeom prst="rect">
                <a:avLst/>
              </a:prstGeom>
              <a:blipFill>
                <a:blip r:embed="rId7"/>
                <a:stretch>
                  <a:fillRect l="-8934" r="-8069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0977"/>
          <p:cNvSpPr txBox="1"/>
          <p:nvPr/>
        </p:nvSpPr>
        <p:spPr>
          <a:xfrm>
            <a:off x="540000" y="3475806"/>
            <a:ext cx="31627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0978"/>
          <p:cNvSpPr txBox="1"/>
          <p:nvPr/>
        </p:nvSpPr>
        <p:spPr>
          <a:xfrm>
            <a:off x="540000" y="3955109"/>
            <a:ext cx="35779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0979"/>
          <p:cNvSpPr txBox="1"/>
          <p:nvPr/>
        </p:nvSpPr>
        <p:spPr>
          <a:xfrm>
            <a:off x="540000" y="4434412"/>
            <a:ext cx="29703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ENC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0980"/>
          <p:cNvSpPr txBox="1"/>
          <p:nvPr/>
        </p:nvSpPr>
        <p:spPr>
          <a:xfrm>
            <a:off x="540000" y="4913715"/>
            <a:ext cx="45845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0981"/>
          <p:cNvSpPr txBox="1"/>
          <p:nvPr/>
        </p:nvSpPr>
        <p:spPr>
          <a:xfrm>
            <a:off x="540000" y="5393018"/>
            <a:ext cx="25728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ENC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yt_shape_10982"/>
          <p:cNvSpPr txBox="1"/>
          <p:nvPr/>
        </p:nvSpPr>
        <p:spPr>
          <a:xfrm>
            <a:off x="540000" y="5872321"/>
            <a:ext cx="56409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ENC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FBB4A43-7124-8AC7-1BEC-FFD23E9BD311}"/>
                  </a:ext>
                </a:extLst>
              </p:cNvPr>
              <p:cNvSpPr txBox="1"/>
              <p:nvPr/>
            </p:nvSpPr>
            <p:spPr>
              <a:xfrm>
                <a:off x="449989" y="2960655"/>
                <a:ext cx="2631441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FBB4A43-7124-8AC7-1BEC-FFD23E9BD3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60655"/>
                <a:ext cx="2631441" cy="578879"/>
              </a:xfrm>
              <a:prstGeom prst="rect">
                <a:avLst/>
              </a:prstGeom>
              <a:blipFill>
                <a:blip r:embed="rId8"/>
                <a:stretch>
                  <a:fillRect l="-3712" r="-3712" b="-1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D032321-E4D7-4E7E-E6A3-82C60944AB13}"/>
                  </a:ext>
                </a:extLst>
              </p:cNvPr>
              <p:cNvSpPr txBox="1"/>
              <p:nvPr/>
            </p:nvSpPr>
            <p:spPr>
              <a:xfrm>
                <a:off x="2851495" y="2910857"/>
                <a:ext cx="2279460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D032321-E4D7-4E7E-E6A3-82C60944AB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1495" y="2910857"/>
                <a:ext cx="2279460" cy="578879"/>
              </a:xfrm>
              <a:prstGeom prst="rect">
                <a:avLst/>
              </a:prstGeom>
              <a:blipFill>
                <a:blip r:embed="rId9"/>
                <a:stretch>
                  <a:fillRect l="-4278" r="-4278" b="-19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0330C4EB-5587-96BB-6C96-EC77C96AFB63}"/>
              </a:ext>
            </a:extLst>
          </p:cNvPr>
          <p:cNvSpPr txBox="1"/>
          <p:nvPr/>
        </p:nvSpPr>
        <p:spPr>
          <a:xfrm>
            <a:off x="449989" y="3429000"/>
            <a:ext cx="3312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C5102BB-4CBC-C706-DF95-C51DEF6E66AC}"/>
              </a:ext>
            </a:extLst>
          </p:cNvPr>
          <p:cNvSpPr txBox="1"/>
          <p:nvPr/>
        </p:nvSpPr>
        <p:spPr>
          <a:xfrm>
            <a:off x="449989" y="3908303"/>
            <a:ext cx="3723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8E6980F-AC65-9C8C-2074-344713844172}"/>
              </a:ext>
            </a:extLst>
          </p:cNvPr>
          <p:cNvSpPr txBox="1"/>
          <p:nvPr/>
        </p:nvSpPr>
        <p:spPr>
          <a:xfrm>
            <a:off x="449989" y="4387606"/>
            <a:ext cx="3121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6E3E58C-1318-374B-D9FC-D5186EFE64CA}"/>
              </a:ext>
            </a:extLst>
          </p:cNvPr>
          <p:cNvSpPr txBox="1"/>
          <p:nvPr/>
        </p:nvSpPr>
        <p:spPr>
          <a:xfrm>
            <a:off x="449989" y="4866909"/>
            <a:ext cx="4720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B87C54A-0562-E09F-0CDF-A96346BE573D}"/>
              </a:ext>
            </a:extLst>
          </p:cNvPr>
          <p:cNvSpPr txBox="1"/>
          <p:nvPr/>
        </p:nvSpPr>
        <p:spPr>
          <a:xfrm>
            <a:off x="449989" y="5346212"/>
            <a:ext cx="2728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B89C81D-EA19-5460-A712-11436F8804F3}"/>
              </a:ext>
            </a:extLst>
          </p:cNvPr>
          <p:cNvSpPr txBox="1"/>
          <p:nvPr/>
        </p:nvSpPr>
        <p:spPr>
          <a:xfrm>
            <a:off x="449989" y="5825515"/>
            <a:ext cx="5766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yt_shape_10983"/>
          <p:cNvSpPr txBox="1"/>
          <p:nvPr/>
        </p:nvSpPr>
        <p:spPr>
          <a:xfrm>
            <a:off x="540000" y="6342199"/>
            <a:ext cx="26064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F664C7D-8190-9157-9E6A-B2BC56F23BE0}"/>
              </a:ext>
            </a:extLst>
          </p:cNvPr>
          <p:cNvSpPr txBox="1"/>
          <p:nvPr/>
        </p:nvSpPr>
        <p:spPr>
          <a:xfrm>
            <a:off x="449989" y="6295393"/>
            <a:ext cx="2761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ANM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4" name="yt_shape_10984"/>
          <p:cNvSpPr txBox="1"/>
          <p:nvPr/>
        </p:nvSpPr>
        <p:spPr>
          <a:xfrm>
            <a:off x="540000" y="908720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利用垂径定理求点的坐标</a:t>
            </a:r>
          </a:p>
        </p:txBody>
      </p:sp>
      <p:sp>
        <p:nvSpPr>
          <p:cNvPr id="10985" name="yt_shape_10985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上，且四边形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是平行四边形，求点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986" name="yt_image_1098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83238" y="2404652"/>
            <a:ext cx="2468880" cy="174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464624">
            <a:extLst>
              <a:ext uri="{FF2B5EF4-FFF2-40B4-BE49-F238E27FC236}">
                <a16:creationId xmlns:a16="http://schemas.microsoft.com/office/drawing/2014/main" id="{811320D0-670B-A502-52F6-3D2E2599D6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988"/>
              <p:cNvSpPr txBox="1"/>
              <p:nvPr/>
            </p:nvSpPr>
            <p:spPr>
              <a:xfrm>
                <a:off x="540000" y="2395686"/>
                <a:ext cx="8104783" cy="37175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09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5686"/>
                <a:ext cx="8104783" cy="3717556"/>
              </a:xfrm>
              <a:prstGeom prst="rect">
                <a:avLst/>
              </a:prstGeom>
              <a:blipFill>
                <a:blip r:embed="rId4"/>
                <a:stretch>
                  <a:fillRect l="-2333" t="-1475" r="-1354" b="-1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991"/>
          <p:cNvSpPr txBox="1"/>
          <p:nvPr/>
        </p:nvSpPr>
        <p:spPr>
          <a:xfrm>
            <a:off x="5035543" y="6147825"/>
            <a:ext cx="1722587" cy="117968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50" b="0" i="0" u="none" spc="-655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550" b="0" i="0" u="none" spc="11795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0990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94022" y="3412638"/>
            <a:ext cx="1703997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DE42D2DB-B85F-F3EA-1339-7BA2F632C97B}"/>
              </a:ext>
            </a:extLst>
          </p:cNvPr>
          <p:cNvSpPr txBox="1"/>
          <p:nvPr/>
        </p:nvSpPr>
        <p:spPr>
          <a:xfrm>
            <a:off x="449989" y="2348880"/>
            <a:ext cx="8206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是平行四边形，点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DE80C38-52B3-A257-00EF-7692C45940F6}"/>
              </a:ext>
            </a:extLst>
          </p:cNvPr>
          <p:cNvSpPr txBox="1"/>
          <p:nvPr/>
        </p:nvSpPr>
        <p:spPr>
          <a:xfrm>
            <a:off x="449989" y="2824368"/>
            <a:ext cx="382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2F39A75-880A-B57B-FAAD-45A8F129B393}"/>
                  </a:ext>
                </a:extLst>
              </p:cNvPr>
              <p:cNvSpPr txBox="1"/>
              <p:nvPr/>
            </p:nvSpPr>
            <p:spPr>
              <a:xfrm>
                <a:off x="449989" y="3212976"/>
                <a:ext cx="5625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MF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2F39A75-880A-B57B-FAAD-45A8F129B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12976"/>
                <a:ext cx="5625211" cy="765061"/>
              </a:xfrm>
              <a:prstGeom prst="rect">
                <a:avLst/>
              </a:prstGeom>
              <a:blipFill>
                <a:blip r:embed="rId6"/>
                <a:stretch>
                  <a:fillRect l="-1733" r="-140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0299CB9-6D4A-A038-5AB7-E7A82FCF5315}"/>
              </a:ext>
            </a:extLst>
          </p:cNvPr>
          <p:cNvSpPr txBox="1"/>
          <p:nvPr/>
        </p:nvSpPr>
        <p:spPr>
          <a:xfrm>
            <a:off x="449989" y="3884425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过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2602DD0-3273-866B-51F7-B6265C56B0C0}"/>
              </a:ext>
            </a:extLst>
          </p:cNvPr>
          <p:cNvSpPr txBox="1"/>
          <p:nvPr/>
        </p:nvSpPr>
        <p:spPr>
          <a:xfrm>
            <a:off x="449989" y="4359913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D3293F-F85E-419A-535A-D5F8722C3BDD}"/>
              </a:ext>
            </a:extLst>
          </p:cNvPr>
          <p:cNvSpPr txBox="1"/>
          <p:nvPr/>
        </p:nvSpPr>
        <p:spPr>
          <a:xfrm>
            <a:off x="449989" y="4835401"/>
            <a:ext cx="556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1879E3A-6244-2F92-2674-8FA5C9890635}"/>
                  </a:ext>
                </a:extLst>
              </p:cNvPr>
              <p:cNvSpPr txBox="1"/>
              <p:nvPr/>
            </p:nvSpPr>
            <p:spPr>
              <a:xfrm>
                <a:off x="449989" y="5229200"/>
                <a:ext cx="3610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1879E3A-6244-2F92-2674-8FA5C98906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9200"/>
                <a:ext cx="3610673" cy="726326"/>
              </a:xfrm>
              <a:prstGeom prst="rect">
                <a:avLst/>
              </a:prstGeom>
              <a:blipFill>
                <a:blip r:embed="rId7"/>
                <a:stretch>
                  <a:fillRect l="-2703" r="-270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10993"/>
              <p:cNvSpPr txBox="1"/>
              <p:nvPr/>
            </p:nvSpPr>
            <p:spPr>
              <a:xfrm>
                <a:off x="540000" y="5880568"/>
                <a:ext cx="4744247" cy="14515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6" name="yt_shape_10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80568"/>
                <a:ext cx="4744247" cy="1451551"/>
              </a:xfrm>
              <a:prstGeom prst="rect">
                <a:avLst/>
              </a:prstGeom>
              <a:blipFill>
                <a:blip r:embed="rId8"/>
                <a:stretch>
                  <a:fillRect l="-3985" t="-3782" r="-2956" b="-12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42539CFF-84C1-3A91-02D3-5AF8AEEF1F2D}"/>
              </a:ext>
            </a:extLst>
          </p:cNvPr>
          <p:cNvSpPr txBox="1"/>
          <p:nvPr/>
        </p:nvSpPr>
        <p:spPr>
          <a:xfrm>
            <a:off x="449989" y="5833762"/>
            <a:ext cx="263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EADBF2F-3722-4117-81C9-E4A90E10D638}"/>
                  </a:ext>
                </a:extLst>
              </p:cNvPr>
              <p:cNvSpPr txBox="1"/>
              <p:nvPr/>
            </p:nvSpPr>
            <p:spPr>
              <a:xfrm>
                <a:off x="2897673" y="5766855"/>
                <a:ext cx="4878451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EADBF2F-3722-4117-81C9-E4A90E10D6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7673" y="5766855"/>
                <a:ext cx="4878451" cy="631267"/>
              </a:xfrm>
              <a:prstGeom prst="rect">
                <a:avLst/>
              </a:prstGeom>
              <a:blipFill>
                <a:blip r:embed="rId9"/>
                <a:stretch>
                  <a:fillRect l="-1873" r="-1998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7F48D6C7-6743-8136-BA48-85E7D9860DF8}"/>
              </a:ext>
            </a:extLst>
          </p:cNvPr>
          <p:cNvSpPr txBox="1"/>
          <p:nvPr/>
        </p:nvSpPr>
        <p:spPr>
          <a:xfrm>
            <a:off x="449989" y="6284767"/>
            <a:ext cx="3507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  <p:bldP spid="18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7" name="yt_shape_10997"/>
          <p:cNvSpPr txBox="1"/>
          <p:nvPr/>
        </p:nvSpPr>
        <p:spPr>
          <a:xfrm>
            <a:off x="540000" y="908720"/>
            <a:ext cx="5187317" cy="3847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利用垂径定理解决最值问题</a:t>
            </a:r>
          </a:p>
        </p:txBody>
      </p:sp>
      <p:sp>
        <p:nvSpPr>
          <p:cNvPr id="10998" name="yt_shape_10998"/>
          <p:cNvSpPr txBox="1"/>
          <p:nvPr/>
        </p:nvSpPr>
        <p:spPr>
          <a:xfrm>
            <a:off x="540119" y="1322184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上的任意一点，则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的最小值为多少？</a:t>
            </a:r>
          </a:p>
        </p:txBody>
      </p:sp>
      <p:pic>
        <p:nvPicPr>
          <p:cNvPr id="10999" name="yt_image_1099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8594" y="2041149"/>
            <a:ext cx="2143524" cy="1891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464831">
            <a:extLst>
              <a:ext uri="{FF2B5EF4-FFF2-40B4-BE49-F238E27FC236}">
                <a16:creationId xmlns:a16="http://schemas.microsoft.com/office/drawing/2014/main" id="{8B56487B-3C17-CF49-D62C-236E01DDDE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6" name="yt_shape_11001"/>
          <p:cNvSpPr txBox="1"/>
          <p:nvPr/>
        </p:nvSpPr>
        <p:spPr>
          <a:xfrm>
            <a:off x="540000" y="2091669"/>
            <a:ext cx="643766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1003"/>
          <p:cNvSpPr txBox="1"/>
          <p:nvPr/>
        </p:nvSpPr>
        <p:spPr>
          <a:xfrm>
            <a:off x="4973323" y="2402223"/>
            <a:ext cx="1848263" cy="123880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8050" b="0" i="0" u="none" spc="-80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en-US" altLang="zh-CN" sz="8050" b="0" i="0" u="none" spc="1240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1002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80156" y="2303854"/>
            <a:ext cx="1828438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BE40E01-175C-2155-C6E5-75FF17D6C29D}"/>
              </a:ext>
            </a:extLst>
          </p:cNvPr>
          <p:cNvSpPr txBox="1"/>
          <p:nvPr/>
        </p:nvSpPr>
        <p:spPr>
          <a:xfrm>
            <a:off x="449989" y="2044863"/>
            <a:ext cx="655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垂直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005"/>
          <p:cNvSpPr txBox="1"/>
          <p:nvPr/>
        </p:nvSpPr>
        <p:spPr>
          <a:xfrm>
            <a:off x="540000" y="2564028"/>
            <a:ext cx="659796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006"/>
          <p:cNvSpPr txBox="1"/>
          <p:nvPr/>
        </p:nvSpPr>
        <p:spPr>
          <a:xfrm>
            <a:off x="540000" y="2971750"/>
            <a:ext cx="230832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1007"/>
              <p:cNvSpPr txBox="1"/>
              <p:nvPr/>
            </p:nvSpPr>
            <p:spPr>
              <a:xfrm>
                <a:off x="540000" y="3403798"/>
                <a:ext cx="4292842" cy="5215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" name="yt_shape_110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3798"/>
                <a:ext cx="4292842" cy="521553"/>
              </a:xfrm>
              <a:prstGeom prst="rect">
                <a:avLst/>
              </a:prstGeom>
              <a:blipFill>
                <a:blip r:embed="rId5"/>
                <a:stretch>
                  <a:fillRect l="-4403" t="-8140" r="-3409" b="-19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1009"/>
          <p:cNvSpPr txBox="1"/>
          <p:nvPr/>
        </p:nvSpPr>
        <p:spPr>
          <a:xfrm>
            <a:off x="540000" y="4051870"/>
            <a:ext cx="391453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对称，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010"/>
          <p:cNvSpPr txBox="1"/>
          <p:nvPr/>
        </p:nvSpPr>
        <p:spPr>
          <a:xfrm>
            <a:off x="540000" y="4483918"/>
            <a:ext cx="427559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的长即为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的最小值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yt_shape_11011"/>
              <p:cNvSpPr txBox="1"/>
              <p:nvPr/>
            </p:nvSpPr>
            <p:spPr>
              <a:xfrm>
                <a:off x="540000" y="4884880"/>
                <a:ext cx="4974760" cy="4176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" name="yt_shape_110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84880"/>
                <a:ext cx="4974760" cy="417615"/>
              </a:xfrm>
              <a:prstGeom prst="rect">
                <a:avLst/>
              </a:prstGeom>
              <a:blipFill>
                <a:blip r:embed="rId6"/>
                <a:stretch>
                  <a:fillRect l="-3799" t="-15942" r="-2819" b="-434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11013"/>
              <p:cNvSpPr txBox="1"/>
              <p:nvPr/>
            </p:nvSpPr>
            <p:spPr>
              <a:xfrm>
                <a:off x="540000" y="5414389"/>
                <a:ext cx="4636654" cy="4176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6" name="yt_shape_110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14389"/>
                <a:ext cx="4636654" cy="417615"/>
              </a:xfrm>
              <a:prstGeom prst="rect">
                <a:avLst/>
              </a:prstGeom>
              <a:blipFill>
                <a:blip r:embed="rId7"/>
                <a:stretch>
                  <a:fillRect l="-4079" t="-15942" r="-3026" b="-434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CEA7364A-DE83-6E10-A421-2ED283F6520B}"/>
              </a:ext>
            </a:extLst>
          </p:cNvPr>
          <p:cNvSpPr txBox="1"/>
          <p:nvPr/>
        </p:nvSpPr>
        <p:spPr>
          <a:xfrm>
            <a:off x="449989" y="2478969"/>
            <a:ext cx="6714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8C3B10A-32D5-EAC7-72A9-7A3642BE564B}"/>
              </a:ext>
            </a:extLst>
          </p:cNvPr>
          <p:cNvSpPr txBox="1"/>
          <p:nvPr/>
        </p:nvSpPr>
        <p:spPr>
          <a:xfrm>
            <a:off x="449989" y="2924944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BE74F39-9E70-EA2C-B88F-FD433701C338}"/>
                  </a:ext>
                </a:extLst>
              </p:cNvPr>
              <p:cNvSpPr txBox="1"/>
              <p:nvPr/>
            </p:nvSpPr>
            <p:spPr>
              <a:xfrm>
                <a:off x="449989" y="3356992"/>
                <a:ext cx="44314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BE74F39-9E70-EA2C-B88F-FD433701C3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6992"/>
                <a:ext cx="4431411" cy="726326"/>
              </a:xfrm>
              <a:prstGeom prst="rect">
                <a:avLst/>
              </a:prstGeom>
              <a:blipFill>
                <a:blip r:embed="rId8"/>
                <a:stretch>
                  <a:fillRect l="-2201" r="-22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8E629BCD-6A03-AC1B-E564-223DB05817DC}"/>
              </a:ext>
            </a:extLst>
          </p:cNvPr>
          <p:cNvSpPr txBox="1"/>
          <p:nvPr/>
        </p:nvSpPr>
        <p:spPr>
          <a:xfrm>
            <a:off x="449989" y="4005064"/>
            <a:ext cx="405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关于直线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对称，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DD17D66-7858-D81F-875A-4A2F1E00B5A3}"/>
              </a:ext>
            </a:extLst>
          </p:cNvPr>
          <p:cNvSpPr txBox="1"/>
          <p:nvPr/>
        </p:nvSpPr>
        <p:spPr>
          <a:xfrm>
            <a:off x="449989" y="4437112"/>
            <a:ext cx="441432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的长即为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的最小值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8F59233-A461-612E-82D9-5A51B9DD7A4A}"/>
                  </a:ext>
                </a:extLst>
              </p:cNvPr>
              <p:cNvSpPr txBox="1"/>
              <p:nvPr/>
            </p:nvSpPr>
            <p:spPr>
              <a:xfrm>
                <a:off x="449989" y="4838074"/>
                <a:ext cx="5106733" cy="567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8F59233-A461-612E-82D9-5A51B9DD7A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38074"/>
                <a:ext cx="5106733" cy="567703"/>
              </a:xfrm>
              <a:prstGeom prst="rect">
                <a:avLst/>
              </a:prstGeom>
              <a:blipFill>
                <a:blip r:embed="rId9"/>
                <a:stretch>
                  <a:fillRect l="-1909" r="-1909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5EFD05F4-B88C-363B-E259-FB930772492C}"/>
                  </a:ext>
                </a:extLst>
              </p:cNvPr>
              <p:cNvSpPr txBox="1"/>
              <p:nvPr/>
            </p:nvSpPr>
            <p:spPr>
              <a:xfrm>
                <a:off x="5514760" y="4797152"/>
                <a:ext cx="4771898" cy="567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5EFD05F4-B88C-363B-E259-FB9307724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4760" y="4797152"/>
                <a:ext cx="4771898" cy="567703"/>
              </a:xfrm>
              <a:prstGeom prst="rect">
                <a:avLst/>
              </a:prstGeom>
              <a:blipFill>
                <a:blip r:embed="rId10"/>
                <a:stretch>
                  <a:fillRect l="-2046" r="-2046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文本框 24">
            <a:extLst>
              <a:ext uri="{FF2B5EF4-FFF2-40B4-BE49-F238E27FC236}">
                <a16:creationId xmlns:a16="http://schemas.microsoft.com/office/drawing/2014/main" id="{C57ED9A4-E13E-EBD7-2D10-152E89DAD55F}"/>
              </a:ext>
            </a:extLst>
          </p:cNvPr>
          <p:cNvSpPr txBox="1"/>
          <p:nvPr/>
        </p:nvSpPr>
        <p:spPr>
          <a:xfrm>
            <a:off x="446985" y="5304421"/>
            <a:ext cx="4007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41AA629-3C22-21FE-66C9-B0A60380F98B}"/>
              </a:ext>
            </a:extLst>
          </p:cNvPr>
          <p:cNvSpPr txBox="1"/>
          <p:nvPr/>
        </p:nvSpPr>
        <p:spPr>
          <a:xfrm>
            <a:off x="4290232" y="5341162"/>
            <a:ext cx="502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906D7D4-CBD9-A31C-162D-4EC1BE6776E6}"/>
              </a:ext>
            </a:extLst>
          </p:cNvPr>
          <p:cNvSpPr txBox="1"/>
          <p:nvPr/>
        </p:nvSpPr>
        <p:spPr>
          <a:xfrm>
            <a:off x="446985" y="5766473"/>
            <a:ext cx="473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中，根据勾股定理得到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9FE626D-0A67-457B-F400-61E1564CAAEE}"/>
                  </a:ext>
                </a:extLst>
              </p:cNvPr>
              <p:cNvSpPr txBox="1"/>
              <p:nvPr/>
            </p:nvSpPr>
            <p:spPr>
              <a:xfrm>
                <a:off x="5147458" y="5674525"/>
                <a:ext cx="5065395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𝐵𝐻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𝐶𝐻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49FE626D-0A67-457B-F400-61E1564CAA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458" y="5674525"/>
                <a:ext cx="5065395" cy="630441"/>
              </a:xfrm>
              <a:prstGeom prst="rect">
                <a:avLst/>
              </a:prstGeom>
              <a:blipFill>
                <a:blip r:embed="rId11"/>
                <a:stretch>
                  <a:fillRect l="-1805" r="-1925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EA068E53-9F4C-4E7C-1CA1-CBD622A71D48}"/>
                  </a:ext>
                </a:extLst>
              </p:cNvPr>
              <p:cNvSpPr txBox="1"/>
              <p:nvPr/>
            </p:nvSpPr>
            <p:spPr>
              <a:xfrm>
                <a:off x="446985" y="6257611"/>
                <a:ext cx="363181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的最小值为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EA068E53-9F4C-4E7C-1CA1-CBD622A71D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985" y="6257611"/>
                <a:ext cx="3631819" cy="555765"/>
              </a:xfrm>
              <a:prstGeom prst="rect">
                <a:avLst/>
              </a:prstGeom>
              <a:blipFill>
                <a:blip r:embed="rId12"/>
                <a:stretch>
                  <a:fillRect l="-2517" t="-1099" r="-2685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5" grpId="0" build="allAtOnce"/>
      <p:bldP spid="26" grpId="0" build="allAtOnce"/>
      <p:bldP spid="27" grpId="0" build="allAtOnce"/>
      <p:bldP spid="28" grpId="0" build="allAtOnce"/>
      <p:bldP spid="2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2" name="yt_shape_11022"/>
          <p:cNvSpPr txBox="1"/>
          <p:nvPr/>
        </p:nvSpPr>
        <p:spPr>
          <a:xfrm>
            <a:off x="540000" y="794384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利用垂径定理解决实际问题</a:t>
            </a:r>
          </a:p>
        </p:txBody>
      </p:sp>
      <p:sp>
        <p:nvSpPr>
          <p:cNvPr id="11023" name="yt_shape_11023"/>
          <p:cNvSpPr txBox="1"/>
          <p:nvPr/>
        </p:nvSpPr>
        <p:spPr>
          <a:xfrm>
            <a:off x="540119" y="1293949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如图，铁路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处交汇，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，公路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米，如果火车行驶时，周围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米以内会受到噪音的影响，那么火车在铁路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小时的速度行驶时，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处是否会受到噪音影响？若受到影响，求出影响的时间，若不受到影响，请说明理由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024" name="yt_image_1102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2001" y="2420888"/>
            <a:ext cx="3330117" cy="197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465082">
            <a:extLst>
              <a:ext uri="{FF2B5EF4-FFF2-40B4-BE49-F238E27FC236}">
                <a16:creationId xmlns:a16="http://schemas.microsoft.com/office/drawing/2014/main" id="{8640DEA0-5209-A56B-8806-A77DCC3EBB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33413"/>
            <a:ext cx="1174942" cy="366380"/>
          </a:xfrm>
          <a:prstGeom prst="rect">
            <a:avLst/>
          </a:prstGeom>
        </p:spPr>
      </p:pic>
      <p:sp>
        <p:nvSpPr>
          <p:cNvPr id="6" name="yt_shape_11026"/>
          <p:cNvSpPr txBox="1"/>
          <p:nvPr/>
        </p:nvSpPr>
        <p:spPr>
          <a:xfrm>
            <a:off x="540000" y="2774153"/>
            <a:ext cx="521456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1028"/>
          <p:cNvSpPr txBox="1"/>
          <p:nvPr/>
        </p:nvSpPr>
        <p:spPr>
          <a:xfrm>
            <a:off x="4459063" y="3405820"/>
            <a:ext cx="2885534" cy="12464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8100" b="0" i="0" u="none" spc="-8100">
                <a:solidFill>
                  <a:srgbClr val="1EE3CF"/>
                </a:solidFill>
                <a:effectLst/>
                <a:latin typeface="Times New Roman" pitchFamily="81"/>
                <a:ea typeface="宋体" pitchFamily="81"/>
                <a:cs typeface="宋体" pitchFamily="81"/>
              </a:rPr>
              <a:t> </a:t>
            </a:r>
            <a:r>
              <a:rPr lang="en-US" altLang="zh-CN" sz="8100" b="0" i="0" u="none" spc="20476">
                <a:solidFill>
                  <a:srgbClr val="1EE3CF"/>
                </a:solidFill>
                <a:effectLst/>
                <a:latin typeface="Times New Roman" pitchFamily="81"/>
                <a:ea typeface="宋体" pitchFamily="81"/>
                <a:cs typeface="宋体" pitchFamily="81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1027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46116" y="4736851"/>
            <a:ext cx="2856958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1030"/>
          <p:cNvSpPr txBox="1"/>
          <p:nvPr/>
        </p:nvSpPr>
        <p:spPr>
          <a:xfrm>
            <a:off x="540000" y="3259551"/>
            <a:ext cx="231313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031"/>
          <p:cNvSpPr txBox="1"/>
          <p:nvPr/>
        </p:nvSpPr>
        <p:spPr>
          <a:xfrm>
            <a:off x="540000" y="3738854"/>
            <a:ext cx="4958089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032"/>
          <p:cNvSpPr txBox="1"/>
          <p:nvPr/>
        </p:nvSpPr>
        <p:spPr>
          <a:xfrm>
            <a:off x="540000" y="3714101"/>
            <a:ext cx="303448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处会受到噪音影响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033"/>
          <p:cNvSpPr txBox="1"/>
          <p:nvPr/>
        </p:nvSpPr>
        <p:spPr>
          <a:xfrm>
            <a:off x="540000" y="4193404"/>
            <a:ext cx="839332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米，当火车到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点时开始对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处产生噪音影响，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1034"/>
          <p:cNvSpPr txBox="1"/>
          <p:nvPr/>
        </p:nvSpPr>
        <p:spPr>
          <a:xfrm>
            <a:off x="540000" y="4672707"/>
            <a:ext cx="2375650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1035"/>
          <p:cNvSpPr txBox="1"/>
          <p:nvPr/>
        </p:nvSpPr>
        <p:spPr>
          <a:xfrm>
            <a:off x="540000" y="5152010"/>
            <a:ext cx="384560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7141A2B-027D-A5C0-7C54-A78EF0244E10}"/>
              </a:ext>
            </a:extLst>
          </p:cNvPr>
          <p:cNvSpPr txBox="1"/>
          <p:nvPr/>
        </p:nvSpPr>
        <p:spPr>
          <a:xfrm>
            <a:off x="449989" y="2727347"/>
            <a:ext cx="5344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53043F4-593A-150B-90AF-DFA75529F798}"/>
              </a:ext>
            </a:extLst>
          </p:cNvPr>
          <p:cNvSpPr txBox="1"/>
          <p:nvPr/>
        </p:nvSpPr>
        <p:spPr>
          <a:xfrm>
            <a:off x="449989" y="3212745"/>
            <a:ext cx="2470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FF29AB9-032E-7DBE-6550-E429ADAC6CEA}"/>
              </a:ext>
            </a:extLst>
          </p:cNvPr>
          <p:cNvSpPr txBox="1"/>
          <p:nvPr/>
        </p:nvSpPr>
        <p:spPr>
          <a:xfrm>
            <a:off x="2712875" y="3234896"/>
            <a:ext cx="5090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DF16F0A-970B-190E-A259-D6238E75EF33}"/>
              </a:ext>
            </a:extLst>
          </p:cNvPr>
          <p:cNvSpPr txBox="1"/>
          <p:nvPr/>
        </p:nvSpPr>
        <p:spPr>
          <a:xfrm>
            <a:off x="449989" y="3667295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处会受到噪音影响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88222CD-E6EE-A8E0-B759-7E72A4DACBC5}"/>
              </a:ext>
            </a:extLst>
          </p:cNvPr>
          <p:cNvSpPr txBox="1"/>
          <p:nvPr/>
        </p:nvSpPr>
        <p:spPr>
          <a:xfrm>
            <a:off x="449989" y="4146598"/>
            <a:ext cx="8492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米，当火车到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点时开始对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处产生噪音影响，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3690B69-3A3E-E69F-F547-C8382D182473}"/>
              </a:ext>
            </a:extLst>
          </p:cNvPr>
          <p:cNvSpPr txBox="1"/>
          <p:nvPr/>
        </p:nvSpPr>
        <p:spPr>
          <a:xfrm>
            <a:off x="449989" y="4625901"/>
            <a:ext cx="2532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BD2F74F-59C4-27C1-52DC-7BD8AF7D2C78}"/>
              </a:ext>
            </a:extLst>
          </p:cNvPr>
          <p:cNvSpPr txBox="1"/>
          <p:nvPr/>
        </p:nvSpPr>
        <p:spPr>
          <a:xfrm>
            <a:off x="2787240" y="4664473"/>
            <a:ext cx="3988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yt_shape_11036"/>
          <p:cNvSpPr txBox="1"/>
          <p:nvPr/>
        </p:nvSpPr>
        <p:spPr>
          <a:xfrm>
            <a:off x="540000" y="5131759"/>
            <a:ext cx="6052939" cy="14773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由勾股定理得：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秒，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影响时间应是：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（秒）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5FE3477-E802-F275-DF4E-C7652E6389A3}"/>
              </a:ext>
            </a:extLst>
          </p:cNvPr>
          <p:cNvSpPr txBox="1"/>
          <p:nvPr/>
        </p:nvSpPr>
        <p:spPr>
          <a:xfrm>
            <a:off x="449989" y="5084953"/>
            <a:ext cx="617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由勾股定理得：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17D4174-16D2-F4E2-D5CB-DC947D5B60D9}"/>
              </a:ext>
            </a:extLst>
          </p:cNvPr>
          <p:cNvSpPr txBox="1"/>
          <p:nvPr/>
        </p:nvSpPr>
        <p:spPr>
          <a:xfrm>
            <a:off x="6456040" y="5085184"/>
            <a:ext cx="226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FF41CA3-D9DE-378C-0C1E-3552BD353602}"/>
              </a:ext>
            </a:extLst>
          </p:cNvPr>
          <p:cNvSpPr txBox="1"/>
          <p:nvPr/>
        </p:nvSpPr>
        <p:spPr>
          <a:xfrm>
            <a:off x="449989" y="5517232"/>
            <a:ext cx="3701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小时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4137E61B-F50C-AE09-2ACF-20F4DE9441C7}"/>
              </a:ext>
            </a:extLst>
          </p:cNvPr>
          <p:cNvSpPr txBox="1"/>
          <p:nvPr/>
        </p:nvSpPr>
        <p:spPr>
          <a:xfrm>
            <a:off x="449989" y="5992719"/>
            <a:ext cx="528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影响时间应是：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（秒）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3" grpId="0" build="allAtOnce"/>
      <p:bldP spid="24" grpId="0" build="allAtOnce"/>
      <p:bldP spid="25" grpId="0" build="allAtOnce"/>
      <p:bldP spid="2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8" name="yt_shape_11038"/>
          <p:cNvSpPr txBox="1"/>
          <p:nvPr/>
        </p:nvSpPr>
        <p:spPr>
          <a:xfrm>
            <a:off x="540000" y="908720"/>
            <a:ext cx="91291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如图，有一座圆弧形拱桥，桥下水面宽度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，拱高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4m.</a:t>
            </a:r>
          </a:p>
        </p:txBody>
      </p:sp>
      <p:pic>
        <p:nvPicPr>
          <p:cNvPr id="11039" name="yt_image_1103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1779893"/>
            <a:ext cx="2507157" cy="181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1" name="yt_shape_11041"/>
          <p:cNvSpPr txBox="1"/>
          <p:nvPr/>
        </p:nvSpPr>
        <p:spPr>
          <a:xfrm>
            <a:off x="540000" y="1378786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）求拱桥的半径；</a:t>
            </a:r>
          </a:p>
        </p:txBody>
      </p:sp>
      <p:sp>
        <p:nvSpPr>
          <p:cNvPr id="5" name="yt_shape_11043"/>
          <p:cNvSpPr txBox="1"/>
          <p:nvPr/>
        </p:nvSpPr>
        <p:spPr>
          <a:xfrm>
            <a:off x="540000" y="1859435"/>
            <a:ext cx="42142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045"/>
          <p:cNvSpPr txBox="1"/>
          <p:nvPr/>
        </p:nvSpPr>
        <p:spPr>
          <a:xfrm>
            <a:off x="4908947" y="2491102"/>
            <a:ext cx="1976695" cy="11706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  <a:cs typeface="宋体" pitchFamily="65"/>
              </a:rPr>
              <a:t> </a:t>
            </a:r>
            <a:r>
              <a:rPr lang="en-US" altLang="zh-CN" sz="6500" b="0" i="0" u="none" spc="13789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  <a:cs typeface="宋体" pitchFamily="6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104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8947" y="2491102"/>
            <a:ext cx="1957190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1047"/>
          <p:cNvSpPr txBox="1"/>
          <p:nvPr/>
        </p:nvSpPr>
        <p:spPr>
          <a:xfrm>
            <a:off x="540000" y="3835480"/>
            <a:ext cx="24445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1048"/>
              <p:cNvSpPr txBox="1"/>
              <p:nvPr/>
            </p:nvSpPr>
            <p:spPr>
              <a:xfrm>
                <a:off x="540000" y="4314783"/>
                <a:ext cx="230832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9" name="yt_shape_110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14783"/>
                <a:ext cx="2308324" cy="638893"/>
              </a:xfrm>
              <a:prstGeom prst="rect">
                <a:avLst/>
              </a:prstGeom>
              <a:blipFill>
                <a:blip r:embed="rId4"/>
                <a:stretch>
                  <a:fillRect l="-8201" r="-714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1050"/>
          <p:cNvSpPr txBox="1"/>
          <p:nvPr/>
        </p:nvSpPr>
        <p:spPr>
          <a:xfrm>
            <a:off x="540000" y="5004464"/>
            <a:ext cx="4764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051"/>
          <p:cNvSpPr txBox="1"/>
          <p:nvPr/>
        </p:nvSpPr>
        <p:spPr>
          <a:xfrm>
            <a:off x="540000" y="5483767"/>
            <a:ext cx="87475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中，根据勾股定理得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052"/>
          <p:cNvSpPr txBox="1"/>
          <p:nvPr/>
        </p:nvSpPr>
        <p:spPr>
          <a:xfrm>
            <a:off x="540000" y="5963070"/>
            <a:ext cx="28549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拱桥的半径为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6.5m.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F796665-8E2C-6E8C-1F3C-A02397F71237}"/>
              </a:ext>
            </a:extLst>
          </p:cNvPr>
          <p:cNvSpPr txBox="1"/>
          <p:nvPr/>
        </p:nvSpPr>
        <p:spPr>
          <a:xfrm>
            <a:off x="449989" y="1812629"/>
            <a:ext cx="4353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C25F12C-E235-2B16-74AF-0DBFABBCCFF6}"/>
              </a:ext>
            </a:extLst>
          </p:cNvPr>
          <p:cNvSpPr txBox="1"/>
          <p:nvPr/>
        </p:nvSpPr>
        <p:spPr>
          <a:xfrm>
            <a:off x="449989" y="3788674"/>
            <a:ext cx="2601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E3BD372-103D-D78A-1A3C-CF9DAD75FB5F}"/>
                  </a:ext>
                </a:extLst>
              </p:cNvPr>
              <p:cNvSpPr txBox="1"/>
              <p:nvPr/>
            </p:nvSpPr>
            <p:spPr>
              <a:xfrm>
                <a:off x="449989" y="4267977"/>
                <a:ext cx="24660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E3BD372-103D-D78A-1A3C-CF9DAD75F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67977"/>
                <a:ext cx="2466086" cy="726326"/>
              </a:xfrm>
              <a:prstGeom prst="rect">
                <a:avLst/>
              </a:prstGeom>
              <a:blipFill>
                <a:blip r:embed="rId5"/>
                <a:stretch>
                  <a:fillRect l="-3960" r="-396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D793D445-ECB6-BA24-9684-444F9ACECDAB}"/>
              </a:ext>
            </a:extLst>
          </p:cNvPr>
          <p:cNvSpPr txBox="1"/>
          <p:nvPr/>
        </p:nvSpPr>
        <p:spPr>
          <a:xfrm>
            <a:off x="449989" y="4957658"/>
            <a:ext cx="4898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4E3627B-0DA2-E4EE-1C55-301D05367C09}"/>
              </a:ext>
            </a:extLst>
          </p:cNvPr>
          <p:cNvSpPr txBox="1"/>
          <p:nvPr/>
        </p:nvSpPr>
        <p:spPr>
          <a:xfrm>
            <a:off x="449989" y="5436961"/>
            <a:ext cx="8843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中，根据勾股定理得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B2C7651-AC16-0FB0-72AF-90A32D2788EB}"/>
              </a:ext>
            </a:extLst>
          </p:cNvPr>
          <p:cNvSpPr txBox="1"/>
          <p:nvPr/>
        </p:nvSpPr>
        <p:spPr>
          <a:xfrm>
            <a:off x="449989" y="5916264"/>
            <a:ext cx="3007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拱桥的半径为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2" name="yt_shape_1104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）有一艘宽为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的货船，船舱顶部为长方形，且高出水面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，求此货船是否能顺利通过拱桥？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yt_shape_11053"/>
              <p:cNvSpPr txBox="1"/>
              <p:nvPr/>
            </p:nvSpPr>
            <p:spPr>
              <a:xfrm>
                <a:off x="540000" y="1923057"/>
                <a:ext cx="9720610" cy="33718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）如图，连接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，船舱顶部为长方形且高出水面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3.6m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04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EN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4.49m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此货船不能顺利通过拱桥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7" name="yt_shape_110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3057"/>
                <a:ext cx="9720610" cy="3371885"/>
              </a:xfrm>
              <a:prstGeom prst="rect">
                <a:avLst/>
              </a:prstGeom>
              <a:blipFill>
                <a:blip r:embed="rId2"/>
                <a:stretch>
                  <a:fillRect l="-1945" t="-1444" r="-690" b="-4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895B780F-DD33-A0F8-E1B4-C3E1C28307E0}"/>
              </a:ext>
            </a:extLst>
          </p:cNvPr>
          <p:cNvSpPr txBox="1"/>
          <p:nvPr/>
        </p:nvSpPr>
        <p:spPr>
          <a:xfrm>
            <a:off x="449989" y="1876251"/>
            <a:ext cx="9806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，船舱顶部为长方形且高出水面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6230B83-856D-BC3B-F036-963BFE3849CB}"/>
              </a:ext>
            </a:extLst>
          </p:cNvPr>
          <p:cNvSpPr txBox="1"/>
          <p:nvPr/>
        </p:nvSpPr>
        <p:spPr>
          <a:xfrm>
            <a:off x="449989" y="2351739"/>
            <a:ext cx="385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F437D66-69C2-22B8-46E6-81040F129319}"/>
              </a:ext>
            </a:extLst>
          </p:cNvPr>
          <p:cNvSpPr txBox="1"/>
          <p:nvPr/>
        </p:nvSpPr>
        <p:spPr>
          <a:xfrm>
            <a:off x="449989" y="2827227"/>
            <a:ext cx="361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3ED47CE-ECD9-A695-EDDF-46CF7CE4EC2B}"/>
              </a:ext>
            </a:extLst>
          </p:cNvPr>
          <p:cNvSpPr txBox="1"/>
          <p:nvPr/>
        </p:nvSpPr>
        <p:spPr>
          <a:xfrm>
            <a:off x="449989" y="3302715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DD9F20C-E7FC-0BBA-92B6-C60CB5D99817}"/>
                  </a:ext>
                </a:extLst>
              </p:cNvPr>
              <p:cNvSpPr txBox="1"/>
              <p:nvPr/>
            </p:nvSpPr>
            <p:spPr>
              <a:xfrm>
                <a:off x="449989" y="3778203"/>
                <a:ext cx="4216781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04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DD9F20C-E7FC-0BBA-92B6-C60CB5D998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8203"/>
                <a:ext cx="4216781" cy="631076"/>
              </a:xfrm>
              <a:prstGeom prst="rect">
                <a:avLst/>
              </a:prstGeom>
              <a:blipFill>
                <a:blip r:embed="rId3"/>
                <a:stretch>
                  <a:fillRect l="-2312" r="-1879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51A1C9C5-DBF8-C1E8-7248-B7A69017DC80}"/>
              </a:ext>
            </a:extLst>
          </p:cNvPr>
          <p:cNvSpPr txBox="1"/>
          <p:nvPr/>
        </p:nvSpPr>
        <p:spPr>
          <a:xfrm>
            <a:off x="449989" y="4315667"/>
            <a:ext cx="386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4.49m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39CDC04-837C-1916-C813-B9FCF61B04FD}"/>
              </a:ext>
            </a:extLst>
          </p:cNvPr>
          <p:cNvSpPr txBox="1"/>
          <p:nvPr/>
        </p:nvSpPr>
        <p:spPr>
          <a:xfrm>
            <a:off x="449989" y="4791155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此货船不能顺利通过拱桥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5" name="yt_image_1103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48328" y="2185524"/>
            <a:ext cx="2507157" cy="181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yt_image_1104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8947" y="2491102"/>
            <a:ext cx="1957190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5" name="yt_shape_11055"/>
          <p:cNvSpPr txBox="1"/>
          <p:nvPr/>
        </p:nvSpPr>
        <p:spPr>
          <a:xfrm>
            <a:off x="540000" y="836712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在综合实践课上，小东同学展示了如下的操作及问题：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56" name="yt_shape_11056"/>
              <p:cNvSpPr txBox="1"/>
              <p:nvPr/>
            </p:nvSpPr>
            <p:spPr>
              <a:xfrm>
                <a:off x="540119" y="1316015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，通过折叠圆形纸片，使得劣弧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折叠后恰好过圆心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的长；</a:t>
                </a:r>
              </a:p>
            </p:txBody>
          </p:sp>
        </mc:Choice>
        <mc:Fallback xmlns="">
          <p:sp>
            <p:nvSpPr>
              <p:cNvPr id="11056" name="yt_shape_11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16015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60" name="yt_image_11060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2406" y="1916832"/>
            <a:ext cx="4708096" cy="211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1062"/>
              <p:cNvSpPr txBox="1"/>
              <p:nvPr/>
            </p:nvSpPr>
            <p:spPr>
              <a:xfrm>
                <a:off x="540119" y="2511505"/>
                <a:ext cx="11111999" cy="37876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并延长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交虚线劣弧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由折叠知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，根据勾股定理得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10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11505"/>
                <a:ext cx="11111999" cy="3787640"/>
              </a:xfrm>
              <a:prstGeom prst="rect">
                <a:avLst/>
              </a:prstGeom>
              <a:blipFill>
                <a:blip r:embed="rId4"/>
                <a:stretch>
                  <a:fillRect l="-1701" t="-1449" b="-40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1A8B246-A04D-D348-F570-0DB45600ACA6}"/>
              </a:ext>
            </a:extLst>
          </p:cNvPr>
          <p:cNvSpPr txBox="1"/>
          <p:nvPr/>
        </p:nvSpPr>
        <p:spPr>
          <a:xfrm>
            <a:off x="450108" y="2464699"/>
            <a:ext cx="598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6803578-0AA0-8B42-A93A-1D9C18B503BC}"/>
                  </a:ext>
                </a:extLst>
              </p:cNvPr>
              <p:cNvSpPr txBox="1"/>
              <p:nvPr/>
            </p:nvSpPr>
            <p:spPr>
              <a:xfrm>
                <a:off x="450108" y="2940187"/>
                <a:ext cx="432371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并延长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交虚线劣弧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6803578-0AA0-8B42-A93A-1D9C18B50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40187"/>
                <a:ext cx="4323715" cy="646189"/>
              </a:xfrm>
              <a:prstGeom prst="rect">
                <a:avLst/>
              </a:prstGeom>
              <a:blipFill>
                <a:blip r:embed="rId5"/>
                <a:stretch>
                  <a:fillRect l="-2257" r="-2257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9D87A6D-0AD9-04D5-2758-73588E6A278B}"/>
              </a:ext>
            </a:extLst>
          </p:cNvPr>
          <p:cNvSpPr txBox="1"/>
          <p:nvPr/>
        </p:nvSpPr>
        <p:spPr>
          <a:xfrm>
            <a:off x="450108" y="3492764"/>
            <a:ext cx="176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E5556FF-DAC7-CA9E-604D-3DE6130C3D37}"/>
                  </a:ext>
                </a:extLst>
              </p:cNvPr>
              <p:cNvSpPr txBox="1"/>
              <p:nvPr/>
            </p:nvSpPr>
            <p:spPr>
              <a:xfrm>
                <a:off x="450108" y="3968252"/>
                <a:ext cx="59300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由折叠知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E5556FF-DAC7-CA9E-604D-3DE6130C3D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68252"/>
                <a:ext cx="5930011" cy="765061"/>
              </a:xfrm>
              <a:prstGeom prst="rect">
                <a:avLst/>
              </a:prstGeom>
              <a:blipFill>
                <a:blip r:embed="rId6"/>
                <a:stretch>
                  <a:fillRect l="-1644" r="-1439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1EA36A8-9AEA-ADF5-D31A-E8919AA356FA}"/>
                  </a:ext>
                </a:extLst>
              </p:cNvPr>
              <p:cNvSpPr txBox="1"/>
              <p:nvPr/>
            </p:nvSpPr>
            <p:spPr>
              <a:xfrm>
                <a:off x="450108" y="4877027"/>
                <a:ext cx="10439527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itchFamily="24"/>
                  <a:ea typeface="黑体" pitchFamily="24"/>
                  <a:cs typeface="宋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根据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勾股定理得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1EA36A8-9AEA-ADF5-D31A-E8919AA356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77027"/>
                <a:ext cx="10439527" cy="669430"/>
              </a:xfrm>
              <a:prstGeom prst="rect">
                <a:avLst/>
              </a:prstGeom>
              <a:blipFill>
                <a:blip r:embed="rId7"/>
                <a:stretch>
                  <a:fillRect l="-935" t="-36364" b="-4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075FED5-5AAF-1F2D-08B7-BA721857C4D0}"/>
                  </a:ext>
                </a:extLst>
              </p:cNvPr>
              <p:cNvSpPr txBox="1"/>
              <p:nvPr/>
            </p:nvSpPr>
            <p:spPr>
              <a:xfrm>
                <a:off x="5543948" y="5178494"/>
                <a:ext cx="3473259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075FED5-5AAF-1F2D-08B7-BA721857C4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3948" y="5178494"/>
                <a:ext cx="3473259" cy="632727"/>
              </a:xfrm>
              <a:prstGeom prst="rect">
                <a:avLst/>
              </a:prstGeom>
              <a:blipFill>
                <a:blip r:embed="rId8"/>
                <a:stretch>
                  <a:fillRect r="-2456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CAB146A-2824-656A-2B2C-C7D1A7DD8C2F}"/>
                  </a:ext>
                </a:extLst>
              </p:cNvPr>
              <p:cNvSpPr txBox="1"/>
              <p:nvPr/>
            </p:nvSpPr>
            <p:spPr>
              <a:xfrm>
                <a:off x="450108" y="5805264"/>
                <a:ext cx="295833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CAB146A-2824-656A-2B2C-C7D1A7DD8C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05264"/>
                <a:ext cx="2958339" cy="554686"/>
              </a:xfrm>
              <a:prstGeom prst="rect">
                <a:avLst/>
              </a:prstGeom>
              <a:blipFill>
                <a:blip r:embed="rId9"/>
                <a:stretch>
                  <a:fillRect l="-3299" r="-3093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1066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r="47770"/>
          <a:stretch/>
        </p:blipFill>
        <p:spPr bwMode="auto">
          <a:xfrm>
            <a:off x="5951984" y="2684380"/>
            <a:ext cx="1509568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1903</Words>
  <Application>Microsoft Office PowerPoint</Application>
  <PresentationFormat>宽屏</PresentationFormat>
  <Paragraphs>184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45</cp:revision>
  <dcterms:created xsi:type="dcterms:W3CDTF">2023-05-05T05:33:04Z</dcterms:created>
  <dcterms:modified xsi:type="dcterms:W3CDTF">2023-10-20T20:48:44Z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