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2" r:id="rId6"/>
    <p:sldId id="375" r:id="rId7"/>
    <p:sldId id="376" r:id="rId8"/>
    <p:sldId id="378" r:id="rId9"/>
    <p:sldId id="380" r:id="rId10"/>
    <p:sldId id="381" r:id="rId11"/>
    <p:sldId id="382" r:id="rId12"/>
    <p:sldId id="384" r:id="rId13"/>
    <p:sldId id="38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bin"/><Relationship Id="rId2" Type="http://schemas.openxmlformats.org/officeDocument/2006/relationships/image" Target="../media/image4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bin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4" name="yt_shape_12874"/>
          <p:cNvSpPr txBox="1"/>
          <p:nvPr/>
        </p:nvSpPr>
        <p:spPr>
          <a:xfrm>
            <a:off x="540000" y="83671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873" name="yt_image_12873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76" name="yt_shape_12876"/>
              <p:cNvSpPr txBox="1"/>
              <p:nvPr/>
            </p:nvSpPr>
            <p:spPr>
              <a:xfrm>
                <a:off x="540000" y="1534295"/>
                <a:ext cx="10629898" cy="6431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设圆的半径为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，则圆的周长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的圆心角所对的弧长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876" name="yt_shape_128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4295"/>
                <a:ext cx="10629898" cy="643125"/>
              </a:xfrm>
              <a:prstGeom prst="rect">
                <a:avLst/>
              </a:prstGeom>
              <a:blipFill>
                <a:blip r:embed="rId3"/>
                <a:stretch>
                  <a:fillRect l="-1779" r="-86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78" name="yt_shape_12878"/>
              <p:cNvSpPr txBox="1"/>
              <p:nvPr/>
            </p:nvSpPr>
            <p:spPr>
              <a:xfrm>
                <a:off x="540119" y="2228208"/>
                <a:ext cx="11111999" cy="13882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，圆心角为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的扇形面积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，弧长为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的扇形的面积为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lR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878" name="yt_shape_128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28208"/>
                <a:ext cx="11111999" cy="1388201"/>
              </a:xfrm>
              <a:prstGeom prst="rect">
                <a:avLst/>
              </a:prstGeom>
              <a:blipFill>
                <a:blip r:embed="rId4"/>
                <a:stretch>
                  <a:fillRect l="-1701" b="-6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927DC36-83FF-B255-6516-D07D722D8F63}"/>
              </a:ext>
            </a:extLst>
          </p:cNvPr>
          <p:cNvSpPr txBox="1"/>
          <p:nvPr/>
        </p:nvSpPr>
        <p:spPr>
          <a:xfrm>
            <a:off x="5334727" y="1487489"/>
            <a:ext cx="672210" cy="7305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AFDCE5-F6C9-C3D8-3544-1AE42716743B}"/>
                  </a:ext>
                </a:extLst>
              </p:cNvPr>
              <p:cNvSpPr txBox="1"/>
              <p:nvPr/>
            </p:nvSpPr>
            <p:spPr>
              <a:xfrm>
                <a:off x="10165672" y="1340768"/>
                <a:ext cx="628142" cy="7305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𝑅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AFDCE5-F6C9-C3D8-3544-1AE4271674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65672" y="1340768"/>
                <a:ext cx="628142" cy="730517"/>
              </a:xfrm>
              <a:prstGeom prst="rect">
                <a:avLst/>
              </a:prstGeom>
              <a:blipFill>
                <a:blip r:embed="rId5"/>
                <a:stretch>
                  <a:fillRect l="-9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A177D3-4A06-5DC3-7146-E6040BB82619}"/>
                  </a:ext>
                </a:extLst>
              </p:cNvPr>
              <p:cNvSpPr txBox="1"/>
              <p:nvPr/>
            </p:nvSpPr>
            <p:spPr>
              <a:xfrm>
                <a:off x="5890919" y="1945255"/>
                <a:ext cx="746888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A177D3-4A06-5DC3-7146-E6040BB82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0919" y="1945255"/>
                <a:ext cx="746888" cy="83567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C358F1-22F2-5EEB-9308-37628C31CC9C}"/>
                  </a:ext>
                </a:extLst>
              </p:cNvPr>
              <p:cNvSpPr txBox="1"/>
              <p:nvPr/>
            </p:nvSpPr>
            <p:spPr>
              <a:xfrm>
                <a:off x="1014681" y="2712748"/>
                <a:ext cx="5785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lR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C358F1-22F2-5EEB-9308-37628C31C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4681" y="2712748"/>
                <a:ext cx="578549" cy="726326"/>
              </a:xfrm>
              <a:prstGeom prst="rect">
                <a:avLst/>
              </a:prstGeom>
              <a:blipFill>
                <a:blip r:embed="rId7"/>
                <a:stretch>
                  <a:fillRect r="-1789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9" name="yt_shape_12949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的中点，求图中阴影部分的面积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50" name="yt_image_12950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1946435"/>
            <a:ext cx="2255428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2952"/>
              <p:cNvSpPr txBox="1"/>
              <p:nvPr/>
            </p:nvSpPr>
            <p:spPr>
              <a:xfrm>
                <a:off x="540000" y="1786102"/>
                <a:ext cx="5167761" cy="50272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图中阴影部分的面积为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48×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29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86102"/>
                <a:ext cx="5167761" cy="5027274"/>
              </a:xfrm>
              <a:prstGeom prst="rect">
                <a:avLst/>
              </a:prstGeom>
              <a:blipFill>
                <a:blip r:embed="rId3"/>
                <a:stretch>
                  <a:fillRect l="-3660" t="-1091" r="-2715" b="-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8D77CF26-DDBC-2CCE-E307-7503DD501617}"/>
              </a:ext>
            </a:extLst>
          </p:cNvPr>
          <p:cNvSpPr txBox="1"/>
          <p:nvPr/>
        </p:nvSpPr>
        <p:spPr>
          <a:xfrm>
            <a:off x="449989" y="1739296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A57A70F-B970-38DA-3921-DF1F2B32F24E}"/>
              </a:ext>
            </a:extLst>
          </p:cNvPr>
          <p:cNvSpPr txBox="1"/>
          <p:nvPr/>
        </p:nvSpPr>
        <p:spPr>
          <a:xfrm>
            <a:off x="449989" y="2214784"/>
            <a:ext cx="2296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3C2EBDA-CB0E-5058-18B5-D6A02772309B}"/>
              </a:ext>
            </a:extLst>
          </p:cNvPr>
          <p:cNvSpPr txBox="1"/>
          <p:nvPr/>
        </p:nvSpPr>
        <p:spPr>
          <a:xfrm>
            <a:off x="449989" y="2690272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D1F0794-2D31-1842-43AB-C63CE1813AC1}"/>
              </a:ext>
            </a:extLst>
          </p:cNvPr>
          <p:cNvSpPr txBox="1"/>
          <p:nvPr/>
        </p:nvSpPr>
        <p:spPr>
          <a:xfrm>
            <a:off x="449989" y="3165760"/>
            <a:ext cx="3037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DAE6827-7C28-C5EB-8355-3E5EB5AA0675}"/>
              </a:ext>
            </a:extLst>
          </p:cNvPr>
          <p:cNvSpPr txBox="1"/>
          <p:nvPr/>
        </p:nvSpPr>
        <p:spPr>
          <a:xfrm>
            <a:off x="449989" y="3641248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221B99D-4FEB-1B92-1083-29957CC5B94A}"/>
              </a:ext>
            </a:extLst>
          </p:cNvPr>
          <p:cNvSpPr txBox="1"/>
          <p:nvPr/>
        </p:nvSpPr>
        <p:spPr>
          <a:xfrm>
            <a:off x="449989" y="4116736"/>
            <a:ext cx="178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8E43B53-BA62-3D0F-4BAA-BC655CCDB7F3}"/>
              </a:ext>
            </a:extLst>
          </p:cNvPr>
          <p:cNvSpPr txBox="1"/>
          <p:nvPr/>
        </p:nvSpPr>
        <p:spPr>
          <a:xfrm>
            <a:off x="449989" y="4592224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C93E111-939B-C382-532A-4C5DAEA4D805}"/>
              </a:ext>
            </a:extLst>
          </p:cNvPr>
          <p:cNvSpPr txBox="1"/>
          <p:nvPr/>
        </p:nvSpPr>
        <p:spPr>
          <a:xfrm>
            <a:off x="449989" y="5067712"/>
            <a:ext cx="161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86ECBC2-1AA1-2840-7F5F-D1BDFBB4413B}"/>
              </a:ext>
            </a:extLst>
          </p:cNvPr>
          <p:cNvSpPr txBox="1"/>
          <p:nvPr/>
        </p:nvSpPr>
        <p:spPr>
          <a:xfrm>
            <a:off x="449989" y="5543200"/>
            <a:ext cx="142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1414D56-26D6-1B07-A8BC-BF9F72B73846}"/>
                  </a:ext>
                </a:extLst>
              </p:cNvPr>
              <p:cNvSpPr txBox="1"/>
              <p:nvPr/>
            </p:nvSpPr>
            <p:spPr>
              <a:xfrm>
                <a:off x="449989" y="6018688"/>
                <a:ext cx="5297868" cy="792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图中阴影部分的面积为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48×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1414D56-26D6-1B07-A8BC-BF9F72B738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18688"/>
                <a:ext cx="5297868" cy="792874"/>
              </a:xfrm>
              <a:prstGeom prst="rect">
                <a:avLst/>
              </a:prstGeom>
              <a:blipFill>
                <a:blip r:embed="rId4"/>
                <a:stretch>
                  <a:fillRect l="-1841" r="-1841" b="-4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5" name="yt_shape_12955"/>
          <p:cNvSpPr txBox="1"/>
          <p:nvPr/>
        </p:nvSpPr>
        <p:spPr>
          <a:xfrm>
            <a:off x="540000" y="692696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954" name="yt_image_12954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692696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7" name="yt_shape_12957"/>
          <p:cNvSpPr txBox="1"/>
          <p:nvPr/>
        </p:nvSpPr>
        <p:spPr>
          <a:xfrm>
            <a:off x="540119" y="126876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直观想象）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如图所示，在平面直角坐标系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，将其沿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轴的正方向连续滚动，即先以顶点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为旋转中心将正方形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得到第二个正方形，再以顶点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为旋转中心将第二个正方形顺时针旋转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得到第三个正方形，依此方法继续滚动下去得到第四个正方形，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，第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个正方形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设滚动过程中的点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58" name="yt_image_1295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58694" y="3501008"/>
            <a:ext cx="3674611" cy="174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60" name="yt_shape_12960"/>
          <p:cNvSpPr txBox="1"/>
          <p:nvPr/>
        </p:nvSpPr>
        <p:spPr>
          <a:xfrm>
            <a:off x="540119" y="50851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）画出第三个和第四个正方形的位置，并直接写出第三个正方形中的点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7" name="yt_shape_12961"/>
          <p:cNvSpPr txBox="1"/>
          <p:nvPr/>
        </p:nvSpPr>
        <p:spPr>
          <a:xfrm>
            <a:off x="539999" y="59047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）画出点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）运动的曲线（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），并直接写出该曲线与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轴所围成区域的面积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1" name="yt_shape_12961"/>
          <p:cNvSpPr txBox="1"/>
          <p:nvPr/>
        </p:nvSpPr>
        <p:spPr>
          <a:xfrm>
            <a:off x="540119" y="3533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）画出点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）运动的曲线（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），并直接写出该曲线与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轴所围成区域的面积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962" name="yt_shape_12962"/>
          <p:cNvSpPr txBox="1"/>
          <p:nvPr/>
        </p:nvSpPr>
        <p:spPr>
          <a:xfrm>
            <a:off x="540119" y="17476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）第三个和第四个正方形的位置如图所示：第三个正方形中的点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964" name="yt_shape_12964"/>
          <p:cNvSpPr txBox="1"/>
          <p:nvPr/>
        </p:nvSpPr>
        <p:spPr>
          <a:xfrm>
            <a:off x="4475579" y="2132856"/>
            <a:ext cx="2853795" cy="116160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50" b="0" i="0" u="none" spc="-64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450" b="0" i="0" u="none" spc="20641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963" name="yt_image_12963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5579" y="2204864"/>
            <a:ext cx="2823926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750DAA-FBBA-F112-7981-AB24EDDA8BD7}"/>
              </a:ext>
            </a:extLst>
          </p:cNvPr>
          <p:cNvSpPr txBox="1"/>
          <p:nvPr/>
        </p:nvSpPr>
        <p:spPr>
          <a:xfrm>
            <a:off x="450108" y="1628800"/>
            <a:ext cx="7527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）第三个和第四个正方形的位置如图所示：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黑体" pitchFamily="24"/>
              <a:cs typeface="宋体" pitchFamily="24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第三个正方形中的点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7FD9BC-DE48-9169-3C2C-D2DD76848BCB}"/>
              </a:ext>
            </a:extLst>
          </p:cNvPr>
          <p:cNvSpPr txBox="1"/>
          <p:nvPr/>
        </p:nvSpPr>
        <p:spPr>
          <a:xfrm>
            <a:off x="434850" y="2557905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yt_shape_12960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）画出第三个和第四个正方形的位置，并直接写出第三个正方形中的点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9" name="yt_shape_12966"/>
          <p:cNvSpPr txBox="1"/>
          <p:nvPr/>
        </p:nvSpPr>
        <p:spPr>
          <a:xfrm>
            <a:off x="540000" y="4398724"/>
            <a:ext cx="72135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）运动的曲线（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968"/>
          <p:cNvSpPr txBox="1"/>
          <p:nvPr/>
        </p:nvSpPr>
        <p:spPr>
          <a:xfrm>
            <a:off x="4475579" y="4762908"/>
            <a:ext cx="2853795" cy="116160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50" b="0" i="0" u="none" spc="-64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450" b="0" i="0" u="none" spc="20641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296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5579" y="4803992"/>
            <a:ext cx="2823926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2970"/>
              <p:cNvSpPr txBox="1"/>
              <p:nvPr/>
            </p:nvSpPr>
            <p:spPr>
              <a:xfrm>
                <a:off x="540000" y="5944627"/>
                <a:ext cx="9330824" cy="7572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由图形可知它与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轴所围成区域的面积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" name="yt_shape_129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44627"/>
                <a:ext cx="9330824" cy="757259"/>
              </a:xfrm>
              <a:prstGeom prst="rect">
                <a:avLst/>
              </a:prstGeom>
              <a:blipFill>
                <a:blip r:embed="rId4"/>
                <a:stretch>
                  <a:fillRect l="-2026" r="-1046" b="-13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6AE03CFD-6F1D-A06A-9DC8-223681E72985}"/>
              </a:ext>
            </a:extLst>
          </p:cNvPr>
          <p:cNvSpPr txBox="1"/>
          <p:nvPr/>
        </p:nvSpPr>
        <p:spPr>
          <a:xfrm>
            <a:off x="449989" y="4351918"/>
            <a:ext cx="7323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）运动的曲线（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CDB7AE3-ACB7-BB40-9E24-71DAD2CFA747}"/>
                  </a:ext>
                </a:extLst>
              </p:cNvPr>
              <p:cNvSpPr txBox="1"/>
              <p:nvPr/>
            </p:nvSpPr>
            <p:spPr>
              <a:xfrm>
                <a:off x="449989" y="5897821"/>
                <a:ext cx="9420669" cy="8435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由图形可知它与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轴所围成区域的面积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CDB7AE3-ACB7-BB40-9E24-71DAD2CFA7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97821"/>
                <a:ext cx="9420669" cy="843547"/>
              </a:xfrm>
              <a:prstGeom prst="rect">
                <a:avLst/>
              </a:prstGeom>
              <a:blipFill>
                <a:blip r:embed="rId5"/>
                <a:stretch>
                  <a:fillRect l="-1036" r="-1036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yt_image_12958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17389" y="1276617"/>
            <a:ext cx="3674611" cy="174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1" name="yt_shape_12881"/>
          <p:cNvSpPr txBox="1"/>
          <p:nvPr/>
        </p:nvSpPr>
        <p:spPr>
          <a:xfrm>
            <a:off x="540000" y="83671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880" name="yt_image_12880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3" name="yt_shape_12883"/>
          <p:cNvSpPr txBox="1"/>
          <p:nvPr/>
        </p:nvSpPr>
        <p:spPr>
          <a:xfrm>
            <a:off x="540000" y="1540009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弧长的计算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84" name="yt_shape_12884"/>
              <p:cNvSpPr txBox="1"/>
              <p:nvPr/>
            </p:nvSpPr>
            <p:spPr>
              <a:xfrm>
                <a:off x="540000" y="2039574"/>
                <a:ext cx="9140323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一个扇形的半径为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，弧长为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，则扇形的圆心角为（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884" name="yt_shape_128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9574"/>
                <a:ext cx="9140323" cy="642163"/>
              </a:xfrm>
              <a:prstGeom prst="rect">
                <a:avLst/>
              </a:prstGeom>
              <a:blipFill>
                <a:blip r:embed="rId3"/>
                <a:stretch>
                  <a:fillRect l="-2068" r="-106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86" name="yt_table_1288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426436"/>
              </p:ext>
            </p:extLst>
          </p:nvPr>
        </p:nvGraphicFramePr>
        <p:xfrm>
          <a:off x="540000" y="2732525"/>
          <a:ext cx="84512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</a:tbl>
          </a:graphicData>
        </a:graphic>
      </p:graphicFrame>
      <p:sp>
        <p:nvSpPr>
          <p:cNvPr id="12888" name="yt_shape_12888"/>
          <p:cNvSpPr txBox="1"/>
          <p:nvPr/>
        </p:nvSpPr>
        <p:spPr>
          <a:xfrm>
            <a:off x="540000" y="3258696"/>
            <a:ext cx="105621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（梧州市中考）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若扇形的半径为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，则此扇形的弧长是（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89" name="yt_table_12889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0791220"/>
                  </p:ext>
                </p:extLst>
              </p:nvPr>
            </p:nvGraphicFramePr>
            <p:xfrm>
              <a:off x="540000" y="3737999"/>
              <a:ext cx="8178166" cy="633667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  <a:gridCol w="2375218">
                      <a:extLst>
                        <a:ext uri="{9D8B030D-6E8A-4147-A177-3AD203B41FA5}">
                          <a16:colId xmlns:a16="http://schemas.microsoft.com/office/drawing/2014/main" val="10317"/>
                        </a:ext>
                      </a:extLst>
                    </a:gridCol>
                    <a:gridCol w="2375218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889" name="yt_table_12889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0791220"/>
                  </p:ext>
                </p:extLst>
              </p:nvPr>
            </p:nvGraphicFramePr>
            <p:xfrm>
              <a:off x="540000" y="3737999"/>
              <a:ext cx="8178166" cy="672465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  <a:gridCol w="2375218">
                      <a:extLst>
                        <a:ext uri="{9D8B030D-6E8A-4147-A177-3AD203B41FA5}">
                          <a16:colId xmlns:a16="http://schemas.microsoft.com/office/drawing/2014/main" val="10317"/>
                        </a:ext>
                      </a:extLst>
                    </a:gridCol>
                    <a:gridCol w="2375218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</a:tblGrid>
                  <a:tr h="6724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4946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4359" r="-50000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8841206">
            <a:extLst>
              <a:ext uri="{FF2B5EF4-FFF2-40B4-BE49-F238E27FC236}">
                <a16:creationId xmlns:a16="http://schemas.microsoft.com/office/drawing/2014/main" id="{9DC916AF-EE68-6146-2471-309B05634F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7933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809E88-8FD3-D5C3-BE85-001B42D626C7}"/>
              </a:ext>
            </a:extLst>
          </p:cNvPr>
          <p:cNvSpPr txBox="1"/>
          <p:nvPr/>
        </p:nvSpPr>
        <p:spPr>
          <a:xfrm>
            <a:off x="8841514" y="1992768"/>
            <a:ext cx="3832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CBBBB9-C83C-4D2A-BB29-758786E4A985}"/>
              </a:ext>
            </a:extLst>
          </p:cNvPr>
          <p:cNvSpPr txBox="1"/>
          <p:nvPr/>
        </p:nvSpPr>
        <p:spPr>
          <a:xfrm>
            <a:off x="10249626" y="321189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890"/>
          <p:cNvSpPr txBox="1"/>
          <p:nvPr/>
        </p:nvSpPr>
        <p:spPr>
          <a:xfrm>
            <a:off x="540000" y="44104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（长春市中考）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如图是圆弧形状的铁轨示意图，半径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米，圆心角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，则这段铁轨的长度为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100π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（铁轨的宽度忽略不计，结果保留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" name="yt_image_1289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57234" y="5442113"/>
            <a:ext cx="1277530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5B38D1A-C16A-F866-4D07-D75CF8F8C154}"/>
              </a:ext>
            </a:extLst>
          </p:cNvPr>
          <p:cNvSpPr txBox="1"/>
          <p:nvPr/>
        </p:nvSpPr>
        <p:spPr>
          <a:xfrm>
            <a:off x="6463439" y="4839146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1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93" name="yt_shape_12893"/>
              <p:cNvSpPr txBox="1"/>
              <p:nvPr/>
            </p:nvSpPr>
            <p:spPr>
              <a:xfrm>
                <a:off x="540000" y="715976"/>
                <a:ext cx="10719538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（金华市中考）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所在圆的半径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</a:p>
            </p:txBody>
          </p:sp>
        </mc:Choice>
        <mc:Fallback xmlns="">
          <p:sp>
            <p:nvSpPr>
              <p:cNvPr id="12893" name="yt_shape_128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15976"/>
                <a:ext cx="10719538" cy="490006"/>
              </a:xfrm>
              <a:prstGeom prst="rect">
                <a:avLst/>
              </a:prstGeom>
              <a:blipFill>
                <a:blip r:embed="rId2"/>
                <a:stretch>
                  <a:fillRect l="-1763" r="-796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95" name="yt_image_1289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52673" y="1332815"/>
            <a:ext cx="2106865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7" name="yt_shape_12897"/>
          <p:cNvSpPr txBox="1"/>
          <p:nvPr/>
        </p:nvSpPr>
        <p:spPr>
          <a:xfrm>
            <a:off x="540000" y="1346866"/>
            <a:ext cx="2683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98" name="yt_shape_12898"/>
              <p:cNvSpPr txBox="1"/>
              <p:nvPr/>
            </p:nvSpPr>
            <p:spPr>
              <a:xfrm>
                <a:off x="540000" y="1826169"/>
                <a:ext cx="2175532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898" name="yt_shape_128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26169"/>
                <a:ext cx="2175532" cy="490006"/>
              </a:xfrm>
              <a:prstGeom prst="rect">
                <a:avLst/>
              </a:prstGeom>
              <a:blipFill>
                <a:blip r:embed="rId4"/>
                <a:stretch>
                  <a:fillRect l="-8708" r="-7865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900" name="yt_shape_12900"/>
              <p:cNvSpPr txBox="1"/>
              <p:nvPr/>
            </p:nvSpPr>
            <p:spPr>
              <a:xfrm>
                <a:off x="540000" y="2366963"/>
                <a:ext cx="9334543" cy="17873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所在圆的半径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900" name="yt_shape_129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6963"/>
                <a:ext cx="9334543" cy="1787349"/>
              </a:xfrm>
              <a:prstGeom prst="rect">
                <a:avLst/>
              </a:prstGeom>
              <a:blipFill>
                <a:blip r:embed="rId5"/>
                <a:stretch>
                  <a:fillRect l="-2025" r="-980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3427FF-3983-28BC-7D20-863536F77EB1}"/>
                  </a:ext>
                </a:extLst>
              </p:cNvPr>
              <p:cNvSpPr txBox="1"/>
              <p:nvPr/>
            </p:nvSpPr>
            <p:spPr>
              <a:xfrm>
                <a:off x="449989" y="2320157"/>
                <a:ext cx="9424353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所在圆的半径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3427FF-3983-28BC-7D20-863536F77E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0157"/>
                <a:ext cx="9424353" cy="646189"/>
              </a:xfrm>
              <a:prstGeom prst="rect">
                <a:avLst/>
              </a:prstGeom>
              <a:blipFill>
                <a:blip r:embed="rId6"/>
                <a:stretch>
                  <a:fillRect l="-1035" r="-970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7A2AE19-4807-504E-9FF2-A0C98E387937}"/>
                  </a:ext>
                </a:extLst>
              </p:cNvPr>
              <p:cNvSpPr txBox="1"/>
              <p:nvPr/>
            </p:nvSpPr>
            <p:spPr>
              <a:xfrm>
                <a:off x="449989" y="2872734"/>
                <a:ext cx="4255389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7A2AE19-4807-504E-9FF2-A0C98E3879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2734"/>
                <a:ext cx="4255389" cy="850024"/>
              </a:xfrm>
              <a:prstGeom prst="rect">
                <a:avLst/>
              </a:prstGeom>
              <a:blipFill>
                <a:blip r:embed="rId7"/>
                <a:stretch>
                  <a:fillRect l="-2292" r="-1719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8CAB51F-EB21-777A-AD8D-CE4B36A7E74B}"/>
                  </a:ext>
                </a:extLst>
              </p:cNvPr>
              <p:cNvSpPr txBox="1"/>
              <p:nvPr/>
            </p:nvSpPr>
            <p:spPr>
              <a:xfrm>
                <a:off x="449989" y="3629147"/>
                <a:ext cx="260432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8CAB51F-EB21-777A-AD8D-CE4B36A7E7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9147"/>
                <a:ext cx="2604326" cy="554686"/>
              </a:xfrm>
              <a:prstGeom prst="rect">
                <a:avLst/>
              </a:prstGeom>
              <a:blipFill>
                <a:blip r:embed="rId8"/>
                <a:stretch>
                  <a:fillRect l="-3747" r="-3981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2902"/>
              <p:cNvSpPr txBox="1"/>
              <p:nvPr/>
            </p:nvSpPr>
            <p:spPr>
              <a:xfrm>
                <a:off x="540000" y="4127327"/>
                <a:ext cx="4465966" cy="20833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29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27327"/>
                <a:ext cx="4465966" cy="2083327"/>
              </a:xfrm>
              <a:prstGeom prst="rect">
                <a:avLst/>
              </a:prstGeom>
              <a:blipFill>
                <a:blip r:embed="rId9"/>
                <a:stretch>
                  <a:fillRect l="-4235" t="-2339" r="-3142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16E3CF6-288D-90E6-6197-474EF6E830C0}"/>
              </a:ext>
            </a:extLst>
          </p:cNvPr>
          <p:cNvSpPr txBox="1"/>
          <p:nvPr/>
        </p:nvSpPr>
        <p:spPr>
          <a:xfrm>
            <a:off x="449989" y="4080521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9603612-B668-4C9F-7C15-76F3521F69AA}"/>
              </a:ext>
            </a:extLst>
          </p:cNvPr>
          <p:cNvSpPr txBox="1"/>
          <p:nvPr/>
        </p:nvSpPr>
        <p:spPr>
          <a:xfrm>
            <a:off x="449989" y="4556009"/>
            <a:ext cx="234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613E1B4-6864-A730-91D7-3C035418EF65}"/>
              </a:ext>
            </a:extLst>
          </p:cNvPr>
          <p:cNvSpPr txBox="1"/>
          <p:nvPr/>
        </p:nvSpPr>
        <p:spPr>
          <a:xfrm>
            <a:off x="449989" y="5031497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F703938-0306-D322-175A-B40699A75006}"/>
                  </a:ext>
                </a:extLst>
              </p:cNvPr>
              <p:cNvSpPr txBox="1"/>
              <p:nvPr/>
            </p:nvSpPr>
            <p:spPr>
              <a:xfrm>
                <a:off x="449989" y="5506985"/>
                <a:ext cx="3285491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的长是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AF703938-0306-D322-175A-B40699A750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06985"/>
                <a:ext cx="3285491" cy="730327"/>
              </a:xfrm>
              <a:prstGeom prst="rect">
                <a:avLst/>
              </a:prstGeom>
              <a:blipFill>
                <a:blip r:embed="rId10"/>
                <a:stretch>
                  <a:fillRect l="-2968" r="-296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4" name="yt_shape_12904"/>
          <p:cNvSpPr txBox="1"/>
          <p:nvPr/>
        </p:nvSpPr>
        <p:spPr>
          <a:xfrm>
            <a:off x="540000" y="912132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扇形面积的计算</a:t>
            </a:r>
          </a:p>
        </p:txBody>
      </p:sp>
      <p:sp>
        <p:nvSpPr>
          <p:cNvPr id="12905" name="yt_shape_12905"/>
          <p:cNvSpPr txBox="1"/>
          <p:nvPr/>
        </p:nvSpPr>
        <p:spPr>
          <a:xfrm>
            <a:off x="540000" y="1411697"/>
            <a:ext cx="82714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一个扇形的半径为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，则它的面积是（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06" name="yt_table_12906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4587143"/>
                  </p:ext>
                </p:extLst>
              </p:nvPr>
            </p:nvGraphicFramePr>
            <p:xfrm>
              <a:off x="540000" y="1891000"/>
              <a:ext cx="7640004" cy="633667"/>
            </p:xfrm>
            <a:graphic>
              <a:graphicData uri="http://schemas.openxmlformats.org/drawingml/2006/table">
                <a:tbl>
                  <a:tblPr/>
                  <a:tblGrid>
                    <a:gridCol w="2095818">
                      <a:extLst>
                        <a:ext uri="{9D8B030D-6E8A-4147-A177-3AD203B41FA5}">
                          <a16:colId xmlns:a16="http://schemas.microsoft.com/office/drawing/2014/main" val="10320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1339850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906" name="yt_table_12906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4587143"/>
                  </p:ext>
                </p:extLst>
              </p:nvPr>
            </p:nvGraphicFramePr>
            <p:xfrm>
              <a:off x="540000" y="1891000"/>
              <a:ext cx="7640004" cy="672465"/>
            </p:xfrm>
            <a:graphic>
              <a:graphicData uri="http://schemas.openxmlformats.org/drawingml/2006/table">
                <a:tbl>
                  <a:tblPr/>
                  <a:tblGrid>
                    <a:gridCol w="2095818">
                      <a:extLst>
                        <a:ext uri="{9D8B030D-6E8A-4147-A177-3AD203B41FA5}">
                          <a16:colId xmlns:a16="http://schemas.microsoft.com/office/drawing/2014/main" val="10320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1339850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</a:tblGrid>
                  <a:tr h="6724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4535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D.15π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907" name="yt_shape_12907"/>
          <p:cNvSpPr txBox="1"/>
          <p:nvPr/>
        </p:nvSpPr>
        <p:spPr>
          <a:xfrm>
            <a:off x="540119" y="25753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，则图中阴影部分的面积是（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11" name="yt_table_1291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900458"/>
              </p:ext>
            </p:extLst>
          </p:nvPr>
        </p:nvGraphicFramePr>
        <p:xfrm>
          <a:off x="540000" y="3534750"/>
          <a:ext cx="5842636" cy="950976"/>
        </p:xfrm>
        <a:graphic>
          <a:graphicData uri="http://schemas.openxmlformats.org/drawingml/2006/table">
            <a:tbl>
              <a:tblPr/>
              <a:tblGrid>
                <a:gridCol w="4197986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</a:tbl>
          </a:graphicData>
        </a:graphic>
      </p:graphicFrame>
      <p:grpSp>
        <p:nvGrpSpPr>
          <p:cNvPr id="12908" name="yt_shape_12908_skip" title="H_144.7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29147" y="3534750"/>
            <a:ext cx="1420650" cy="1838466"/>
            <a:chOff x="0" y="0"/>
            <a:chExt cx="1420650" cy="1838466"/>
          </a:xfrm>
        </p:grpSpPr>
        <p:pic>
          <p:nvPicPr>
            <p:cNvPr id="2" name="yt_image_1290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0650" cy="14424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10" name="yt_shape_12910"/>
            <p:cNvSpPr txBox="1"/>
            <p:nvPr/>
          </p:nvSpPr>
          <p:spPr>
            <a:xfrm>
              <a:off x="177044" y="147846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41450">
            <a:extLst>
              <a:ext uri="{FF2B5EF4-FFF2-40B4-BE49-F238E27FC236}">
                <a16:creationId xmlns:a16="http://schemas.microsoft.com/office/drawing/2014/main" id="{83B88C29-70E9-356A-BA8F-8B753FBDD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5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E371438-F74F-9985-0CDF-CCB4AB8CCA9E}"/>
              </a:ext>
            </a:extLst>
          </p:cNvPr>
          <p:cNvSpPr txBox="1"/>
          <p:nvPr/>
        </p:nvSpPr>
        <p:spPr>
          <a:xfrm>
            <a:off x="7963626" y="136489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4A6030-9ACF-2842-93E3-9DAFED541155}"/>
              </a:ext>
            </a:extLst>
          </p:cNvPr>
          <p:cNvSpPr txBox="1"/>
          <p:nvPr/>
        </p:nvSpPr>
        <p:spPr>
          <a:xfrm>
            <a:off x="1212108" y="30039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13" name="yt_shape_12913"/>
              <p:cNvSpPr txBox="1"/>
              <p:nvPr/>
            </p:nvSpPr>
            <p:spPr>
              <a:xfrm>
                <a:off x="540119" y="764704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是直径，弦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22.5°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，则阴影部分的面积为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2913" name="yt_shape_129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348" r="-220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18" name="yt_shape_12918"/>
          <p:cNvSpPr txBox="1"/>
          <p:nvPr/>
        </p:nvSpPr>
        <p:spPr>
          <a:xfrm>
            <a:off x="540000" y="387727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15" name="yt_shape_12915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68869" y="2087843"/>
            <a:ext cx="1054260" cy="1739025"/>
            <a:chOff x="0" y="0"/>
            <a:chExt cx="1054260" cy="1739025"/>
          </a:xfrm>
        </p:grpSpPr>
        <p:pic>
          <p:nvPicPr>
            <p:cNvPr id="2" name="yt_image_12915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054260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17" name="yt_shape_12917"/>
            <p:cNvSpPr txBox="1"/>
            <p:nvPr/>
          </p:nvSpPr>
          <p:spPr>
            <a:xfrm>
              <a:off x="-6151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38405A-DEEF-6387-D3A2-333990596AD6}"/>
                  </a:ext>
                </a:extLst>
              </p:cNvPr>
              <p:cNvSpPr txBox="1"/>
              <p:nvPr/>
            </p:nvSpPr>
            <p:spPr>
              <a:xfrm>
                <a:off x="3193308" y="1112436"/>
                <a:ext cx="9198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38405A-DEEF-6387-D3A2-333990596A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308" y="1112436"/>
                <a:ext cx="919861" cy="727279"/>
              </a:xfrm>
              <a:prstGeom prst="rect">
                <a:avLst/>
              </a:prstGeom>
              <a:blipFill>
                <a:blip r:embed="rId4"/>
                <a:stretch>
                  <a:fillRect r="-993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9" name="yt_shape_12919"/>
          <p:cNvSpPr txBox="1"/>
          <p:nvPr/>
        </p:nvSpPr>
        <p:spPr>
          <a:xfrm>
            <a:off x="540000" y="908720"/>
            <a:ext cx="95250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对弧长公式及扇形面积公式中的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的意义理解不充分而致错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20" name="yt_shape_12920"/>
              <p:cNvSpPr txBox="1"/>
              <p:nvPr/>
            </p:nvSpPr>
            <p:spPr>
              <a:xfrm>
                <a:off x="540000" y="1408285"/>
                <a:ext cx="9515682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所对的圆周角为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920" name="yt_shape_129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08285"/>
                <a:ext cx="9515682" cy="490006"/>
              </a:xfrm>
              <a:prstGeom prst="rect">
                <a:avLst/>
              </a:prstGeom>
              <a:blipFill>
                <a:blip r:embed="rId2"/>
                <a:stretch>
                  <a:fillRect l="-1986" r="-961" b="-3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22" name="yt_table_12922" title="H_106.9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6285381"/>
                  </p:ext>
                </p:extLst>
              </p:nvPr>
            </p:nvGraphicFramePr>
            <p:xfrm>
              <a:off x="540000" y="1949079"/>
              <a:ext cx="4534345" cy="1358456"/>
            </p:xfrm>
            <a:graphic>
              <a:graphicData uri="http://schemas.openxmlformats.org/drawingml/2006/table">
                <a:tbl>
                  <a:tblPr/>
                  <a:tblGrid>
                    <a:gridCol w="2724531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1809814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922" name="yt_table_12922" title="H_106.9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6285381"/>
                  </p:ext>
                </p:extLst>
              </p:nvPr>
            </p:nvGraphicFramePr>
            <p:xfrm>
              <a:off x="540000" y="1949079"/>
              <a:ext cx="4534345" cy="1441578"/>
            </p:xfrm>
            <a:graphic>
              <a:graphicData uri="http://schemas.openxmlformats.org/drawingml/2006/table">
                <a:tbl>
                  <a:tblPr/>
                  <a:tblGrid>
                    <a:gridCol w="2724531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1809814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</a:tblGrid>
                  <a:tr h="6821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6295" b="-11858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0842" b="-1185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9"/>
                      </a:ext>
                    </a:extLst>
                  </a:tr>
                  <a:tr h="75939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0400" r="-66295" b="-7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0842" t="-90400" b="-72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8841682">
            <a:extLst>
              <a:ext uri="{FF2B5EF4-FFF2-40B4-BE49-F238E27FC236}">
                <a16:creationId xmlns:a16="http://schemas.microsoft.com/office/drawing/2014/main" id="{B024A12F-9F0B-1A33-2C6A-DA6C1948C1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39A465-3C9A-FEDE-64E1-EA9E9ABBAF90}"/>
              </a:ext>
            </a:extLst>
          </p:cNvPr>
          <p:cNvSpPr txBox="1"/>
          <p:nvPr/>
        </p:nvSpPr>
        <p:spPr>
          <a:xfrm>
            <a:off x="9195781" y="1361479"/>
            <a:ext cx="400748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4" name="yt_shape_12924"/>
          <p:cNvSpPr txBox="1"/>
          <p:nvPr/>
        </p:nvSpPr>
        <p:spPr>
          <a:xfrm>
            <a:off x="540000" y="90872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923" name="yt_image_12923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26" name="yt_shape_12926"/>
              <p:cNvSpPr txBox="1"/>
              <p:nvPr/>
            </p:nvSpPr>
            <p:spPr>
              <a:xfrm>
                <a:off x="540119" y="1600589"/>
                <a:ext cx="11111999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，则图中阴影部分的面积为（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926" name="yt_shape_129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00589"/>
                <a:ext cx="11111999" cy="955390"/>
              </a:xfrm>
              <a:prstGeom prst="rect">
                <a:avLst/>
              </a:prstGeom>
              <a:blipFill>
                <a:blip r:embed="rId3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31" name="yt_table_1293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860538"/>
              </p:ext>
            </p:extLst>
          </p:nvPr>
        </p:nvGraphicFramePr>
        <p:xfrm>
          <a:off x="540000" y="4681704"/>
          <a:ext cx="9492616" cy="475488"/>
        </p:xfrm>
        <a:graphic>
          <a:graphicData uri="http://schemas.openxmlformats.org/drawingml/2006/table">
            <a:tbl>
              <a:tblPr/>
              <a:tblGrid>
                <a:gridCol w="2424430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  <a:gridCol w="2711768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559368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1797050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B.16π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D.16π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</a:tbl>
          </a:graphicData>
        </a:graphic>
      </p:graphicFrame>
      <p:grpSp>
        <p:nvGrpSpPr>
          <p:cNvPr id="12928" name="yt_shape_12928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8886" y="2593545"/>
            <a:ext cx="1354464" cy="1652157"/>
            <a:chOff x="0" y="0"/>
            <a:chExt cx="1354464" cy="1652157"/>
          </a:xfrm>
        </p:grpSpPr>
        <p:pic>
          <p:nvPicPr>
            <p:cNvPr id="2" name="yt_image_1292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54464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0" name="yt_shape_12930"/>
            <p:cNvSpPr txBox="1"/>
            <p:nvPr/>
          </p:nvSpPr>
          <p:spPr>
            <a:xfrm>
              <a:off x="143951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BA29172-BA37-A162-AD45-E4C29857E69C}"/>
              </a:ext>
            </a:extLst>
          </p:cNvPr>
          <p:cNvSpPr txBox="1"/>
          <p:nvPr/>
        </p:nvSpPr>
        <p:spPr>
          <a:xfrm>
            <a:off x="1212108" y="2075563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33" name="yt_shape_12933"/>
              <p:cNvSpPr txBox="1"/>
              <p:nvPr/>
            </p:nvSpPr>
            <p:spPr>
              <a:xfrm>
                <a:off x="540119" y="852719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折叠，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恰好经过圆心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>
          <p:sp>
            <p:nvSpPr>
              <p:cNvPr id="12933" name="yt_shape_129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52719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38" name="yt_table_12938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005521"/>
                  </p:ext>
                </p:extLst>
              </p:nvPr>
            </p:nvGraphicFramePr>
            <p:xfrm>
              <a:off x="540000" y="3981687"/>
              <a:ext cx="11112118" cy="632714"/>
            </p:xfrm>
            <a:graphic>
              <a:graphicData uri="http://schemas.openxmlformats.org/drawingml/2006/table">
                <a:tbl>
                  <a:tblPr/>
                  <a:tblGrid>
                    <a:gridCol w="3174960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  <a:gridCol w="2953708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  <a:gridCol w="3184579">
                      <a:extLst>
                        <a:ext uri="{9D8B030D-6E8A-4147-A177-3AD203B41FA5}">
                          <a16:colId xmlns:a16="http://schemas.microsoft.com/office/drawing/2014/main" val="10334"/>
                        </a:ext>
                      </a:extLst>
                    </a:gridCol>
                    <a:gridCol w="1798871">
                      <a:extLst>
                        <a:ext uri="{9D8B030D-6E8A-4147-A177-3AD203B41FA5}">
                          <a16:colId xmlns:a16="http://schemas.microsoft.com/office/drawing/2014/main" val="103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938" name="yt_table_12938_skip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005521"/>
                  </p:ext>
                </p:extLst>
              </p:nvPr>
            </p:nvGraphicFramePr>
            <p:xfrm>
              <a:off x="540000" y="3981687"/>
              <a:ext cx="11112118" cy="671449"/>
            </p:xfrm>
            <a:graphic>
              <a:graphicData uri="http://schemas.openxmlformats.org/drawingml/2006/table">
                <a:tbl>
                  <a:tblPr/>
                  <a:tblGrid>
                    <a:gridCol w="3174960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  <a:gridCol w="2953708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  <a:gridCol w="3184579">
                      <a:extLst>
                        <a:ext uri="{9D8B030D-6E8A-4147-A177-3AD203B41FA5}">
                          <a16:colId xmlns:a16="http://schemas.microsoft.com/office/drawing/2014/main" val="10334"/>
                        </a:ext>
                      </a:extLst>
                    </a:gridCol>
                    <a:gridCol w="1798871">
                      <a:extLst>
                        <a:ext uri="{9D8B030D-6E8A-4147-A177-3AD203B41FA5}">
                          <a16:colId xmlns:a16="http://schemas.microsoft.com/office/drawing/2014/main" val="10335"/>
                        </a:ext>
                      </a:extLst>
                    </a:gridCol>
                  </a:tblGrid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096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35" name="yt_shape_12935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5540" y="1839208"/>
            <a:ext cx="1521156" cy="1827036"/>
            <a:chOff x="0" y="0"/>
            <a:chExt cx="1521156" cy="1827036"/>
          </a:xfrm>
        </p:grpSpPr>
        <p:pic>
          <p:nvPicPr>
            <p:cNvPr id="2" name="yt_image_12935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21156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37" name="yt_shape_12937"/>
            <p:cNvSpPr txBox="1"/>
            <p:nvPr/>
          </p:nvSpPr>
          <p:spPr>
            <a:xfrm>
              <a:off x="151114" y="14670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5E286F0-B3DE-B495-D6C6-FC428839C251}"/>
              </a:ext>
            </a:extLst>
          </p:cNvPr>
          <p:cNvSpPr txBox="1"/>
          <p:nvPr/>
        </p:nvSpPr>
        <p:spPr>
          <a:xfrm>
            <a:off x="1516908" y="13584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9" name="yt_shape_12939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则图中阴影部分的面积是（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43" name="yt_table_12943_skip" title="H_112.2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3146534"/>
                  </p:ext>
                </p:extLst>
              </p:nvPr>
            </p:nvGraphicFramePr>
            <p:xfrm>
              <a:off x="540000" y="1796147"/>
              <a:ext cx="4658234" cy="1425576"/>
            </p:xfrm>
            <a:graphic>
              <a:graphicData uri="http://schemas.openxmlformats.org/drawingml/2006/table">
                <a:tbl>
                  <a:tblPr/>
                  <a:tblGrid>
                    <a:gridCol w="2748344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  <a:gridCol w="1909890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943" name="yt_table_12943_skip" title="H_112.2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3146534"/>
                  </p:ext>
                </p:extLst>
              </p:nvPr>
            </p:nvGraphicFramePr>
            <p:xfrm>
              <a:off x="540000" y="1796147"/>
              <a:ext cx="4658234" cy="1512824"/>
            </p:xfrm>
            <a:graphic>
              <a:graphicData uri="http://schemas.openxmlformats.org/drawingml/2006/table">
                <a:tbl>
                  <a:tblPr/>
                  <a:tblGrid>
                    <a:gridCol w="2748344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  <a:gridCol w="1909890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</a:tblGrid>
                  <a:tr h="7564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9623" b="-107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3631" b="-1072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3"/>
                      </a:ext>
                    </a:extLst>
                  </a:tr>
                  <a:tr h="7564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806" r="-69623" b="-80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3631" t="-100806" b="-806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40" name="yt_shape_12940_skip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9913" y="1556792"/>
            <a:ext cx="1559914" cy="1985913"/>
            <a:chOff x="0" y="0"/>
            <a:chExt cx="1559914" cy="1985913"/>
          </a:xfrm>
        </p:grpSpPr>
        <p:pic>
          <p:nvPicPr>
            <p:cNvPr id="2" name="yt_image_12940">
              <a:extLst>
                <a:ext uri="">
                  <a16:creationId xmlns="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9914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42" name="yt_shape_12942"/>
            <p:cNvSpPr txBox="1"/>
            <p:nvPr/>
          </p:nvSpPr>
          <p:spPr>
            <a:xfrm>
              <a:off x="170493" y="16259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234CC50-2994-A1C0-47C3-2FA88A39E731}"/>
              </a:ext>
            </a:extLst>
          </p:cNvPr>
          <p:cNvSpPr txBox="1"/>
          <p:nvPr/>
        </p:nvSpPr>
        <p:spPr>
          <a:xfrm>
            <a:off x="4488708" y="12653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944"/>
          <p:cNvSpPr txBox="1"/>
          <p:nvPr/>
        </p:nvSpPr>
        <p:spPr>
          <a:xfrm>
            <a:off x="552612" y="38180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如图，分别以正三角形的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个顶点为圆心，边长为半径画弧，三段弧围成的图形称为莱洛三角形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若正三角形边长为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，则该莱洛三角形的周长为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9" name="yt_shape_12948"/>
          <p:cNvSpPr txBox="1"/>
          <p:nvPr/>
        </p:nvSpPr>
        <p:spPr>
          <a:xfrm>
            <a:off x="552493" y="66210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2945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8860" y="4929859"/>
            <a:ext cx="1239265" cy="1640727"/>
            <a:chOff x="0" y="0"/>
            <a:chExt cx="1239265" cy="1640727"/>
          </a:xfrm>
        </p:grpSpPr>
        <p:pic>
          <p:nvPicPr>
            <p:cNvPr id="11" name="yt_image_12945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39265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2947"/>
            <p:cNvSpPr txBox="1"/>
            <p:nvPr/>
          </p:nvSpPr>
          <p:spPr>
            <a:xfrm>
              <a:off x="10168" y="128072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6CDA61D0-A479-74D1-5AC8-6A986C4E9522}"/>
              </a:ext>
            </a:extLst>
          </p:cNvPr>
          <p:cNvSpPr txBox="1"/>
          <p:nvPr/>
        </p:nvSpPr>
        <p:spPr>
          <a:xfrm>
            <a:off x="9597075" y="4246742"/>
            <a:ext cx="486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1665</Words>
  <Application>Microsoft Office PowerPoint</Application>
  <PresentationFormat>宽屏</PresentationFormat>
  <Paragraphs>132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45</cp:revision>
  <dcterms:created xsi:type="dcterms:W3CDTF">2023-05-05T05:33:04Z</dcterms:created>
  <dcterms:modified xsi:type="dcterms:W3CDTF">2023-10-21T00:52:58Z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