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4" r:id="rId6"/>
    <p:sldId id="377" r:id="rId7"/>
    <p:sldId id="379" r:id="rId8"/>
    <p:sldId id="382" r:id="rId9"/>
    <p:sldId id="383" r:id="rId10"/>
    <p:sldId id="385" r:id="rId11"/>
    <p:sldId id="386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0" name="yt_shape_13920"/>
          <p:cNvSpPr txBox="1"/>
          <p:nvPr/>
        </p:nvSpPr>
        <p:spPr>
          <a:xfrm>
            <a:off x="540000" y="897919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919" name="yt_image_139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97919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2" name="yt_shape_13922"/>
          <p:cNvSpPr txBox="1"/>
          <p:nvPr/>
        </p:nvSpPr>
        <p:spPr>
          <a:xfrm>
            <a:off x="540119" y="15955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在每次试验中，可以事先知道其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一定会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发生的事件叫做必然事件，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一定不会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发生的事件叫做不可能事件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必然事件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不可能事件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统称为确定性事件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923" name="yt_shape_13923"/>
          <p:cNvSpPr txBox="1"/>
          <p:nvPr/>
        </p:nvSpPr>
        <p:spPr>
          <a:xfrm>
            <a:off x="540119" y="30350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无法事先确定在一次试验中会不会发生的事件叫做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随机事件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确定性事件和随机事件统称为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事件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924" name="yt_shape_13924"/>
          <p:cNvSpPr txBox="1"/>
          <p:nvPr/>
        </p:nvSpPr>
        <p:spPr>
          <a:xfrm>
            <a:off x="540119" y="39945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一般地，表示一个随机事件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发生可能性大小的数，叫做这个事件发生的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概率</a:t>
            </a:r>
            <a:r>
              <a:rPr lang="en-US" altLang="zh-CN" sz="2400" b="0" i="0" u="sng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            </a:t>
            </a:r>
            <a:r>
              <a:rPr lang="zh-CN" altLang="zh-CN" sz="100" b="0" i="0" spc="-100" dirty="0" smtClean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，记作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B16B81-3FD1-3D3B-45C1-0EBFC2FBCB27}"/>
              </a:ext>
            </a:extLst>
          </p:cNvPr>
          <p:cNvSpPr txBox="1"/>
          <p:nvPr/>
        </p:nvSpPr>
        <p:spPr>
          <a:xfrm>
            <a:off x="5596783" y="1548696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一定会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4186AD-C769-6BA1-CD8B-66B5ADA18313}"/>
              </a:ext>
            </a:extLst>
          </p:cNvPr>
          <p:cNvSpPr txBox="1"/>
          <p:nvPr/>
        </p:nvSpPr>
        <p:spPr>
          <a:xfrm>
            <a:off x="11143507" y="1548696"/>
            <a:ext cx="50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D89FF4-9E0F-6193-326D-35D24B87BDF2}"/>
              </a:ext>
            </a:extLst>
          </p:cNvPr>
          <p:cNvSpPr txBox="1"/>
          <p:nvPr/>
        </p:nvSpPr>
        <p:spPr>
          <a:xfrm>
            <a:off x="450108" y="2024184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定不会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72EBA0-3BB0-7C57-6F7A-B204C9CDD285}"/>
              </a:ext>
            </a:extLst>
          </p:cNvPr>
          <p:cNvSpPr txBox="1"/>
          <p:nvPr/>
        </p:nvSpPr>
        <p:spPr>
          <a:xfrm>
            <a:off x="6092083" y="2024184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必然事件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0EE06B-90E8-AF2E-F091-45F06E867CCF}"/>
              </a:ext>
            </a:extLst>
          </p:cNvPr>
          <p:cNvSpPr txBox="1"/>
          <p:nvPr/>
        </p:nvSpPr>
        <p:spPr>
          <a:xfrm>
            <a:off x="8400307" y="2024184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不可能事件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40CF4F-646B-5D60-C6D1-9B350B305A16}"/>
              </a:ext>
            </a:extLst>
          </p:cNvPr>
          <p:cNvSpPr txBox="1"/>
          <p:nvPr/>
        </p:nvSpPr>
        <p:spPr>
          <a:xfrm>
            <a:off x="7689107" y="298826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随机事件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FF23456-BA3F-ACAC-AF50-AB6EE8A6C269}"/>
              </a:ext>
            </a:extLst>
          </p:cNvPr>
          <p:cNvSpPr txBox="1"/>
          <p:nvPr/>
        </p:nvSpPr>
        <p:spPr>
          <a:xfrm>
            <a:off x="2583708" y="346375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事件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246183-38D5-92DE-4A01-B7BB178FBA45}"/>
              </a:ext>
            </a:extLst>
          </p:cNvPr>
          <p:cNvSpPr txBox="1"/>
          <p:nvPr/>
        </p:nvSpPr>
        <p:spPr>
          <a:xfrm>
            <a:off x="783483" y="441118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8898F8-6511-7CC4-6F15-B17E254258F4}"/>
              </a:ext>
            </a:extLst>
          </p:cNvPr>
          <p:cNvSpPr txBox="1"/>
          <p:nvPr/>
        </p:nvSpPr>
        <p:spPr>
          <a:xfrm>
            <a:off x="1161822" y="442318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35E0CA8-FC3B-909C-599B-9349CF38B537}"/>
              </a:ext>
            </a:extLst>
          </p:cNvPr>
          <p:cNvSpPr txBox="1"/>
          <p:nvPr/>
        </p:nvSpPr>
        <p:spPr>
          <a:xfrm>
            <a:off x="2990622" y="4423185"/>
            <a:ext cx="1161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6" name="yt_shape_13976"/>
          <p:cNvSpPr txBox="1"/>
          <p:nvPr/>
        </p:nvSpPr>
        <p:spPr>
          <a:xfrm>
            <a:off x="540000" y="764704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975" name="yt_image_139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78" name="yt_shape_13978"/>
          <p:cNvSpPr txBox="1"/>
          <p:nvPr/>
        </p:nvSpPr>
        <p:spPr>
          <a:xfrm>
            <a:off x="540119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）班从三名男生（含小强）和五名女生中选四名学生参加学校举行的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中华古诗文朗诵大赛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，规定女生选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979" name="yt_shape_13979"/>
          <p:cNvSpPr txBox="1"/>
          <p:nvPr/>
        </p:nvSpPr>
        <p:spPr>
          <a:xfrm>
            <a:off x="540000" y="234888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为何值时，男生小强参加是必然事件？</a:t>
            </a:r>
          </a:p>
        </p:txBody>
      </p:sp>
      <p:sp>
        <p:nvSpPr>
          <p:cNvPr id="13980" name="yt_shape_13980"/>
          <p:cNvSpPr txBox="1"/>
          <p:nvPr/>
        </p:nvSpPr>
        <p:spPr>
          <a:xfrm>
            <a:off x="540000" y="2780928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为何值时，男生小强参加是不可能事件？</a:t>
            </a:r>
          </a:p>
        </p:txBody>
      </p:sp>
      <p:sp>
        <p:nvSpPr>
          <p:cNvPr id="13981" name="yt_shape_13981"/>
          <p:cNvSpPr txBox="1"/>
          <p:nvPr/>
        </p:nvSpPr>
        <p:spPr>
          <a:xfrm>
            <a:off x="540000" y="3212976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为何值时，男生小强参加是随机事件？</a:t>
            </a:r>
          </a:p>
        </p:txBody>
      </p:sp>
      <p:sp>
        <p:nvSpPr>
          <p:cNvPr id="13982" name="yt_shape_13982"/>
          <p:cNvSpPr txBox="1"/>
          <p:nvPr/>
        </p:nvSpPr>
        <p:spPr>
          <a:xfrm>
            <a:off x="540000" y="3619821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时，男生小强参加是必然事件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983" name="yt_shape_13983"/>
          <p:cNvSpPr txBox="1"/>
          <p:nvPr/>
        </p:nvSpPr>
        <p:spPr>
          <a:xfrm>
            <a:off x="540000" y="4051870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时，男生小强参加是不可能事件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984" name="yt_shape_13984"/>
          <p:cNvSpPr txBox="1"/>
          <p:nvPr/>
        </p:nvSpPr>
        <p:spPr>
          <a:xfrm>
            <a:off x="540000" y="4483918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时，男生小强参加是随机事件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4D844B-A3A2-5082-6A8F-10352797704B}"/>
              </a:ext>
            </a:extLst>
          </p:cNvPr>
          <p:cNvSpPr txBox="1"/>
          <p:nvPr/>
        </p:nvSpPr>
        <p:spPr>
          <a:xfrm>
            <a:off x="449989" y="3573016"/>
            <a:ext cx="650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时，男生小强参加是必然事件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EF3596-BFE7-A372-671F-CBFD7D7C8DC0}"/>
              </a:ext>
            </a:extLst>
          </p:cNvPr>
          <p:cNvSpPr txBox="1"/>
          <p:nvPr/>
        </p:nvSpPr>
        <p:spPr>
          <a:xfrm>
            <a:off x="449989" y="4005064"/>
            <a:ext cx="619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时，男生小强参加是不可能事件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7B1417-9AA9-078C-3723-16631F9D03B7}"/>
              </a:ext>
            </a:extLst>
          </p:cNvPr>
          <p:cNvSpPr txBox="1"/>
          <p:nvPr/>
        </p:nvSpPr>
        <p:spPr>
          <a:xfrm>
            <a:off x="449989" y="4437112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时，男生小强参加是随机事件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yt_shape_13986"/>
          <p:cNvSpPr txBox="1"/>
          <p:nvPr/>
        </p:nvSpPr>
        <p:spPr>
          <a:xfrm>
            <a:off x="540000" y="491737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8" name="yt_image_139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99420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yt_shape_13988"/>
          <p:cNvSpPr txBox="1"/>
          <p:nvPr/>
        </p:nvSpPr>
        <p:spPr>
          <a:xfrm>
            <a:off x="540000" y="5368374"/>
            <a:ext cx="1111199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  <a:cs typeface="宋体" pitchFamily="24"/>
              </a:rPr>
              <a:t>事件类型的判断首先要判断该事件发生与否是不是确定的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  <a:cs typeface="宋体" pitchFamily="24"/>
              </a:rPr>
              <a:t>若是确定的，再判断其是必然发生的（必然事件），还是必然不发生的（不可能事件）；若是不确定的，则该事件是随机事件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" name="yt_shape_13926"/>
          <p:cNvSpPr txBox="1"/>
          <p:nvPr/>
        </p:nvSpPr>
        <p:spPr>
          <a:xfrm>
            <a:off x="540000" y="90872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925" name="yt_image_1392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8" name="yt_shape_13928"/>
          <p:cNvSpPr txBox="1"/>
          <p:nvPr/>
        </p:nvSpPr>
        <p:spPr>
          <a:xfrm>
            <a:off x="540000" y="1612017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事件的分类</a:t>
            </a:r>
          </a:p>
        </p:txBody>
      </p:sp>
      <p:sp>
        <p:nvSpPr>
          <p:cNvPr id="13929" name="yt_shape_13929"/>
          <p:cNvSpPr txBox="1"/>
          <p:nvPr/>
        </p:nvSpPr>
        <p:spPr>
          <a:xfrm>
            <a:off x="540000" y="2111582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下列属于不可能事件的是（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30" name="yt_table_1393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569403"/>
              </p:ext>
            </p:extLst>
          </p:nvPr>
        </p:nvGraphicFramePr>
        <p:xfrm>
          <a:off x="540000" y="2590885"/>
          <a:ext cx="5130800" cy="1901952"/>
        </p:xfrm>
        <a:graphic>
          <a:graphicData uri="http://schemas.openxmlformats.org/drawingml/2006/table">
            <a:tbl>
              <a:tblPr/>
              <a:tblGrid>
                <a:gridCol w="5130800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天内将下雨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打开电视，正在播新闻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买一张电影票，座位号是偶数号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没有水分，种子发芽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</a:tbl>
          </a:graphicData>
        </a:graphic>
      </p:graphicFrame>
      <p:sp>
        <p:nvSpPr>
          <p:cNvPr id="13932" name="yt_shape_13932"/>
          <p:cNvSpPr txBox="1"/>
          <p:nvPr/>
        </p:nvSpPr>
        <p:spPr>
          <a:xfrm>
            <a:off x="540000" y="4543205"/>
            <a:ext cx="93022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（武汉市中考）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彩民李大叔购买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张彩票，中奖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这个事件是（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33" name="yt_table_139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772005"/>
              </p:ext>
            </p:extLst>
          </p:nvPr>
        </p:nvGraphicFramePr>
        <p:xfrm>
          <a:off x="540000" y="5022508"/>
          <a:ext cx="5707380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必然事件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确定性事件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不可能事件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随机事件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</a:tbl>
          </a:graphicData>
        </a:graphic>
      </p:graphicFrame>
      <p:pic>
        <p:nvPicPr>
          <p:cNvPr id="3" name="yt_shape_1697709013688">
            <a:extLst>
              <a:ext uri="{FF2B5EF4-FFF2-40B4-BE49-F238E27FC236}">
                <a16:creationId xmlns:a16="http://schemas.microsoft.com/office/drawing/2014/main" id="{AD5231C5-5573-0432-E957-7B23454E9D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134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91BC7A-6AB2-4A2A-6038-535308675AC8}"/>
              </a:ext>
            </a:extLst>
          </p:cNvPr>
          <p:cNvSpPr txBox="1"/>
          <p:nvPr/>
        </p:nvSpPr>
        <p:spPr>
          <a:xfrm>
            <a:off x="4488589" y="20647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A37B32-8557-4532-2167-791CC5E199A2}"/>
              </a:ext>
            </a:extLst>
          </p:cNvPr>
          <p:cNvSpPr txBox="1"/>
          <p:nvPr/>
        </p:nvSpPr>
        <p:spPr>
          <a:xfrm>
            <a:off x="8984389" y="4496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5" name="yt_shape_13935"/>
          <p:cNvSpPr txBox="1"/>
          <p:nvPr/>
        </p:nvSpPr>
        <p:spPr>
          <a:xfrm>
            <a:off x="540000" y="762050"/>
            <a:ext cx="81480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（湖州市中考）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下列事件中，属于不可能事件的是（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36" name="yt_table_1393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728029"/>
              </p:ext>
            </p:extLst>
          </p:nvPr>
        </p:nvGraphicFramePr>
        <p:xfrm>
          <a:off x="540000" y="1196752"/>
          <a:ext cx="7281864" cy="1901952"/>
        </p:xfrm>
        <a:graphic>
          <a:graphicData uri="http://schemas.openxmlformats.org/drawingml/2006/table">
            <a:tbl>
              <a:tblPr/>
              <a:tblGrid>
                <a:gridCol w="7281864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经过红绿灯路口，遇到绿灯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射击运动员射击一次，命中靶心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班里的两名同学，他们的生日是同一天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从一个只装有白球和红球的袋中摸球，摸出黄球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</a:tbl>
          </a:graphicData>
        </a:graphic>
      </p:graphicFrame>
      <p:sp>
        <p:nvSpPr>
          <p:cNvPr id="13938" name="yt_shape_13938"/>
          <p:cNvSpPr txBox="1"/>
          <p:nvPr/>
        </p:nvSpPr>
        <p:spPr>
          <a:xfrm>
            <a:off x="540000" y="3115766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下列事件是随机事件的是（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39" name="yt_table_1393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695319"/>
              </p:ext>
            </p:extLst>
          </p:nvPr>
        </p:nvGraphicFramePr>
        <p:xfrm>
          <a:off x="540000" y="3573016"/>
          <a:ext cx="5757863" cy="1901952"/>
        </p:xfrm>
        <a:graphic>
          <a:graphicData uri="http://schemas.openxmlformats.org/drawingml/2006/table">
            <a:tbl>
              <a:tblPr/>
              <a:tblGrid>
                <a:gridCol w="5757863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人长生不老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明天是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一个星期有七天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D.2024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年奥运会中国队将获得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枚金牌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A52C673-4F47-3698-0D3A-F3E54AF0BDC2}"/>
              </a:ext>
            </a:extLst>
          </p:cNvPr>
          <p:cNvSpPr txBox="1"/>
          <p:nvPr/>
        </p:nvSpPr>
        <p:spPr>
          <a:xfrm>
            <a:off x="7841389" y="7152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60E392-4EB5-48B3-CBD8-ED67DD73E4E9}"/>
              </a:ext>
            </a:extLst>
          </p:cNvPr>
          <p:cNvSpPr txBox="1"/>
          <p:nvPr/>
        </p:nvSpPr>
        <p:spPr>
          <a:xfrm>
            <a:off x="4488589" y="30689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941"/>
          <p:cNvSpPr txBox="1"/>
          <p:nvPr/>
        </p:nvSpPr>
        <p:spPr>
          <a:xfrm>
            <a:off x="540000" y="546323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下列事件：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随意翻到一本书的某页，这页的页码是奇数；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测得某天的最高气温是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摄氏度；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掷一枚骰子，向上一面的数字是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度量四边形的内角和，结果是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其中是随机事件的是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（填序号）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A47CD7C-F14F-CEEA-528A-5B23F1011654}"/>
              </a:ext>
            </a:extLst>
          </p:cNvPr>
          <p:cNvSpPr txBox="1"/>
          <p:nvPr/>
        </p:nvSpPr>
        <p:spPr>
          <a:xfrm>
            <a:off x="4763227" y="6367401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2" name="yt_shape_13942"/>
          <p:cNvSpPr txBox="1"/>
          <p:nvPr/>
        </p:nvSpPr>
        <p:spPr>
          <a:xfrm>
            <a:off x="540000" y="900000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随机事件发生的可能性</a:t>
            </a:r>
          </a:p>
        </p:txBody>
      </p:sp>
      <p:sp>
        <p:nvSpPr>
          <p:cNvPr id="13943" name="yt_shape_1394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如图，有甲、乙、丙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个等分转盘，这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个转盘在转动过程中指针停在黑色区域的可能性（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45" name="yt_table_1394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932566"/>
              </p:ext>
            </p:extLst>
          </p:nvPr>
        </p:nvGraphicFramePr>
        <p:xfrm>
          <a:off x="540000" y="2359000"/>
          <a:ext cx="7266306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  <a:gridCol w="3929063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甲转盘最大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乙转盘最大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丙转盘最大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甲、乙、丙转盘一样大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</a:tbl>
          </a:graphicData>
        </a:graphic>
      </p:graphicFrame>
      <p:pic>
        <p:nvPicPr>
          <p:cNvPr id="13944" name="yt_image_13944_skip" title="H_95.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91090" y="2359000"/>
            <a:ext cx="3359133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7" name="yt_shape_13947"/>
          <p:cNvSpPr txBox="1"/>
          <p:nvPr/>
        </p:nvSpPr>
        <p:spPr>
          <a:xfrm>
            <a:off x="540119" y="36213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在一个不透明的袋子中装有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个黑球、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个白球，它们除颜色外无其他差别，随机从袋子中摸出一个球，则（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48" name="yt_table_1394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327999"/>
              </p:ext>
            </p:extLst>
          </p:nvPr>
        </p:nvGraphicFramePr>
        <p:xfrm>
          <a:off x="540000" y="4580803"/>
          <a:ext cx="5740400" cy="1901952"/>
        </p:xfrm>
        <a:graphic>
          <a:graphicData uri="http://schemas.openxmlformats.org/drawingml/2006/table">
            <a:tbl>
              <a:tblPr/>
              <a:tblGrid>
                <a:gridCol w="5740400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这个球一定是黑球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摸到黑球、白球的可能性的大小一样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这个球可能是白球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事先能确定摸到什么颜色的球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</a:tbl>
          </a:graphicData>
        </a:graphic>
      </p:graphicFrame>
      <p:pic>
        <p:nvPicPr>
          <p:cNvPr id="3" name="yt_shape_1697709013918">
            <a:extLst>
              <a:ext uri="{FF2B5EF4-FFF2-40B4-BE49-F238E27FC236}">
                <a16:creationId xmlns:a16="http://schemas.microsoft.com/office/drawing/2014/main" id="{20764A46-6BDA-EF26-3A43-B7CC66199A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99789D-EF2C-CA59-C2DD-06788A92B440}"/>
              </a:ext>
            </a:extLst>
          </p:cNvPr>
          <p:cNvSpPr txBox="1"/>
          <p:nvPr/>
        </p:nvSpPr>
        <p:spPr>
          <a:xfrm>
            <a:off x="1821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AE309A-F1AC-F087-051B-0DAE9C86BAAA}"/>
              </a:ext>
            </a:extLst>
          </p:cNvPr>
          <p:cNvSpPr txBox="1"/>
          <p:nvPr/>
        </p:nvSpPr>
        <p:spPr>
          <a:xfrm>
            <a:off x="4260108" y="40500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0" name="yt_shape_13950"/>
          <p:cNvSpPr txBox="1"/>
          <p:nvPr/>
        </p:nvSpPr>
        <p:spPr>
          <a:xfrm>
            <a:off x="540000" y="980228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错误理解概率意义</a:t>
            </a:r>
          </a:p>
        </p:txBody>
      </p:sp>
      <p:sp>
        <p:nvSpPr>
          <p:cNvPr id="13951" name="yt_shape_13951"/>
          <p:cNvSpPr txBox="1"/>
          <p:nvPr/>
        </p:nvSpPr>
        <p:spPr>
          <a:xfrm>
            <a:off x="540000" y="1479793"/>
            <a:ext cx="93791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若气象部门预报明天下雨的概率是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52" name="yt_table_1395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77762"/>
              </p:ext>
            </p:extLst>
          </p:nvPr>
        </p:nvGraphicFramePr>
        <p:xfrm>
          <a:off x="540000" y="1959096"/>
          <a:ext cx="4233863" cy="1901952"/>
        </p:xfrm>
        <a:graphic>
          <a:graphicData uri="http://schemas.openxmlformats.org/drawingml/2006/table">
            <a:tbl>
              <a:tblPr/>
              <a:tblGrid>
                <a:gridCol w="4233863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明天下雨的可能性比较大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明天一定不会下雨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明天一定会下雨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明天下雨的可能性比较小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</a:tbl>
          </a:graphicData>
        </a:graphic>
      </p:graphicFrame>
      <p:pic>
        <p:nvPicPr>
          <p:cNvPr id="3" name="yt_shape_1697709014125">
            <a:extLst>
              <a:ext uri="{FF2B5EF4-FFF2-40B4-BE49-F238E27FC236}">
                <a16:creationId xmlns:a16="http://schemas.microsoft.com/office/drawing/2014/main" id="{D73830D5-8DD3-9E55-7D21-B8A4EF7655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1955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6F6446-1AB8-A570-AAE8-A0EF45416ABE}"/>
              </a:ext>
            </a:extLst>
          </p:cNvPr>
          <p:cNvSpPr txBox="1"/>
          <p:nvPr/>
        </p:nvSpPr>
        <p:spPr>
          <a:xfrm>
            <a:off x="9060589" y="14329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5" name="yt_shape_1395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954" name="yt_image_13954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7" name="yt_shape_13957"/>
          <p:cNvSpPr txBox="1"/>
          <p:nvPr/>
        </p:nvSpPr>
        <p:spPr>
          <a:xfrm>
            <a:off x="540000" y="1591869"/>
            <a:ext cx="93791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（安徽沿淮教育联盟期末）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下列诗句表述的是随机事件的是（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58" name="yt_table_1395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181545"/>
              </p:ext>
            </p:extLst>
          </p:nvPr>
        </p:nvGraphicFramePr>
        <p:xfrm>
          <a:off x="540000" y="2071172"/>
          <a:ext cx="5453063" cy="1901952"/>
        </p:xfrm>
        <a:graphic>
          <a:graphicData uri="http://schemas.openxmlformats.org/drawingml/2006/table">
            <a:tbl>
              <a:tblPr/>
              <a:tblGrid>
                <a:gridCol w="5453063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离离原上草，一岁一枯荣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危楼高百尺，手可摘星辰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会当凌绝顶，一览众山小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东边日出西边雨，道是无晴却有晴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960" name="yt_shape_13960"/>
              <p:cNvSpPr txBox="1"/>
              <p:nvPr/>
            </p:nvSpPr>
            <p:spPr>
              <a:xfrm>
                <a:off x="540000" y="4023492"/>
                <a:ext cx="966290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已知抛一枚均匀硬币正面朝上的概率为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，下列说法错误的是（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3960" name="yt_shape_13960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23492"/>
                <a:ext cx="9662902" cy="638893"/>
              </a:xfrm>
              <a:prstGeom prst="rect">
                <a:avLst/>
              </a:prstGeom>
              <a:blipFill>
                <a:blip r:embed="rId3"/>
                <a:stretch>
                  <a:fillRect l="-1956" r="-94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62" name="yt_table_1396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234505"/>
              </p:ext>
            </p:extLst>
          </p:nvPr>
        </p:nvGraphicFramePr>
        <p:xfrm>
          <a:off x="540000" y="4713173"/>
          <a:ext cx="8636000" cy="1901952"/>
        </p:xfrm>
        <a:graphic>
          <a:graphicData uri="http://schemas.openxmlformats.org/drawingml/2006/table">
            <a:tbl>
              <a:tblPr/>
              <a:tblGrid>
                <a:gridCol w="8636000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连续抛一枚均匀硬币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次必有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次正面朝上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连续抛一枚均匀硬币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次都可能正面朝上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大量反复抛一枚均匀硬币，平均每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次出现正面朝上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通过抛一枚均匀硬币确定谁先发球的比赛规则是公平的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CBA617B-4A61-3FE0-FE5A-90F1E55C8C77}"/>
              </a:ext>
            </a:extLst>
          </p:cNvPr>
          <p:cNvSpPr txBox="1"/>
          <p:nvPr/>
        </p:nvSpPr>
        <p:spPr>
          <a:xfrm>
            <a:off x="9060589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FC0B96-A1B5-E746-7B34-4A68645519B1}"/>
              </a:ext>
            </a:extLst>
          </p:cNvPr>
          <p:cNvSpPr txBox="1"/>
          <p:nvPr/>
        </p:nvSpPr>
        <p:spPr>
          <a:xfrm>
            <a:off x="9341576" y="3976686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4" name="yt_shape_13964"/>
          <p:cNvSpPr txBox="1"/>
          <p:nvPr/>
        </p:nvSpPr>
        <p:spPr>
          <a:xfrm>
            <a:off x="540000" y="955526"/>
            <a:ext cx="39816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65" name="yt_table_1396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470918"/>
              </p:ext>
            </p:extLst>
          </p:nvPr>
        </p:nvGraphicFramePr>
        <p:xfrm>
          <a:off x="540000" y="1434829"/>
          <a:ext cx="9110663" cy="1901952"/>
        </p:xfrm>
        <a:graphic>
          <a:graphicData uri="http://schemas.openxmlformats.org/drawingml/2006/table">
            <a:tbl>
              <a:tblPr/>
              <a:tblGrid>
                <a:gridCol w="9110663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可能性很大的事情是必然发生的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可能性很小的事情是不可能发生的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掷一次骰子，向上一面的点数是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是不可能事件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任意画出一个平行四边形，它是中心对称图形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是必然事件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EC6731E-22AB-9E31-807D-E5951D39BB2E}"/>
              </a:ext>
            </a:extLst>
          </p:cNvPr>
          <p:cNvSpPr txBox="1"/>
          <p:nvPr/>
        </p:nvSpPr>
        <p:spPr>
          <a:xfrm>
            <a:off x="3715286" y="90872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967"/>
          <p:cNvSpPr txBox="1"/>
          <p:nvPr/>
        </p:nvSpPr>
        <p:spPr>
          <a:xfrm>
            <a:off x="540000" y="34286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在如图所示（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三个区域）的图形中随机地撒一把豆子，豆子落在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区域的可能性最大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6" name="yt_image_1396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8074" y="4540494"/>
            <a:ext cx="1475613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5D75C0E-C165-E970-1B81-67CDF5FDE846}"/>
              </a:ext>
            </a:extLst>
          </p:cNvPr>
          <p:cNvSpPr txBox="1"/>
          <p:nvPr/>
        </p:nvSpPr>
        <p:spPr>
          <a:xfrm>
            <a:off x="10854463" y="3381889"/>
            <a:ext cx="36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0" name="yt_shape_13970"/>
          <p:cNvSpPr txBox="1"/>
          <p:nvPr/>
        </p:nvSpPr>
        <p:spPr>
          <a:xfrm>
            <a:off x="540119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小明购买双色球福利彩票时，两次分别购买了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张，均未获奖，于是他说：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张中奖的可能性相等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小华说：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这两个事件都是不可能事件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他们的说法对吗？请说明理由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971" name="yt_shape_13971"/>
          <p:cNvSpPr txBox="1"/>
          <p:nvPr/>
        </p:nvSpPr>
        <p:spPr>
          <a:xfrm>
            <a:off x="540119" y="227627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解：小明的说法错误，因为买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张中奖的可能性比买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张中奖的可能性大；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小华的说法错误，这两个事件都是随机事件，不能因为事件发生的可能性小就认为它是不可能事件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157090-1621-FCDA-ECE5-0B06F7D7D6CC}"/>
              </a:ext>
            </a:extLst>
          </p:cNvPr>
          <p:cNvSpPr txBox="1"/>
          <p:nvPr/>
        </p:nvSpPr>
        <p:spPr>
          <a:xfrm>
            <a:off x="450108" y="2229472"/>
            <a:ext cx="10238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解：小明的说法错误，因为买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张中奖的可能性比买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张中奖的可能性大；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824AAC-4671-3CD7-9B06-A20705027D16}"/>
              </a:ext>
            </a:extLst>
          </p:cNvPr>
          <p:cNvSpPr txBox="1"/>
          <p:nvPr/>
        </p:nvSpPr>
        <p:spPr>
          <a:xfrm>
            <a:off x="450108" y="2704960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小华的说法错误，这两个事件都是随机事件，不能因为事件发生的可能性小就认为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82974C-3BF2-2376-590B-9FDD3C1B0FCA}"/>
              </a:ext>
            </a:extLst>
          </p:cNvPr>
          <p:cNvSpPr txBox="1"/>
          <p:nvPr/>
        </p:nvSpPr>
        <p:spPr>
          <a:xfrm>
            <a:off x="450108" y="3180448"/>
            <a:ext cx="238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它是不可能事件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2" name="yt_shape_13972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抛掷一枚普通的正四面体的骰子（四个面依次标有数字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），根据右栏对可能性大小的描述，选择左栏相应的试验结果与之相连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973" name="yt_image_1397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9758" y="2020519"/>
            <a:ext cx="6832483" cy="31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4799856" y="2852936"/>
            <a:ext cx="1584176" cy="15121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871864" y="3356992"/>
            <a:ext cx="1512168" cy="5040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871864" y="3789040"/>
            <a:ext cx="1512168" cy="10801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447928" y="3356992"/>
            <a:ext cx="936104" cy="10081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231904" y="2996952"/>
            <a:ext cx="1152128" cy="19442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1320</Words>
  <Application>Microsoft Office PowerPoint</Application>
  <PresentationFormat>宽屏</PresentationFormat>
  <Paragraphs>109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43</cp:revision>
  <dcterms:created xsi:type="dcterms:W3CDTF">2023-05-05T05:33:04Z</dcterms:created>
  <dcterms:modified xsi:type="dcterms:W3CDTF">2023-10-20T17:34:26Z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