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70" r:id="rId7"/>
    <p:sldId id="372" r:id="rId8"/>
    <p:sldId id="373" r:id="rId9"/>
    <p:sldId id="375" r:id="rId10"/>
    <p:sldId id="377" r:id="rId11"/>
    <p:sldId id="378" r:id="rId12"/>
    <p:sldId id="383" r:id="rId13"/>
    <p:sldId id="384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0.png"/><Relationship Id="rId5" Type="http://schemas.openxmlformats.org/officeDocument/2006/relationships/image" Target="../media/image350.png"/><Relationship Id="rId4" Type="http://schemas.openxmlformats.org/officeDocument/2006/relationships/image" Target="../media/image3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0" name="yt_shape_13990"/>
          <p:cNvSpPr txBox="1"/>
          <p:nvPr/>
        </p:nvSpPr>
        <p:spPr>
          <a:xfrm>
            <a:off x="540000" y="90872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989" name="yt_image_139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992" name="yt_shape_13992"/>
              <p:cNvSpPr txBox="1"/>
              <p:nvPr/>
            </p:nvSpPr>
            <p:spPr>
              <a:xfrm>
                <a:off x="540119" y="1606303"/>
                <a:ext cx="11111999" cy="20312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一般地，如果在一次试验中，有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种可能的结果，并且这些结果发生的可能性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相等</a:t>
                </a:r>
                <a:r>
                  <a:rPr lang="en-US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          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，其中使事件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发生的结果有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）种，那么事件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发生的概率为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）＝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是必然事件时，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）＝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是不可能事件时，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）＝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所以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92" name="yt_shape_139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06303"/>
                <a:ext cx="11111999" cy="2031262"/>
              </a:xfrm>
              <a:prstGeom prst="rect">
                <a:avLst/>
              </a:prstGeom>
              <a:blipFill>
                <a:blip r:embed="rId3"/>
                <a:stretch>
                  <a:fillRect l="-1701" t="-2703" b="-8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FF4EF4D-C250-1F3D-785C-FAB1D71D7262}"/>
              </a:ext>
            </a:extLst>
          </p:cNvPr>
          <p:cNvSpPr txBox="1"/>
          <p:nvPr/>
        </p:nvSpPr>
        <p:spPr>
          <a:xfrm>
            <a:off x="807787" y="202809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EE6595-BB89-3D3B-9508-AC7FCE431AF4}"/>
              </a:ext>
            </a:extLst>
          </p:cNvPr>
          <p:cNvSpPr txBox="1"/>
          <p:nvPr/>
        </p:nvSpPr>
        <p:spPr>
          <a:xfrm>
            <a:off x="1218626" y="203498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3C8C5D-F929-BE35-62FA-9C7627DD2005}"/>
                  </a:ext>
                </a:extLst>
              </p:cNvPr>
              <p:cNvSpPr txBox="1"/>
              <p:nvPr/>
            </p:nvSpPr>
            <p:spPr>
              <a:xfrm>
                <a:off x="2464646" y="2429523"/>
                <a:ext cx="391858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3C8C5D-F929-BE35-62FA-9C7627DD20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4646" y="2429523"/>
                <a:ext cx="391858" cy="7298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25B0E85-DFA7-1CCE-D957-83B0FD26A150}"/>
              </a:ext>
            </a:extLst>
          </p:cNvPr>
          <p:cNvSpPr txBox="1"/>
          <p:nvPr/>
        </p:nvSpPr>
        <p:spPr>
          <a:xfrm>
            <a:off x="6207018" y="2510473"/>
            <a:ext cx="484886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BD255F-4C28-0C9F-EBB9-C326F0BFA80A}"/>
              </a:ext>
            </a:extLst>
          </p:cNvPr>
          <p:cNvSpPr txBox="1"/>
          <p:nvPr/>
        </p:nvSpPr>
        <p:spPr>
          <a:xfrm>
            <a:off x="9474092" y="2510473"/>
            <a:ext cx="332486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55890A-FE84-FE63-6D40-0D3808B7C53E}"/>
              </a:ext>
            </a:extLst>
          </p:cNvPr>
          <p:cNvSpPr txBox="1"/>
          <p:nvPr/>
        </p:nvSpPr>
        <p:spPr>
          <a:xfrm>
            <a:off x="3109171" y="3146743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EF5F1E-6880-D1A9-48BD-6BEEB3AB5737}"/>
              </a:ext>
            </a:extLst>
          </p:cNvPr>
          <p:cNvSpPr txBox="1"/>
          <p:nvPr/>
        </p:nvSpPr>
        <p:spPr>
          <a:xfrm>
            <a:off x="6071446" y="3146743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AB2D11-A698-9F27-6F60-941CC037FB48}"/>
              </a:ext>
            </a:extLst>
          </p:cNvPr>
          <p:cNvSpPr txBox="1"/>
          <p:nvPr/>
        </p:nvSpPr>
        <p:spPr>
          <a:xfrm>
            <a:off x="7519246" y="3146743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5CE1EB-1527-EDBE-BB6C-8C74DE327C9D}"/>
              </a:ext>
            </a:extLst>
          </p:cNvPr>
          <p:cNvSpPr txBox="1"/>
          <p:nvPr/>
        </p:nvSpPr>
        <p:spPr>
          <a:xfrm>
            <a:off x="10481521" y="3146743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42" name="yt_shape_14042"/>
              <p:cNvSpPr txBox="1"/>
              <p:nvPr/>
            </p:nvSpPr>
            <p:spPr>
              <a:xfrm>
                <a:off x="540119" y="836712"/>
                <a:ext cx="11111999" cy="11202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（天津市中考）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不透明袋子中装有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个球，其中有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个绿球、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个红球，这些球除颜色外无其他差别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从袋子中随机取出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个球，则它是绿球的概率为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42" name="yt_shape_140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120243"/>
              </a:xfrm>
              <a:prstGeom prst="rect">
                <a:avLst/>
              </a:prstGeom>
              <a:blipFill>
                <a:blip r:embed="rId2"/>
                <a:stretch>
                  <a:fillRect l="-1701" t="-4348" r="-1153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44" name="yt_shape_14044"/>
          <p:cNvSpPr txBox="1"/>
          <p:nvPr/>
        </p:nvSpPr>
        <p:spPr>
          <a:xfrm>
            <a:off x="540119" y="20077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这五个数中，随机抽取一个数，作为关于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值，求恰好使得该二次函数图象与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轴有交点的概率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FECD93-2D6F-09D0-A11B-29822B105E86}"/>
                  </a:ext>
                </a:extLst>
              </p:cNvPr>
              <p:cNvSpPr txBox="1"/>
              <p:nvPr/>
            </p:nvSpPr>
            <p:spPr>
              <a:xfrm>
                <a:off x="9517907" y="1184444"/>
                <a:ext cx="437261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FECD93-2D6F-09D0-A11B-29822B105E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7907" y="1184444"/>
                <a:ext cx="437261" cy="72753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045"/>
              <p:cNvSpPr txBox="1"/>
              <p:nvPr/>
            </p:nvSpPr>
            <p:spPr>
              <a:xfrm>
                <a:off x="540000" y="3187774"/>
                <a:ext cx="7609455" cy="20831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解：由题意可得：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值，代入得：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，符合条件的有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故恰好使得该二次函数图象与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轴有交点的概率为：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40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87774"/>
                <a:ext cx="7609455" cy="2083134"/>
              </a:xfrm>
              <a:prstGeom prst="rect">
                <a:avLst/>
              </a:prstGeom>
              <a:blipFill>
                <a:blip r:embed="rId4"/>
                <a:stretch>
                  <a:fillRect l="-2484" t="-2632" r="-1442" b="-3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E2DA4A4-9C0D-CA12-16BB-1A5B019B173F}"/>
              </a:ext>
            </a:extLst>
          </p:cNvPr>
          <p:cNvSpPr txBox="1"/>
          <p:nvPr/>
        </p:nvSpPr>
        <p:spPr>
          <a:xfrm>
            <a:off x="449989" y="3140968"/>
            <a:ext cx="621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解：由题意可得：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0B419F3-4CBF-9303-5956-F17EEA2E15B0}"/>
              </a:ext>
            </a:extLst>
          </p:cNvPr>
          <p:cNvSpPr txBox="1"/>
          <p:nvPr/>
        </p:nvSpPr>
        <p:spPr>
          <a:xfrm>
            <a:off x="449989" y="3616456"/>
            <a:ext cx="564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值，代入得：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7A1445A-895F-7984-C7FE-D5524A6647BD}"/>
              </a:ext>
            </a:extLst>
          </p:cNvPr>
          <p:cNvSpPr txBox="1"/>
          <p:nvPr/>
        </p:nvSpPr>
        <p:spPr>
          <a:xfrm>
            <a:off x="449989" y="4091944"/>
            <a:ext cx="729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，符合条件的有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32C6C03-6D86-9B8D-851F-1EEC6038EAA1}"/>
                  </a:ext>
                </a:extLst>
              </p:cNvPr>
              <p:cNvSpPr txBox="1"/>
              <p:nvPr/>
            </p:nvSpPr>
            <p:spPr>
              <a:xfrm>
                <a:off x="449989" y="4567432"/>
                <a:ext cx="77159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故恰好使得该二次函数图象与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轴有交点的概率为：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32C6C03-6D86-9B8D-851F-1EEC6038EA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7432"/>
                <a:ext cx="7715948" cy="730136"/>
              </a:xfrm>
              <a:prstGeom prst="rect">
                <a:avLst/>
              </a:prstGeom>
              <a:blipFill>
                <a:blip r:embed="rId5"/>
                <a:stretch>
                  <a:fillRect l="-1264" r="-118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9" name="yt_shape_1404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如图，电路图上有四个开关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和一个小灯泡，闭合开关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或同时闭合开关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都可以使小灯泡发光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050" name="yt_image_1405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9018" y="2011799"/>
            <a:ext cx="1513962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52" name="yt_shape_14052"/>
          <p:cNvSpPr txBox="1"/>
          <p:nvPr/>
        </p:nvSpPr>
        <p:spPr>
          <a:xfrm>
            <a:off x="540000" y="3323038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）任意闭合其中一个开关，小灯泡发光的概率是多少？</a:t>
            </a:r>
          </a:p>
        </p:txBody>
      </p:sp>
      <p:sp>
        <p:nvSpPr>
          <p:cNvPr id="14053" name="yt_shape_14053"/>
          <p:cNvSpPr txBox="1"/>
          <p:nvPr/>
        </p:nvSpPr>
        <p:spPr>
          <a:xfrm>
            <a:off x="540000" y="3802341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）任意闭合其中的两个开关，小灯泡发光的概率是多少？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54" name="yt_shape_14054"/>
              <p:cNvSpPr txBox="1"/>
              <p:nvPr/>
            </p:nvSpPr>
            <p:spPr>
              <a:xfrm>
                <a:off x="540000" y="4281644"/>
                <a:ext cx="182261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54" name="yt_shape_14054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81644"/>
                <a:ext cx="1822615" cy="638893"/>
              </a:xfrm>
              <a:prstGeom prst="rect">
                <a:avLst/>
              </a:prstGeom>
              <a:blipFill>
                <a:blip r:embed="rId3"/>
                <a:stretch>
                  <a:fillRect l="-10368" r="-903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56" name="yt_shape_14056"/>
              <p:cNvSpPr txBox="1"/>
              <p:nvPr/>
            </p:nvSpPr>
            <p:spPr>
              <a:xfrm>
                <a:off x="540119" y="4971325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）共有（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种等可能结果，其中含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（任意闭合其中的两个开关，小灯泡发光）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56" name="yt_shape_14056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71325"/>
                <a:ext cx="11111999" cy="1603003"/>
              </a:xfrm>
              <a:prstGeom prst="rect">
                <a:avLst/>
              </a:prstGeom>
              <a:blipFill>
                <a:blip r:embed="rId4"/>
                <a:stretch>
                  <a:fillRect l="-1701" t="-3435" r="-5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8D5A428-67B8-353E-63E5-3463F3DD8579}"/>
                  </a:ext>
                </a:extLst>
              </p:cNvPr>
              <p:cNvSpPr txBox="1"/>
              <p:nvPr/>
            </p:nvSpPr>
            <p:spPr>
              <a:xfrm>
                <a:off x="449989" y="4234838"/>
                <a:ext cx="19850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mathAnswerShape': 1}">
                <a:extLst>
                  <a:ext uri="{FF2B5EF4-FFF2-40B4-BE49-F238E27FC236}">
                    <a16:creationId xmlns:a16="http://schemas.microsoft.com/office/drawing/2014/main" id="{68D5A428-67B8-353E-63E5-3463F3DD85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34838"/>
                <a:ext cx="1985074" cy="726326"/>
              </a:xfrm>
              <a:prstGeom prst="rect">
                <a:avLst/>
              </a:prstGeom>
              <a:blipFill>
                <a:blip r:embed="rId5"/>
                <a:stretch>
                  <a:fillRect l="-4923" r="-492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7C636C2-9503-A599-5E53-336ACA8AD8BA}"/>
              </a:ext>
            </a:extLst>
          </p:cNvPr>
          <p:cNvSpPr txBox="1"/>
          <p:nvPr/>
        </p:nvSpPr>
        <p:spPr>
          <a:xfrm>
            <a:off x="450108" y="4924519"/>
            <a:ext cx="1110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）共有（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80EC81-C696-950F-EA79-B9A5D3EF1BB9}"/>
              </a:ext>
            </a:extLst>
          </p:cNvPr>
          <p:cNvSpPr txBox="1"/>
          <p:nvPr/>
        </p:nvSpPr>
        <p:spPr>
          <a:xfrm>
            <a:off x="450108" y="5400007"/>
            <a:ext cx="482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种等可能结果，其中含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6601EB4-EFA8-B13A-B2CE-7330DE0CEFE4}"/>
                  </a:ext>
                </a:extLst>
              </p:cNvPr>
              <p:cNvSpPr txBox="1"/>
              <p:nvPr/>
            </p:nvSpPr>
            <p:spPr>
              <a:xfrm>
                <a:off x="450108" y="5875495"/>
                <a:ext cx="740479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（任意闭合其中的两个开关，小灯泡发光）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mathAnswerShape': 1}">
                <a:extLst>
                  <a:ext uri="{FF2B5EF4-FFF2-40B4-BE49-F238E27FC236}">
                    <a16:creationId xmlns:a16="http://schemas.microsoft.com/office/drawing/2014/main" id="{B6601EB4-EFA8-B13A-B2CE-7330DE0CEF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75495"/>
                <a:ext cx="7404798" cy="730136"/>
              </a:xfrm>
              <a:prstGeom prst="rect">
                <a:avLst/>
              </a:prstGeom>
              <a:blipFill>
                <a:blip r:embed="rId6"/>
                <a:stretch>
                  <a:fillRect l="-1317" r="-123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9" name="yt_shape_1405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058" name="yt_image_1405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61" name="yt_shape_14061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在一个不透明的袋中装有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个黄球、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个黑球和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个红球，它们除颜色外其他都相同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62" name="yt_shape_14062"/>
          <p:cNvSpPr txBox="1"/>
          <p:nvPr/>
        </p:nvSpPr>
        <p:spPr>
          <a:xfrm>
            <a:off x="540000" y="2557018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）将袋中的球摇均匀后，求从袋中随机摸出一个球是黄球的概率；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63" name="yt_shape_14063"/>
              <p:cNvSpPr txBox="1"/>
              <p:nvPr/>
            </p:nvSpPr>
            <p:spPr>
              <a:xfrm>
                <a:off x="540119" y="3036321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）现在再将若干个红球放入袋中，与原来的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个球均匀混合在一起，使从袋中随机摸出一个球是红球的概率是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请求后来放入袋中的红球的个数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63" name="yt_shape_14063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36321"/>
                <a:ext cx="11111999" cy="1122295"/>
              </a:xfrm>
              <a:prstGeom prst="rect">
                <a:avLst/>
              </a:prstGeom>
              <a:blipFill>
                <a:blip r:embed="rId3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65" name="yt_shape_14065"/>
              <p:cNvSpPr txBox="1"/>
              <p:nvPr/>
            </p:nvSpPr>
            <p:spPr>
              <a:xfrm>
                <a:off x="540000" y="4209404"/>
                <a:ext cx="618919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（摸出一个球是黄球）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2+3+5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65" name="yt_shape_14065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09404"/>
                <a:ext cx="6189195" cy="642740"/>
              </a:xfrm>
              <a:prstGeom prst="rect">
                <a:avLst/>
              </a:prstGeom>
              <a:blipFill>
                <a:blip r:embed="rId4"/>
                <a:stretch>
                  <a:fillRect l="-3054" r="-197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067" name="yt_shape_14067"/>
              <p:cNvSpPr txBox="1"/>
              <p:nvPr/>
            </p:nvSpPr>
            <p:spPr>
              <a:xfrm>
                <a:off x="540000" y="4902932"/>
                <a:ext cx="4906792" cy="11292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）设后来放入袋中的红球有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67" name="yt_shape_14067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02932"/>
                <a:ext cx="4906792" cy="1129284"/>
              </a:xfrm>
              <a:prstGeom prst="rect">
                <a:avLst/>
              </a:prstGeom>
              <a:blipFill>
                <a:blip r:embed="rId5"/>
                <a:stretch>
                  <a:fillRect l="-3851" t="-4301" r="-2733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69" name="yt_shape_14069"/>
          <p:cNvSpPr txBox="1"/>
          <p:nvPr/>
        </p:nvSpPr>
        <p:spPr>
          <a:xfrm>
            <a:off x="540000" y="6083004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答：后来放入袋中的红球有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710E70-2826-6C27-0942-B90E478173C9}"/>
                  </a:ext>
                </a:extLst>
              </p:cNvPr>
              <p:cNvSpPr txBox="1"/>
              <p:nvPr/>
            </p:nvSpPr>
            <p:spPr>
              <a:xfrm>
                <a:off x="449989" y="4162598"/>
                <a:ext cx="630942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（摸出一个球是黄球）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2+3+5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7D710E70-2826-6C27-0942-B90E478173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62598"/>
                <a:ext cx="6309423" cy="730136"/>
              </a:xfrm>
              <a:prstGeom prst="rect">
                <a:avLst/>
              </a:prstGeom>
              <a:blipFill>
                <a:blip r:embed="rId6"/>
                <a:stretch>
                  <a:fillRect l="-1546" r="-144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A914E79-74DC-514D-9ADD-D847F4D27E59}"/>
              </a:ext>
            </a:extLst>
          </p:cNvPr>
          <p:cNvSpPr txBox="1"/>
          <p:nvPr/>
        </p:nvSpPr>
        <p:spPr>
          <a:xfrm>
            <a:off x="449989" y="4856126"/>
            <a:ext cx="503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）设后来放入袋中的红球有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6CED65E-77E1-0D1E-063E-469D90F37928}"/>
                  </a:ext>
                </a:extLst>
              </p:cNvPr>
              <p:cNvSpPr txBox="1"/>
              <p:nvPr/>
            </p:nvSpPr>
            <p:spPr>
              <a:xfrm>
                <a:off x="449989" y="5331614"/>
                <a:ext cx="4581842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16CED65E-77E1-0D1E-063E-469D90F379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31614"/>
                <a:ext cx="4581842" cy="736486"/>
              </a:xfrm>
              <a:prstGeom prst="rect">
                <a:avLst/>
              </a:prstGeom>
              <a:blipFill>
                <a:blip r:embed="rId7"/>
                <a:stretch>
                  <a:fillRect l="-2130" r="-213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FFEF645-7C5F-B2C7-E993-030DF73A81FF}"/>
              </a:ext>
            </a:extLst>
          </p:cNvPr>
          <p:cNvSpPr txBox="1"/>
          <p:nvPr/>
        </p:nvSpPr>
        <p:spPr>
          <a:xfrm>
            <a:off x="449989" y="6036198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答：后来放入袋中的红球有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5" name="yt_shape_13995"/>
          <p:cNvSpPr txBox="1"/>
          <p:nvPr/>
        </p:nvSpPr>
        <p:spPr>
          <a:xfrm>
            <a:off x="540000" y="90872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994" name="yt_image_139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7" name="yt_shape_13997"/>
          <p:cNvSpPr txBox="1"/>
          <p:nvPr/>
        </p:nvSpPr>
        <p:spPr>
          <a:xfrm>
            <a:off x="540000" y="1612017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简单事件的概率</a:t>
            </a:r>
          </a:p>
        </p:txBody>
      </p:sp>
      <p:sp>
        <p:nvSpPr>
          <p:cNvPr id="13998" name="yt_shape_13998"/>
          <p:cNvSpPr txBox="1"/>
          <p:nvPr/>
        </p:nvSpPr>
        <p:spPr>
          <a:xfrm>
            <a:off x="540119" y="21115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（广东省中考）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书架上有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本数学书、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本物理书，从中任取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本书是物理书的概率为（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999" name="yt_table_1399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3883962"/>
                  </p:ext>
                </p:extLst>
              </p:nvPr>
            </p:nvGraphicFramePr>
            <p:xfrm>
              <a:off x="540000" y="3071017"/>
              <a:ext cx="6800216" cy="674878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999" name="yt_table_1399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3883962"/>
                  </p:ext>
                </p:extLst>
              </p:nvPr>
            </p:nvGraphicFramePr>
            <p:xfrm>
              <a:off x="540000" y="3071017"/>
              <a:ext cx="6800216" cy="674878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9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9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</a:tblGrid>
                  <a:tr h="6748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9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000" name="yt_shape_14000"/>
          <p:cNvSpPr txBox="1"/>
          <p:nvPr/>
        </p:nvSpPr>
        <p:spPr>
          <a:xfrm>
            <a:off x="540119" y="37576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（梧州市中考）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一个口袋里装有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个黑球，除颜色外，其余如材料、大小、质量等完全相同，随意从中抽出一个球，抽到白球的概率是（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01" name="yt_table_14001" title="H_50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9985259"/>
                  </p:ext>
                </p:extLst>
              </p:nvPr>
            </p:nvGraphicFramePr>
            <p:xfrm>
              <a:off x="540000" y="4717052"/>
              <a:ext cx="6800216" cy="68167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01" name="yt_table_14001" title="H_50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9985259"/>
                  </p:ext>
                </p:extLst>
              </p:nvPr>
            </p:nvGraphicFramePr>
            <p:xfrm>
              <a:off x="540000" y="4717052"/>
              <a:ext cx="6800216" cy="68167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0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</a:tblGrid>
                  <a:tr h="68167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0157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49" r="-152532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949" r="-52532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72892" b="-88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9033524">
            <a:extLst>
              <a:ext uri="{FF2B5EF4-FFF2-40B4-BE49-F238E27FC236}">
                <a16:creationId xmlns:a16="http://schemas.microsoft.com/office/drawing/2014/main" id="{9FF223E1-91BD-9C94-5423-6964EA8FF5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134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85190A-DDE1-6A11-BD09-79BC0003AE97}"/>
              </a:ext>
            </a:extLst>
          </p:cNvPr>
          <p:cNvSpPr txBox="1"/>
          <p:nvPr/>
        </p:nvSpPr>
        <p:spPr>
          <a:xfrm>
            <a:off x="1212108" y="25402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511AE6-09FD-D5A8-A41C-77B1BAC58A9D}"/>
              </a:ext>
            </a:extLst>
          </p:cNvPr>
          <p:cNvSpPr txBox="1"/>
          <p:nvPr/>
        </p:nvSpPr>
        <p:spPr>
          <a:xfrm>
            <a:off x="9441707" y="41862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2" name="yt_shape_14002"/>
          <p:cNvSpPr txBox="1"/>
          <p:nvPr/>
        </p:nvSpPr>
        <p:spPr>
          <a:xfrm>
            <a:off x="540119" y="98072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（柳州市中考）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张形状大小质地均相同的卡片，正面印有速度滑冰、冰球、单板滑雪、冰壶四种不同的图案，背面完全相同，现将这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张卡片洗匀后正面向下放在桌子上，从中随机抽取一张，抽出的卡片正面恰好是冰壶项目图案的概率是（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04" name="yt_table_14004_skip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7073492"/>
                  </p:ext>
                </p:extLst>
              </p:nvPr>
            </p:nvGraphicFramePr>
            <p:xfrm>
              <a:off x="540000" y="4221088"/>
              <a:ext cx="11112118" cy="673862"/>
            </p:xfrm>
            <a:graphic>
              <a:graphicData uri="http://schemas.openxmlformats.org/drawingml/2006/table">
                <a:tbl>
                  <a:tblPr/>
                  <a:tblGrid>
                    <a:gridCol w="3173112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  <a:gridCol w="1649852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04" name="yt_table_14004_skip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7073492"/>
                  </p:ext>
                </p:extLst>
              </p:nvPr>
            </p:nvGraphicFramePr>
            <p:xfrm>
              <a:off x="540000" y="4221088"/>
              <a:ext cx="11112118" cy="673862"/>
            </p:xfrm>
            <a:graphic>
              <a:graphicData uri="http://schemas.openxmlformats.org/drawingml/2006/table">
                <a:tbl>
                  <a:tblPr/>
                  <a:tblGrid>
                    <a:gridCol w="3173112">
                      <a:extLst>
                        <a:ext uri="{9D8B030D-6E8A-4147-A177-3AD203B41FA5}">
                          <a16:colId xmlns:a16="http://schemas.microsoft.com/office/drawing/2014/main" val="10505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06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07"/>
                        </a:ext>
                      </a:extLst>
                    </a:gridCol>
                    <a:gridCol w="1649852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</a:tblGrid>
                  <a:tr h="6738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096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69" r="-152519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69" r="-52519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3063" b="-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003" name="yt_image_14003_skip" title="H_99.2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0294" y="2882726"/>
            <a:ext cx="4311648" cy="1177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8C1E9F-1836-52C3-ADE5-F9B4649EB8F6}"/>
              </a:ext>
            </a:extLst>
          </p:cNvPr>
          <p:cNvSpPr txBox="1"/>
          <p:nvPr/>
        </p:nvSpPr>
        <p:spPr>
          <a:xfrm>
            <a:off x="1212108" y="23603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005"/>
              <p:cNvSpPr txBox="1"/>
              <p:nvPr/>
            </p:nvSpPr>
            <p:spPr>
              <a:xfrm>
                <a:off x="540119" y="5145067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已知数据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，从这些数据中选取一个数据，得到偶数的概率为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40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45067"/>
                <a:ext cx="11111999" cy="1121333"/>
              </a:xfrm>
              <a:prstGeom prst="rect">
                <a:avLst/>
              </a:prstGeom>
              <a:blipFill>
                <a:blip r:embed="rId4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FAF7315-E617-14CC-BB1D-37C313DB2CAB}"/>
                  </a:ext>
                </a:extLst>
              </p:cNvPr>
              <p:cNvSpPr txBox="1"/>
              <p:nvPr/>
            </p:nvSpPr>
            <p:spPr>
              <a:xfrm>
                <a:off x="2278908" y="5492800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FAF7315-E617-14CC-BB1D-37C313DB2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908" y="5492800"/>
                <a:ext cx="308674" cy="728612"/>
              </a:xfrm>
              <a:prstGeom prst="rect">
                <a:avLst/>
              </a:prstGeom>
              <a:blipFill>
                <a:blip r:embed="rId5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07" name="yt_image_140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2932" y="1964876"/>
            <a:ext cx="1256157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09" name="yt_shape_14009"/>
              <p:cNvSpPr txBox="1"/>
              <p:nvPr/>
            </p:nvSpPr>
            <p:spPr>
              <a:xfrm>
                <a:off x="540000" y="1036476"/>
                <a:ext cx="10902023" cy="640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如图，在正方形纸片上方随机抛一个图钉，图钉落在阴影区域内的概率为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009" name="yt_shape_140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36476"/>
                <a:ext cx="10902023" cy="640368"/>
              </a:xfrm>
              <a:prstGeom prst="rect">
                <a:avLst/>
              </a:prstGeom>
              <a:blipFill>
                <a:blip r:embed="rId3"/>
                <a:stretch>
                  <a:fillRect l="-1734" r="-78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20B8B6-818B-BF6A-996F-FFFAAEBC13BA}"/>
                  </a:ext>
                </a:extLst>
              </p:cNvPr>
              <p:cNvSpPr txBox="1"/>
              <p:nvPr/>
            </p:nvSpPr>
            <p:spPr>
              <a:xfrm>
                <a:off x="10736989" y="829005"/>
                <a:ext cx="308674" cy="727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20B8B6-818B-BF6A-996F-FFFAAEBC13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6989" y="829005"/>
                <a:ext cx="308674" cy="7277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1" name="yt_shape_14011"/>
          <p:cNvSpPr txBox="1"/>
          <p:nvPr/>
        </p:nvSpPr>
        <p:spPr>
          <a:xfrm>
            <a:off x="540000" y="967079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必然事件、不可能事件和随机事件的概率</a:t>
            </a:r>
          </a:p>
        </p:txBody>
      </p:sp>
      <p:sp>
        <p:nvSpPr>
          <p:cNvPr id="14012" name="yt_shape_14012"/>
          <p:cNvSpPr txBox="1"/>
          <p:nvPr/>
        </p:nvSpPr>
        <p:spPr>
          <a:xfrm>
            <a:off x="540119" y="14666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从只装有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个红球的袋中随机摸出一球，若摸到白球的概率是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，摸到红球的概率是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13" name="yt_table_14013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326082"/>
                  </p:ext>
                </p:extLst>
              </p:nvPr>
            </p:nvGraphicFramePr>
            <p:xfrm>
              <a:off x="540000" y="2426079"/>
              <a:ext cx="6264593" cy="1146937"/>
            </p:xfrm>
            <a:graphic>
              <a:graphicData uri="http://schemas.openxmlformats.org/drawingml/2006/table">
                <a:tbl>
                  <a:tblPr/>
                  <a:tblGrid>
                    <a:gridCol w="3607118">
                      <a:extLst>
                        <a:ext uri="{9D8B030D-6E8A-4147-A177-3AD203B41FA5}">
                          <a16:colId xmlns:a16="http://schemas.microsoft.com/office/drawing/2014/main" val="10509"/>
                        </a:ext>
                      </a:extLst>
                    </a:gridCol>
                    <a:gridCol w="2657475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13" name="yt_table_14013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326082"/>
                  </p:ext>
                </p:extLst>
              </p:nvPr>
            </p:nvGraphicFramePr>
            <p:xfrm>
              <a:off x="540000" y="2426079"/>
              <a:ext cx="6264593" cy="1146937"/>
            </p:xfrm>
            <a:graphic>
              <a:graphicData uri="http://schemas.openxmlformats.org/drawingml/2006/table">
                <a:tbl>
                  <a:tblPr/>
                  <a:tblGrid>
                    <a:gridCol w="3607118">
                      <a:extLst>
                        <a:ext uri="{9D8B030D-6E8A-4147-A177-3AD203B41FA5}">
                          <a16:colId xmlns:a16="http://schemas.microsoft.com/office/drawing/2014/main" val="10509"/>
                        </a:ext>
                      </a:extLst>
                    </a:gridCol>
                    <a:gridCol w="2657475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</a:t>
                          </a:r>
                          <a:r>
                            <a:rPr lang="en-US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8378" r="-73818" b="-90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5469" t="-78378" b="-90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9033739">
            <a:extLst>
              <a:ext uri="{FF2B5EF4-FFF2-40B4-BE49-F238E27FC236}">
                <a16:creationId xmlns:a16="http://schemas.microsoft.com/office/drawing/2014/main" id="{F62F2E07-C5F1-755C-0B24-AF63BE44A8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0640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94370F-E5A6-C1CF-F39E-D91C27435FA3}"/>
              </a:ext>
            </a:extLst>
          </p:cNvPr>
          <p:cNvSpPr txBox="1"/>
          <p:nvPr/>
        </p:nvSpPr>
        <p:spPr>
          <a:xfrm>
            <a:off x="2109046" y="189532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4" name="yt_shape_14014"/>
          <p:cNvSpPr txBox="1"/>
          <p:nvPr/>
        </p:nvSpPr>
        <p:spPr>
          <a:xfrm>
            <a:off x="540119" y="980728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事件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：打开电视，它正在播广告；事件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：抛掷一个均匀的骰子，朝上的点数小于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；事件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：在标准大气压下，温度低于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时冰熔化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个事件的概率分别记为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）的大小关系正确的是（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E0A587-1A62-EA0E-0851-ED0025E7A186}"/>
              </a:ext>
            </a:extLst>
          </p:cNvPr>
          <p:cNvSpPr txBox="1"/>
          <p:nvPr/>
        </p:nvSpPr>
        <p:spPr>
          <a:xfrm>
            <a:off x="5072908" y="2360386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04DD23-7DEB-B17B-02B8-A8AB16CFCAD4}"/>
              </a:ext>
            </a:extLst>
          </p:cNvPr>
          <p:cNvSpPr txBox="1"/>
          <p:nvPr/>
        </p:nvSpPr>
        <p:spPr>
          <a:xfrm>
            <a:off x="5198321" y="2835874"/>
            <a:ext cx="383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42A463-D62C-47BA-4A0F-79E585F39BEA}"/>
              </a:ext>
            </a:extLst>
          </p:cNvPr>
          <p:cNvSpPr txBox="1"/>
          <p:nvPr/>
        </p:nvSpPr>
        <p:spPr>
          <a:xfrm>
            <a:off x="5180858" y="3311362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EAD242-3F84-8914-2E32-4E6234205FF1}"/>
              </a:ext>
            </a:extLst>
          </p:cNvPr>
          <p:cNvSpPr txBox="1"/>
          <p:nvPr/>
        </p:nvSpPr>
        <p:spPr>
          <a:xfrm>
            <a:off x="5180858" y="3786850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D423CB-3DAA-4037-2C87-CE69830D2FC0}"/>
              </a:ext>
            </a:extLst>
          </p:cNvPr>
          <p:cNvSpPr txBox="1"/>
          <p:nvPr/>
        </p:nvSpPr>
        <p:spPr>
          <a:xfrm>
            <a:off x="5180858" y="42623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9" name="yt_shape_14019"/>
          <p:cNvSpPr txBox="1"/>
          <p:nvPr/>
        </p:nvSpPr>
        <p:spPr>
          <a:xfrm>
            <a:off x="540000" y="980728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忽略等可能条件导致出错</a:t>
            </a:r>
          </a:p>
        </p:txBody>
      </p:sp>
      <p:sp>
        <p:nvSpPr>
          <p:cNvPr id="14020" name="yt_shape_14020"/>
          <p:cNvSpPr txBox="1"/>
          <p:nvPr/>
        </p:nvSpPr>
        <p:spPr>
          <a:xfrm>
            <a:off x="540119" y="14802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如图所示，一等分转盘有红、黄、蓝三种颜色，随机转动转盘，指针停在黄色区域的机会有多大？</a:t>
            </a:r>
          </a:p>
        </p:txBody>
      </p:sp>
      <p:pic>
        <p:nvPicPr>
          <p:cNvPr id="14021" name="yt_image_1402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5635" y="2592092"/>
            <a:ext cx="1260729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23" name="yt_shape_14023"/>
              <p:cNvSpPr txBox="1"/>
              <p:nvPr/>
            </p:nvSpPr>
            <p:spPr>
              <a:xfrm>
                <a:off x="540000" y="3903331"/>
                <a:ext cx="3159519" cy="1322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解：黄色区域占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（黄色）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023" name="yt_shape_140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03331"/>
                <a:ext cx="3159519" cy="1322798"/>
              </a:xfrm>
              <a:prstGeom prst="rect">
                <a:avLst/>
              </a:prstGeom>
              <a:blipFill>
                <a:blip r:embed="rId3"/>
                <a:stretch>
                  <a:fillRect l="-5985" r="-4826" b="-69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033953">
            <a:extLst>
              <a:ext uri="{FF2B5EF4-FFF2-40B4-BE49-F238E27FC236}">
                <a16:creationId xmlns:a16="http://schemas.microsoft.com/office/drawing/2014/main" id="{170D58E6-0E56-A33F-C35F-D7F47FEA0B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0055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DD8B056-59DA-590B-E123-00C590F340E8}"/>
                  </a:ext>
                </a:extLst>
              </p:cNvPr>
              <p:cNvSpPr txBox="1"/>
              <p:nvPr/>
            </p:nvSpPr>
            <p:spPr>
              <a:xfrm>
                <a:off x="449989" y="3856525"/>
                <a:ext cx="33090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解：黄色区域占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DD8B056-59DA-590B-E123-00C590F340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6525"/>
                <a:ext cx="3309048" cy="768046"/>
              </a:xfrm>
              <a:prstGeom prst="rect">
                <a:avLst/>
              </a:prstGeom>
              <a:blipFill>
                <a:blip r:embed="rId5"/>
                <a:stretch>
                  <a:fillRect l="-2947" r="-2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303B54-AF81-965A-CA98-672B440A4030}"/>
                  </a:ext>
                </a:extLst>
              </p:cNvPr>
              <p:cNvSpPr txBox="1"/>
              <p:nvPr/>
            </p:nvSpPr>
            <p:spPr>
              <a:xfrm>
                <a:off x="449989" y="4530959"/>
                <a:ext cx="2399411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（黄色）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303B54-AF81-965A-CA98-672B440A40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0959"/>
                <a:ext cx="2399411" cy="729183"/>
              </a:xfrm>
              <a:prstGeom prst="rect">
                <a:avLst/>
              </a:prstGeom>
              <a:blipFill>
                <a:blip r:embed="rId6"/>
                <a:stretch>
                  <a:fillRect l="-4071" r="-407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6" name="yt_shape_14026"/>
          <p:cNvSpPr txBox="1"/>
          <p:nvPr/>
        </p:nvSpPr>
        <p:spPr>
          <a:xfrm>
            <a:off x="540000" y="90872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025" name="yt_image_1402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8" name="yt_shape_14028"/>
          <p:cNvSpPr txBox="1"/>
          <p:nvPr/>
        </p:nvSpPr>
        <p:spPr>
          <a:xfrm>
            <a:off x="540119" y="160058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（百色市中考）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在四张质地、大小相同的卡片上，分别画有如图所示的四个图形，在看不到图形的情况下从中任意抽出一张卡片，则抽出的卡片上的图形是中心对称图形的概率为（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30" name="yt_table_14030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6878083"/>
                  </p:ext>
                </p:extLst>
              </p:nvPr>
            </p:nvGraphicFramePr>
            <p:xfrm>
              <a:off x="540000" y="4772759"/>
              <a:ext cx="11112118" cy="672465"/>
            </p:xfrm>
            <a:graphic>
              <a:graphicData uri="http://schemas.openxmlformats.org/drawingml/2006/table">
                <a:tbl>
                  <a:tblPr/>
                  <a:tblGrid>
                    <a:gridCol w="3200815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  <a:gridCol w="3133604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  <a:gridCol w="3133604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1644095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30" name="yt_table_14030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6878083"/>
                  </p:ext>
                </p:extLst>
              </p:nvPr>
            </p:nvGraphicFramePr>
            <p:xfrm>
              <a:off x="540000" y="4772759"/>
              <a:ext cx="11112118" cy="672465"/>
            </p:xfrm>
            <a:graphic>
              <a:graphicData uri="http://schemas.openxmlformats.org/drawingml/2006/table">
                <a:tbl>
                  <a:tblPr/>
                  <a:tblGrid>
                    <a:gridCol w="3200815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  <a:gridCol w="3133604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  <a:gridCol w="3133604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1644095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</a:tblGrid>
                  <a:tr h="67246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942" r="-152233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335" r="-52529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5556" b="-9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029" name="yt_image_14029_skip" title="H_101.5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0635" y="3219816"/>
            <a:ext cx="4769332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484148-0311-76AC-055E-401F639B8607}"/>
              </a:ext>
            </a:extLst>
          </p:cNvPr>
          <p:cNvSpPr txBox="1"/>
          <p:nvPr/>
        </p:nvSpPr>
        <p:spPr>
          <a:xfrm>
            <a:off x="3345708" y="2504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1" name="yt_shape_14031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（泰安市中考）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如图，在方格纸中，随机选择标有序号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①②③④⑤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中的一个小正方形涂黑，与图中阴影部分构成轴对称图形的概率是（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35" name="yt_table_14035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088563"/>
                  </p:ext>
                </p:extLst>
              </p:nvPr>
            </p:nvGraphicFramePr>
            <p:xfrm>
              <a:off x="540000" y="3440223"/>
              <a:ext cx="11112118" cy="675450"/>
            </p:xfrm>
            <a:graphic>
              <a:graphicData uri="http://schemas.openxmlformats.org/drawingml/2006/table">
                <a:tbl>
                  <a:tblPr/>
                  <a:tblGrid>
                    <a:gridCol w="3173112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17"/>
                        </a:ext>
                      </a:extLst>
                    </a:gridCol>
                    <a:gridCol w="1649852">
                      <a:extLst>
                        <a:ext uri="{9D8B030D-6E8A-4147-A177-3AD203B41FA5}">
                          <a16:colId xmlns:a16="http://schemas.microsoft.com/office/drawing/2014/main" val="105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35" name="yt_table_14035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088563"/>
                  </p:ext>
                </p:extLst>
              </p:nvPr>
            </p:nvGraphicFramePr>
            <p:xfrm>
              <a:off x="540000" y="3440223"/>
              <a:ext cx="11112118" cy="675450"/>
            </p:xfrm>
            <a:graphic>
              <a:graphicData uri="http://schemas.openxmlformats.org/drawingml/2006/table">
                <a:tbl>
                  <a:tblPr/>
                  <a:tblGrid>
                    <a:gridCol w="3173112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17"/>
                        </a:ext>
                      </a:extLst>
                    </a:gridCol>
                    <a:gridCol w="1649852">
                      <a:extLst>
                        <a:ext uri="{9D8B030D-6E8A-4147-A177-3AD203B41FA5}">
                          <a16:colId xmlns:a16="http://schemas.microsoft.com/office/drawing/2014/main" val="10518"/>
                        </a:ext>
                      </a:extLst>
                    </a:gridCol>
                  </a:tblGrid>
                  <a:tr h="675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096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69" r="-152519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69" r="-52519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3063" b="-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032" name="yt_shape_14032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3198" y="1916832"/>
            <a:ext cx="1525840" cy="1542429"/>
            <a:chOff x="0" y="0"/>
            <a:chExt cx="1525840" cy="1542429"/>
          </a:xfrm>
        </p:grpSpPr>
        <p:pic>
          <p:nvPicPr>
            <p:cNvPr id="2" name="yt_image_14032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25840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34" name="yt_shape_14034"/>
            <p:cNvSpPr txBox="1"/>
            <p:nvPr/>
          </p:nvSpPr>
          <p:spPr>
            <a:xfrm>
              <a:off x="153456" y="11824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6F95EEF-34F1-A0DE-ED88-38851DC26967}"/>
              </a:ext>
            </a:extLst>
          </p:cNvPr>
          <p:cNvSpPr txBox="1"/>
          <p:nvPr/>
        </p:nvSpPr>
        <p:spPr>
          <a:xfrm>
            <a:off x="7917707" y="12653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036"/>
              <p:cNvSpPr txBox="1"/>
              <p:nvPr/>
            </p:nvSpPr>
            <p:spPr>
              <a:xfrm>
                <a:off x="540119" y="4129876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如图，转盘中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个扇形的面积都相等，任意转动转盘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次，当转盘停止转动时，指针指向大于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的数的概率为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0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29876"/>
                <a:ext cx="11111999" cy="1119024"/>
              </a:xfrm>
              <a:prstGeom prst="rect">
                <a:avLst/>
              </a:prstGeom>
              <a:blipFill>
                <a:blip r:embed="rId4"/>
                <a:stretch>
                  <a:fillRect l="-1701" t="-4348" r="-104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041"/>
          <p:cNvSpPr txBox="1"/>
          <p:nvPr/>
        </p:nvSpPr>
        <p:spPr>
          <a:xfrm>
            <a:off x="540000" y="764706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4038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3339" y="4941168"/>
            <a:ext cx="1425321" cy="1821321"/>
            <a:chOff x="0" y="0"/>
            <a:chExt cx="1425321" cy="1821321"/>
          </a:xfrm>
        </p:grpSpPr>
        <p:pic>
          <p:nvPicPr>
            <p:cNvPr id="11" name="yt_image_1403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25321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4040"/>
            <p:cNvSpPr txBox="1"/>
            <p:nvPr/>
          </p:nvSpPr>
          <p:spPr>
            <a:xfrm>
              <a:off x="103196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F5540E9-0AB7-AB83-6DA1-FEF8060E78C0}"/>
                  </a:ext>
                </a:extLst>
              </p:cNvPr>
              <p:cNvSpPr txBox="1"/>
              <p:nvPr/>
            </p:nvSpPr>
            <p:spPr>
              <a:xfrm>
                <a:off x="4260108" y="4477608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F5540E9-0AB7-AB83-6DA1-FEF8060E78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0108" y="4477608"/>
                <a:ext cx="308674" cy="726326"/>
              </a:xfrm>
              <a:prstGeom prst="rect">
                <a:avLst/>
              </a:prstGeom>
              <a:blipFill>
                <a:blip r:embed="rId6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1469</Words>
  <Application>Microsoft Office PowerPoint</Application>
  <PresentationFormat>宽屏</PresentationFormat>
  <Paragraphs>114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45</cp:revision>
  <dcterms:created xsi:type="dcterms:W3CDTF">2023-05-05T05:33:04Z</dcterms:created>
  <dcterms:modified xsi:type="dcterms:W3CDTF">2023-10-20T17:37:58Z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