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2" r:id="rId6"/>
    <p:sldId id="374" r:id="rId7"/>
    <p:sldId id="376" r:id="rId8"/>
    <p:sldId id="377" r:id="rId9"/>
    <p:sldId id="378" r:id="rId10"/>
    <p:sldId id="380" r:id="rId11"/>
    <p:sldId id="381" r:id="rId12"/>
    <p:sldId id="383" r:id="rId13"/>
    <p:sldId id="384" r:id="rId14"/>
    <p:sldId id="390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7" d="100"/>
          <a:sy n="57" d="100"/>
        </p:scale>
        <p:origin x="50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bin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4" name="yt_shape_12024"/>
          <p:cNvSpPr txBox="1"/>
          <p:nvPr/>
        </p:nvSpPr>
        <p:spPr>
          <a:xfrm>
            <a:off x="540000" y="836712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023" name="yt_image_1202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26" name="yt_shape_12026"/>
          <p:cNvSpPr txBox="1"/>
          <p:nvPr/>
        </p:nvSpPr>
        <p:spPr>
          <a:xfrm>
            <a:off x="540119" y="15342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过圆外一点能够作圆的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切线上一点到切点间的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线段长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叫做这点到圆的切线长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027" name="yt_shape_12027"/>
          <p:cNvSpPr txBox="1"/>
          <p:nvPr/>
        </p:nvSpPr>
        <p:spPr>
          <a:xfrm>
            <a:off x="540119" y="249373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过圆外一点作圆的两条切线，两条切线长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，圆心与这一点的连线平分两条切线的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夹角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7F599C2-4A1F-E2CE-4B43-960B4074699C}"/>
              </a:ext>
            </a:extLst>
          </p:cNvPr>
          <p:cNvSpPr txBox="1"/>
          <p:nvPr/>
        </p:nvSpPr>
        <p:spPr>
          <a:xfrm>
            <a:off x="4031508" y="148748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8FFEAA-7DE1-AF8B-0EAE-8DB0306732BB}"/>
              </a:ext>
            </a:extLst>
          </p:cNvPr>
          <p:cNvSpPr txBox="1"/>
          <p:nvPr/>
        </p:nvSpPr>
        <p:spPr>
          <a:xfrm>
            <a:off x="8984507" y="148748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线段长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99C6BA-CD59-6CAB-3DE3-B7FD15D02537}"/>
              </a:ext>
            </a:extLst>
          </p:cNvPr>
          <p:cNvSpPr txBox="1"/>
          <p:nvPr/>
        </p:nvSpPr>
        <p:spPr>
          <a:xfrm>
            <a:off x="6469908" y="244692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49B1DD-247F-51F6-F99D-354BFB553954}"/>
              </a:ext>
            </a:extLst>
          </p:cNvPr>
          <p:cNvSpPr txBox="1"/>
          <p:nvPr/>
        </p:nvSpPr>
        <p:spPr>
          <a:xfrm>
            <a:off x="1974108" y="292241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夹角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02" name="yt_shape_12102"/>
              <p:cNvSpPr txBox="1"/>
              <p:nvPr/>
            </p:nvSpPr>
            <p:spPr>
              <a:xfrm>
                <a:off x="540119" y="764704"/>
                <a:ext cx="11111999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如图，小明同学测量一个光盘的直径，他只有一把直尺和一块三角板，他将直尺、光盘和三角板如图放置于桌面上，并量出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，则此光盘的直径是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sng" dirty="0" smtClean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        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 xmlns="">
          <p:sp>
            <p:nvSpPr>
              <p:cNvPr id="12102" name="yt_shape_121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111999" cy="1425840"/>
              </a:xfrm>
              <a:prstGeom prst="rect">
                <a:avLst/>
              </a:prstGeom>
              <a:blipFill>
                <a:blip r:embed="rId2"/>
                <a:stretch>
                  <a:fillRect l="-1701" t="-3419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07" name="yt_shape_12107"/>
          <p:cNvSpPr txBox="1"/>
          <p:nvPr/>
        </p:nvSpPr>
        <p:spPr>
          <a:xfrm>
            <a:off x="540000" y="399942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04" name="yt_shape_12104" title="H_162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4479" y="1844824"/>
            <a:ext cx="2003040" cy="2057922"/>
            <a:chOff x="0" y="0"/>
            <a:chExt cx="2003040" cy="2057922"/>
          </a:xfrm>
        </p:grpSpPr>
        <p:pic>
          <p:nvPicPr>
            <p:cNvPr id="2" name="yt_image_12104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03040" cy="1661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06" name="yt_shape_12106"/>
            <p:cNvSpPr txBox="1"/>
            <p:nvPr/>
          </p:nvSpPr>
          <p:spPr>
            <a:xfrm>
              <a:off x="392056" y="169792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72F512A-A026-7433-8B07-33E30BB1F62D}"/>
              </a:ext>
            </a:extLst>
          </p:cNvPr>
          <p:cNvSpPr txBox="1"/>
          <p:nvPr/>
        </p:nvSpPr>
        <p:spPr>
          <a:xfrm>
            <a:off x="850202" y="161350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13FB20D-EBAE-3710-8575-49447E6A6E4A}"/>
                  </a:ext>
                </a:extLst>
              </p:cNvPr>
              <p:cNvSpPr txBox="1"/>
              <p:nvPr/>
            </p:nvSpPr>
            <p:spPr>
              <a:xfrm>
                <a:off x="983432" y="1587924"/>
                <a:ext cx="5485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radPr>
                        <m:deg/>
                        <m:e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3</m:t>
                          </m:r>
                        </m:e>
                      </m:rad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13FB20D-EBAE-3710-8575-49447E6A6E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432" y="1587924"/>
                <a:ext cx="548514" cy="5546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2108"/>
          <p:cNvSpPr txBox="1"/>
          <p:nvPr/>
        </p:nvSpPr>
        <p:spPr>
          <a:xfrm>
            <a:off x="540119" y="39945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" name="yt_shape_12112"/>
          <p:cNvSpPr txBox="1"/>
          <p:nvPr/>
        </p:nvSpPr>
        <p:spPr>
          <a:xfrm>
            <a:off x="540000" y="687795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" name="yt_shape_12109" title="H_139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4406" y="4869160"/>
            <a:ext cx="1743186" cy="1767600"/>
            <a:chOff x="0" y="0"/>
            <a:chExt cx="1743186" cy="1767600"/>
          </a:xfrm>
        </p:grpSpPr>
        <p:pic>
          <p:nvPicPr>
            <p:cNvPr id="12" name="yt_image_12109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743186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yt_shape_12111"/>
            <p:cNvSpPr txBox="1"/>
            <p:nvPr/>
          </p:nvSpPr>
          <p:spPr>
            <a:xfrm>
              <a:off x="262129" y="140760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C08834AC-7F4F-F1E9-5E4C-2FF3838D5A28}"/>
              </a:ext>
            </a:extLst>
          </p:cNvPr>
          <p:cNvSpPr txBox="1"/>
          <p:nvPr/>
        </p:nvSpPr>
        <p:spPr>
          <a:xfrm>
            <a:off x="4293446" y="4423185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1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" name="yt_shape_12113"/>
          <p:cNvSpPr txBox="1"/>
          <p:nvPr/>
        </p:nvSpPr>
        <p:spPr>
          <a:xfrm>
            <a:off x="540119" y="836712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求：</a:t>
            </a:r>
          </a:p>
        </p:txBody>
      </p:sp>
      <p:pic>
        <p:nvPicPr>
          <p:cNvPr id="12114" name="yt_image_1211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2900" y="1806905"/>
            <a:ext cx="2239218" cy="1720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16" name="yt_shape_12116"/>
          <p:cNvSpPr txBox="1"/>
          <p:nvPr/>
        </p:nvSpPr>
        <p:spPr>
          <a:xfrm>
            <a:off x="540000" y="1484784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12117" name="yt_shape_12117"/>
          <p:cNvSpPr txBox="1"/>
          <p:nvPr/>
        </p:nvSpPr>
        <p:spPr>
          <a:xfrm>
            <a:off x="540000" y="1844824"/>
            <a:ext cx="25728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118" name="yt_shape_12118"/>
          <p:cNvSpPr txBox="1"/>
          <p:nvPr/>
        </p:nvSpPr>
        <p:spPr>
          <a:xfrm>
            <a:off x="540000" y="2204645"/>
            <a:ext cx="27186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120" name="yt_shape_12120"/>
          <p:cNvSpPr txBox="1"/>
          <p:nvPr/>
        </p:nvSpPr>
        <p:spPr>
          <a:xfrm>
            <a:off x="5098696" y="2737143"/>
            <a:ext cx="1593513" cy="113460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00" b="0" i="0" u="none" spc="-6300">
                <a:solidFill>
                  <a:srgbClr val="1EE3CF"/>
                </a:solidFill>
                <a:effectLst/>
                <a:latin typeface="Times New Roman" pitchFamily="63"/>
                <a:ea typeface="宋体" pitchFamily="63"/>
                <a:cs typeface="宋体" pitchFamily="63"/>
              </a:rPr>
              <a:t> </a:t>
            </a:r>
            <a:r>
              <a:rPr lang="en-US" altLang="zh-CN" sz="6300" b="0" i="0" u="none" spc="10851">
                <a:solidFill>
                  <a:srgbClr val="1EE3CF"/>
                </a:solidFill>
                <a:effectLst/>
                <a:latin typeface="Times New Roman" pitchFamily="63"/>
                <a:ea typeface="宋体" pitchFamily="63"/>
                <a:cs typeface="宋体" pitchFamily="63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119" name="yt_image_1211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82673" y="2066341"/>
            <a:ext cx="1577691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AC2CC4-A547-832F-476D-649E4C348EC1}"/>
              </a:ext>
            </a:extLst>
          </p:cNvPr>
          <p:cNvSpPr txBox="1"/>
          <p:nvPr/>
        </p:nvSpPr>
        <p:spPr>
          <a:xfrm>
            <a:off x="449989" y="2157839"/>
            <a:ext cx="287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122"/>
          <p:cNvSpPr txBox="1"/>
          <p:nvPr/>
        </p:nvSpPr>
        <p:spPr>
          <a:xfrm>
            <a:off x="540000" y="2611710"/>
            <a:ext cx="6203621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根据切线长定理得：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B377E5B-37F9-725F-E9A0-C7F7B69F4195}"/>
              </a:ext>
            </a:extLst>
          </p:cNvPr>
          <p:cNvSpPr txBox="1"/>
          <p:nvPr/>
        </p:nvSpPr>
        <p:spPr>
          <a:xfrm>
            <a:off x="449989" y="2564904"/>
            <a:ext cx="4275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根据切线长定理得：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10A62ED-D0A7-9D55-DEF0-B1903A7D835D}"/>
              </a:ext>
            </a:extLst>
          </p:cNvPr>
          <p:cNvSpPr txBox="1"/>
          <p:nvPr/>
        </p:nvSpPr>
        <p:spPr>
          <a:xfrm>
            <a:off x="449989" y="2924944"/>
            <a:ext cx="4005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523A448-FAA0-3F11-FFC9-092349A470EC}"/>
              </a:ext>
            </a:extLst>
          </p:cNvPr>
          <p:cNvSpPr txBox="1"/>
          <p:nvPr/>
        </p:nvSpPr>
        <p:spPr>
          <a:xfrm>
            <a:off x="449989" y="3284984"/>
            <a:ext cx="2424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60F5CB3-8AEB-8147-EDC5-728679E08CE4}"/>
              </a:ext>
            </a:extLst>
          </p:cNvPr>
          <p:cNvSpPr txBox="1"/>
          <p:nvPr/>
        </p:nvSpPr>
        <p:spPr>
          <a:xfrm>
            <a:off x="449989" y="3645024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5CD465E-E8F0-945B-DAB8-3D3CA939440F}"/>
              </a:ext>
            </a:extLst>
          </p:cNvPr>
          <p:cNvSpPr txBox="1"/>
          <p:nvPr/>
        </p:nvSpPr>
        <p:spPr>
          <a:xfrm>
            <a:off x="449989" y="4005064"/>
            <a:ext cx="3772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BB34C66-BA95-09A2-36A7-FEEB1B9EECEC}"/>
              </a:ext>
            </a:extLst>
          </p:cNvPr>
          <p:cNvSpPr txBox="1"/>
          <p:nvPr/>
        </p:nvSpPr>
        <p:spPr>
          <a:xfrm>
            <a:off x="449989" y="4365104"/>
            <a:ext cx="363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22B505A-AC9D-81CF-A63E-174DE857753A}"/>
              </a:ext>
            </a:extLst>
          </p:cNvPr>
          <p:cNvSpPr txBox="1"/>
          <p:nvPr/>
        </p:nvSpPr>
        <p:spPr>
          <a:xfrm>
            <a:off x="449989" y="4725144"/>
            <a:ext cx="2207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0CBAC70-A919-3C1C-0A19-C10F4FC4EFBE}"/>
              </a:ext>
            </a:extLst>
          </p:cNvPr>
          <p:cNvSpPr txBox="1"/>
          <p:nvPr/>
        </p:nvSpPr>
        <p:spPr>
          <a:xfrm>
            <a:off x="449989" y="5085184"/>
            <a:ext cx="6323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A3CE10E-1A78-1786-45CC-0EA532EB20DC}"/>
              </a:ext>
            </a:extLst>
          </p:cNvPr>
          <p:cNvSpPr txBox="1"/>
          <p:nvPr/>
        </p:nvSpPr>
        <p:spPr>
          <a:xfrm>
            <a:off x="449989" y="5445224"/>
            <a:ext cx="4098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69C61E-D011-CCB4-7740-13CC3CB76A13}"/>
              </a:ext>
            </a:extLst>
          </p:cNvPr>
          <p:cNvSpPr txBox="1"/>
          <p:nvPr/>
        </p:nvSpPr>
        <p:spPr>
          <a:xfrm>
            <a:off x="449989" y="5805264"/>
            <a:ext cx="4706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5" name="yt_shape_12125"/>
          <p:cNvSpPr txBox="1"/>
          <p:nvPr/>
        </p:nvSpPr>
        <p:spPr>
          <a:xfrm>
            <a:off x="540000" y="836712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124" name="yt_image_12124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27" name="yt_shape_12127"/>
          <p:cNvSpPr txBox="1"/>
          <p:nvPr/>
        </p:nvSpPr>
        <p:spPr>
          <a:xfrm>
            <a:off x="540119" y="15342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128" name="yt_image_1212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58644" y="2696489"/>
            <a:ext cx="1993474" cy="177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30" name="yt_shape_12130"/>
          <p:cNvSpPr txBox="1"/>
          <p:nvPr/>
        </p:nvSpPr>
        <p:spPr>
          <a:xfrm>
            <a:off x="540000" y="2492896"/>
            <a:ext cx="31643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8" name="yt_shape_12132"/>
          <p:cNvSpPr txBox="1"/>
          <p:nvPr/>
        </p:nvSpPr>
        <p:spPr>
          <a:xfrm>
            <a:off x="540000" y="1243558"/>
            <a:ext cx="3718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）证明：如图，连接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2134"/>
          <p:cNvSpPr txBox="1"/>
          <p:nvPr/>
        </p:nvSpPr>
        <p:spPr>
          <a:xfrm>
            <a:off x="5192108" y="1875225"/>
            <a:ext cx="1404744" cy="136877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00" b="0" i="0" u="none" spc="-760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en-US" altLang="zh-CN" sz="7600" b="0" i="0" u="none" spc="9054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" name="yt_image_12133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4968" y="2876158"/>
            <a:ext cx="1390867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2136"/>
          <p:cNvSpPr txBox="1"/>
          <p:nvPr/>
        </p:nvSpPr>
        <p:spPr>
          <a:xfrm>
            <a:off x="540000" y="3444725"/>
            <a:ext cx="49889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分别与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2137"/>
          <p:cNvSpPr txBox="1"/>
          <p:nvPr/>
        </p:nvSpPr>
        <p:spPr>
          <a:xfrm>
            <a:off x="540000" y="3924028"/>
            <a:ext cx="27819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2138"/>
          <p:cNvSpPr txBox="1"/>
          <p:nvPr/>
        </p:nvSpPr>
        <p:spPr>
          <a:xfrm>
            <a:off x="540000" y="4403331"/>
            <a:ext cx="31979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2139"/>
          <p:cNvSpPr txBox="1"/>
          <p:nvPr/>
        </p:nvSpPr>
        <p:spPr>
          <a:xfrm>
            <a:off x="540000" y="4882634"/>
            <a:ext cx="66961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SSS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" name="yt_shape_12140"/>
          <p:cNvSpPr txBox="1"/>
          <p:nvPr/>
        </p:nvSpPr>
        <p:spPr>
          <a:xfrm>
            <a:off x="540000" y="5361937"/>
            <a:ext cx="31470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QP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QP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" name="yt_shape_12141"/>
          <p:cNvSpPr txBox="1"/>
          <p:nvPr/>
        </p:nvSpPr>
        <p:spPr>
          <a:xfrm>
            <a:off x="540000" y="5841240"/>
            <a:ext cx="51135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QPO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AOP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QOP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QPO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7" name="yt_shape_12142"/>
          <p:cNvSpPr txBox="1"/>
          <p:nvPr/>
        </p:nvSpPr>
        <p:spPr>
          <a:xfrm>
            <a:off x="540000" y="6320543"/>
            <a:ext cx="15485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45BDFBA-22ED-18E8-F39D-343E88BD91A7}"/>
              </a:ext>
            </a:extLst>
          </p:cNvPr>
          <p:cNvSpPr txBox="1"/>
          <p:nvPr/>
        </p:nvSpPr>
        <p:spPr>
          <a:xfrm>
            <a:off x="449989" y="2911017"/>
            <a:ext cx="3863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）证明：如图，连接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B1A2FF9-51BE-2C54-9D5F-2C3ABDBAE1C2}"/>
              </a:ext>
            </a:extLst>
          </p:cNvPr>
          <p:cNvSpPr txBox="1"/>
          <p:nvPr/>
        </p:nvSpPr>
        <p:spPr>
          <a:xfrm>
            <a:off x="449989" y="3397919"/>
            <a:ext cx="512076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分别与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相切于点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4069C96-821D-7B77-052E-C4CDDAFCDAF1}"/>
              </a:ext>
            </a:extLst>
          </p:cNvPr>
          <p:cNvSpPr txBox="1"/>
          <p:nvPr/>
        </p:nvSpPr>
        <p:spPr>
          <a:xfrm>
            <a:off x="449989" y="3877222"/>
            <a:ext cx="2935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7D9F0A1-8B0F-FB9B-7A44-455081D84C18}"/>
              </a:ext>
            </a:extLst>
          </p:cNvPr>
          <p:cNvSpPr txBox="1"/>
          <p:nvPr/>
        </p:nvSpPr>
        <p:spPr>
          <a:xfrm>
            <a:off x="449989" y="4356525"/>
            <a:ext cx="3347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17399E7-43A2-11D3-B92C-E820B5432AA0}"/>
              </a:ext>
            </a:extLst>
          </p:cNvPr>
          <p:cNvSpPr txBox="1"/>
          <p:nvPr/>
        </p:nvSpPr>
        <p:spPr>
          <a:xfrm>
            <a:off x="449989" y="4835828"/>
            <a:ext cx="286651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EA5E9DF-9210-499D-B3E0-719D26EBFB3F}"/>
              </a:ext>
            </a:extLst>
          </p:cNvPr>
          <p:cNvSpPr txBox="1"/>
          <p:nvPr/>
        </p:nvSpPr>
        <p:spPr>
          <a:xfrm>
            <a:off x="3441220" y="483582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SSS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CA9815E-E22C-0BE7-0D97-81A291604DA3}"/>
              </a:ext>
            </a:extLst>
          </p:cNvPr>
          <p:cNvSpPr txBox="1"/>
          <p:nvPr/>
        </p:nvSpPr>
        <p:spPr>
          <a:xfrm>
            <a:off x="4203220" y="4835828"/>
            <a:ext cx="3058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ADE093F-9B0C-A529-F4D6-73F736F64D95}"/>
              </a:ext>
            </a:extLst>
          </p:cNvPr>
          <p:cNvSpPr txBox="1"/>
          <p:nvPr/>
        </p:nvSpPr>
        <p:spPr>
          <a:xfrm>
            <a:off x="449989" y="5315131"/>
            <a:ext cx="329672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C2036E1-7D4E-98E6-DD63-3E6FC6A3B53A}"/>
              </a:ext>
            </a:extLst>
          </p:cNvPr>
          <p:cNvSpPr txBox="1"/>
          <p:nvPr/>
        </p:nvSpPr>
        <p:spPr>
          <a:xfrm>
            <a:off x="449989" y="5794434"/>
            <a:ext cx="5244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QPO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QPO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718E5C8-AD55-1A6D-35AB-3FA5B86AC4F4}"/>
              </a:ext>
            </a:extLst>
          </p:cNvPr>
          <p:cNvSpPr txBox="1"/>
          <p:nvPr/>
        </p:nvSpPr>
        <p:spPr>
          <a:xfrm>
            <a:off x="449989" y="6273738"/>
            <a:ext cx="1713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6" grpId="0" build="allAtOnce"/>
      <p:bldP spid="2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43" name="yt_shape_12143"/>
              <p:cNvSpPr txBox="1"/>
              <p:nvPr/>
            </p:nvSpPr>
            <p:spPr>
              <a:xfrm>
                <a:off x="540000" y="1188033"/>
                <a:ext cx="6158865" cy="57595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）解：设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QDC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的切线，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PCQ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QC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（舍去）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143" name="yt_shape_121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88033"/>
                <a:ext cx="6158865" cy="5759525"/>
              </a:xfrm>
              <a:prstGeom prst="rect">
                <a:avLst/>
              </a:prstGeom>
              <a:blipFill>
                <a:blip r:embed="rId2"/>
                <a:stretch>
                  <a:fillRect l="-3069" t="-952" r="-1881" b="-2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6528889-FA8C-EAB2-0FDE-744B0DB182D6}"/>
              </a:ext>
            </a:extLst>
          </p:cNvPr>
          <p:cNvSpPr txBox="1"/>
          <p:nvPr/>
        </p:nvSpPr>
        <p:spPr>
          <a:xfrm>
            <a:off x="449989" y="1141227"/>
            <a:ext cx="56509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CC46D8-2E2B-C9A2-940E-258BB41F2706}"/>
              </a:ext>
            </a:extLst>
          </p:cNvPr>
          <p:cNvSpPr txBox="1"/>
          <p:nvPr/>
        </p:nvSpPr>
        <p:spPr>
          <a:xfrm>
            <a:off x="449989" y="1616715"/>
            <a:ext cx="4439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CA15E0-811D-5407-AB12-2B50A584AB25}"/>
              </a:ext>
            </a:extLst>
          </p:cNvPr>
          <p:cNvSpPr txBox="1"/>
          <p:nvPr/>
        </p:nvSpPr>
        <p:spPr>
          <a:xfrm>
            <a:off x="449989" y="2092203"/>
            <a:ext cx="3009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631B46C-F514-6A3A-04BE-4DD360AE47B3}"/>
              </a:ext>
            </a:extLst>
          </p:cNvPr>
          <p:cNvSpPr txBox="1"/>
          <p:nvPr/>
        </p:nvSpPr>
        <p:spPr>
          <a:xfrm>
            <a:off x="3189410" y="2092203"/>
            <a:ext cx="2305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0841D26-7674-45E1-E5D1-D2D928E6C9CD}"/>
              </a:ext>
            </a:extLst>
          </p:cNvPr>
          <p:cNvSpPr txBox="1"/>
          <p:nvPr/>
        </p:nvSpPr>
        <p:spPr>
          <a:xfrm>
            <a:off x="449989" y="2564904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99984A6-A120-87DB-F848-FADFF88DF9F7}"/>
              </a:ext>
            </a:extLst>
          </p:cNvPr>
          <p:cNvSpPr txBox="1"/>
          <p:nvPr/>
        </p:nvSpPr>
        <p:spPr>
          <a:xfrm>
            <a:off x="3180252" y="2550097"/>
            <a:ext cx="4772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QDC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DCD9EFB-0397-B80E-3818-24966A544201}"/>
              </a:ext>
            </a:extLst>
          </p:cNvPr>
          <p:cNvSpPr txBox="1"/>
          <p:nvPr/>
        </p:nvSpPr>
        <p:spPr>
          <a:xfrm>
            <a:off x="449989" y="3068960"/>
            <a:ext cx="3882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677D334-0832-036E-F76E-D424FB9ECA25}"/>
              </a:ext>
            </a:extLst>
          </p:cNvPr>
          <p:cNvSpPr txBox="1"/>
          <p:nvPr/>
        </p:nvSpPr>
        <p:spPr>
          <a:xfrm>
            <a:off x="449989" y="3544448"/>
            <a:ext cx="4374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1BE872D-AE2D-A015-B8CB-9392CB087FAF}"/>
              </a:ext>
            </a:extLst>
          </p:cNvPr>
          <p:cNvSpPr txBox="1"/>
          <p:nvPr/>
        </p:nvSpPr>
        <p:spPr>
          <a:xfrm>
            <a:off x="4824250" y="3547634"/>
            <a:ext cx="3426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PCQ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E348B6F-684A-8A8B-35B2-DC670FA4CDFC}"/>
              </a:ext>
            </a:extLst>
          </p:cNvPr>
          <p:cNvSpPr txBox="1"/>
          <p:nvPr/>
        </p:nvSpPr>
        <p:spPr>
          <a:xfrm>
            <a:off x="449989" y="3991368"/>
            <a:ext cx="5039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EFC1345-2BE3-B95E-4825-55F0EA6BFFEE}"/>
              </a:ext>
            </a:extLst>
          </p:cNvPr>
          <p:cNvSpPr txBox="1"/>
          <p:nvPr/>
        </p:nvSpPr>
        <p:spPr>
          <a:xfrm>
            <a:off x="449989" y="4466857"/>
            <a:ext cx="3694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8066E02-437B-4455-F8B4-48F8103A2C3A}"/>
                  </a:ext>
                </a:extLst>
              </p:cNvPr>
              <p:cNvSpPr txBox="1"/>
              <p:nvPr/>
            </p:nvSpPr>
            <p:spPr>
              <a:xfrm>
                <a:off x="449989" y="4942344"/>
                <a:ext cx="6279388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（舍去）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8066E02-437B-4455-F8B4-48F8103A2C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42344"/>
                <a:ext cx="6279388" cy="567068"/>
              </a:xfrm>
              <a:prstGeom prst="rect">
                <a:avLst/>
              </a:prstGeom>
              <a:blipFill>
                <a:blip r:embed="rId3"/>
                <a:stretch>
                  <a:fillRect l="-1553" r="-1359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yt_shape_12131"/>
          <p:cNvSpPr txBox="1"/>
          <p:nvPr/>
        </p:nvSpPr>
        <p:spPr>
          <a:xfrm>
            <a:off x="540000" y="692696"/>
            <a:ext cx="88072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并延长交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CQ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yt_shape_2">
                <a:extLst>
                  <a:ext uri="{FF2B5EF4-FFF2-40B4-BE49-F238E27FC236}">
                    <a16:creationId xmlns:a16="http://schemas.microsoft.com/office/drawing/2014/main" id="{58F80451-0468-4C36-8B01-F8C54A1BD909}"/>
                  </a:ext>
                </a:extLst>
              </p:cNvPr>
              <p:cNvSpPr txBox="1"/>
              <p:nvPr/>
            </p:nvSpPr>
            <p:spPr>
              <a:xfrm>
                <a:off x="540000" y="5480108"/>
                <a:ext cx="3975447" cy="1429430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OBDP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是平行四边形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  <a:endParaRPr lang="zh-CN" altLang="en-US"/>
              </a:p>
            </p:txBody>
          </p:sp>
        </mc:Choice>
        <mc:Fallback xmlns="">
          <p:sp>
            <p:nvSpPr>
              <p:cNvPr id="16" name="yt_shape_2">
                <a:extLst>
                  <a:ext uri="{FF2B5EF4-FFF2-40B4-BE49-F238E27FC236}">
                    <a16:creationId xmlns:a16="http://schemas.microsoft.com/office/drawing/2014/main" id="{58F80451-0468-4C36-8B01-F8C54A1BD9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80108"/>
                <a:ext cx="3975447" cy="1429430"/>
              </a:xfrm>
              <a:prstGeom prst="rect">
                <a:avLst/>
              </a:prstGeom>
              <a:blipFill>
                <a:blip r:embed="rId4"/>
                <a:stretch>
                  <a:fillRect l="-4755" t="-3846" r="-3681" b="-12393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4405B42B-504D-5692-A281-6EC3EF913A06}"/>
              </a:ext>
            </a:extLst>
          </p:cNvPr>
          <p:cNvSpPr txBox="1"/>
          <p:nvPr/>
        </p:nvSpPr>
        <p:spPr>
          <a:xfrm>
            <a:off x="449989" y="5433302"/>
            <a:ext cx="332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ED92EB4-CEA4-5E43-1E97-A0C468048E75}"/>
              </a:ext>
            </a:extLst>
          </p:cNvPr>
          <p:cNvSpPr txBox="1"/>
          <p:nvPr/>
        </p:nvSpPr>
        <p:spPr>
          <a:xfrm>
            <a:off x="449989" y="5908790"/>
            <a:ext cx="4117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OBDP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204249C1-FC00-5FA4-A107-CD301BCB362D}"/>
                  </a:ext>
                </a:extLst>
              </p:cNvPr>
              <p:cNvSpPr txBox="1"/>
              <p:nvPr/>
            </p:nvSpPr>
            <p:spPr>
              <a:xfrm>
                <a:off x="449989" y="6384278"/>
                <a:ext cx="2504314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204249C1-FC00-5FA4-A107-CD301BCB36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384278"/>
                <a:ext cx="2504314" cy="558242"/>
              </a:xfrm>
              <a:prstGeom prst="rect">
                <a:avLst/>
              </a:prstGeom>
              <a:blipFill>
                <a:blip r:embed="rId5"/>
                <a:stretch>
                  <a:fillRect l="-3893" r="-3650" b="-20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yt_image_12133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06951" y="1359459"/>
            <a:ext cx="1390867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7" grpId="0" build="allAtOnce"/>
      <p:bldP spid="18" grpId="0" build="allAtOnce"/>
      <p:bldP spid="1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9" name="yt_shape_12029"/>
          <p:cNvSpPr txBox="1"/>
          <p:nvPr/>
        </p:nvSpPr>
        <p:spPr>
          <a:xfrm>
            <a:off x="540000" y="836712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028" name="yt_image_12028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31" name="yt_shape_12031"/>
          <p:cNvSpPr txBox="1"/>
          <p:nvPr/>
        </p:nvSpPr>
        <p:spPr>
          <a:xfrm>
            <a:off x="540000" y="1540009"/>
            <a:ext cx="35234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切线长的概念</a:t>
            </a:r>
          </a:p>
        </p:txBody>
      </p:sp>
      <p:sp>
        <p:nvSpPr>
          <p:cNvPr id="12032" name="yt_shape_12032"/>
          <p:cNvSpPr txBox="1"/>
          <p:nvPr/>
        </p:nvSpPr>
        <p:spPr>
          <a:xfrm>
            <a:off x="540000" y="2039574"/>
            <a:ext cx="38391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33" name="yt_table_1203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998008"/>
              </p:ext>
            </p:extLst>
          </p:nvPr>
        </p:nvGraphicFramePr>
        <p:xfrm>
          <a:off x="540000" y="2518877"/>
          <a:ext cx="9110663" cy="1901952"/>
        </p:xfrm>
        <a:graphic>
          <a:graphicData uri="http://schemas.openxmlformats.org/drawingml/2006/table">
            <a:tbl>
              <a:tblPr/>
              <a:tblGrid>
                <a:gridCol w="9110663">
                  <a:extLst>
                    <a:ext uri="{9D8B030D-6E8A-4147-A177-3AD203B41FA5}">
                      <a16:colId xmlns:a16="http://schemas.microsoft.com/office/drawing/2014/main" val="101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切线长就是切线的长度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切线的长度就是切线长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圆外一点到圆上一点之间的线段长叫做切线长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过圆外一点作圆的切线，这点到切点之间的线段长叫做切线长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4"/>
                  </a:ext>
                </a:extLst>
              </a:tr>
            </a:tbl>
          </a:graphicData>
        </a:graphic>
      </p:graphicFrame>
      <p:pic>
        <p:nvPicPr>
          <p:cNvPr id="3" name="yt_shape_1697708662138">
            <a:extLst>
              <a:ext uri="{FF2B5EF4-FFF2-40B4-BE49-F238E27FC236}">
                <a16:creationId xmlns:a16="http://schemas.microsoft.com/office/drawing/2014/main" id="{1B29AF35-EC7B-E565-5F98-C76171CF08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7933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37927D-039B-BEA7-F60E-526ACDD2DDE9}"/>
              </a:ext>
            </a:extLst>
          </p:cNvPr>
          <p:cNvSpPr txBox="1"/>
          <p:nvPr/>
        </p:nvSpPr>
        <p:spPr>
          <a:xfrm>
            <a:off x="3574189" y="199276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035"/>
          <p:cNvSpPr txBox="1"/>
          <p:nvPr/>
        </p:nvSpPr>
        <p:spPr>
          <a:xfrm>
            <a:off x="540119" y="44985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，圆外一点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的切线长是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DA7758D-68DF-E360-10B5-DFCA39F5A50B}"/>
              </a:ext>
            </a:extLst>
          </p:cNvPr>
          <p:cNvSpPr txBox="1"/>
          <p:nvPr/>
        </p:nvSpPr>
        <p:spPr>
          <a:xfrm>
            <a:off x="1059708" y="4927241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6" name="yt_shape_12036"/>
          <p:cNvSpPr txBox="1"/>
          <p:nvPr/>
        </p:nvSpPr>
        <p:spPr>
          <a:xfrm>
            <a:off x="540000" y="836712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切线长定理</a:t>
            </a:r>
          </a:p>
        </p:txBody>
      </p:sp>
      <p:sp>
        <p:nvSpPr>
          <p:cNvPr id="12037" name="yt_shape_12037"/>
          <p:cNvSpPr txBox="1"/>
          <p:nvPr/>
        </p:nvSpPr>
        <p:spPr>
          <a:xfrm>
            <a:off x="540119" y="13362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外一点，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41" name="yt_table_1204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386142"/>
              </p:ext>
            </p:extLst>
          </p:nvPr>
        </p:nvGraphicFramePr>
        <p:xfrm>
          <a:off x="540000" y="4354591"/>
          <a:ext cx="9300417" cy="475488"/>
        </p:xfrm>
        <a:graphic>
          <a:graphicData uri="http://schemas.openxmlformats.org/drawingml/2006/table">
            <a:tbl>
              <a:tblPr/>
              <a:tblGrid>
                <a:gridCol w="2651206">
                  <a:extLst>
                    <a:ext uri="{9D8B030D-6E8A-4147-A177-3AD203B41FA5}">
                      <a16:colId xmlns:a16="http://schemas.microsoft.com/office/drawing/2014/main" val="10186"/>
                    </a:ext>
                  </a:extLst>
                </a:gridCol>
                <a:gridCol w="2627652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  <a:gridCol w="2627652">
                  <a:extLst>
                    <a:ext uri="{9D8B030D-6E8A-4147-A177-3AD203B41FA5}">
                      <a16:colId xmlns:a16="http://schemas.microsoft.com/office/drawing/2014/main" val="10188"/>
                    </a:ext>
                  </a:extLst>
                </a:gridCol>
                <a:gridCol w="1393907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5"/>
                  </a:ext>
                </a:extLst>
              </a:tr>
            </a:tbl>
          </a:graphicData>
        </a:graphic>
      </p:graphicFrame>
      <p:grpSp>
        <p:nvGrpSpPr>
          <p:cNvPr id="12038" name="yt_shape_12038_skip" title="H_156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64621" y="2244924"/>
            <a:ext cx="2462994" cy="1991628"/>
            <a:chOff x="0" y="0"/>
            <a:chExt cx="2462994" cy="1991628"/>
          </a:xfrm>
        </p:grpSpPr>
        <p:pic>
          <p:nvPicPr>
            <p:cNvPr id="2" name="yt_image_12038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62994" cy="1595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40" name="yt_shape_12040"/>
            <p:cNvSpPr txBox="1"/>
            <p:nvPr/>
          </p:nvSpPr>
          <p:spPr>
            <a:xfrm>
              <a:off x="698216" y="16316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662356">
            <a:extLst>
              <a:ext uri="{FF2B5EF4-FFF2-40B4-BE49-F238E27FC236}">
                <a16:creationId xmlns:a16="http://schemas.microsoft.com/office/drawing/2014/main" id="{B89D88EA-24FD-5BDD-22B7-77AB52E34C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603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A0736DA-65D4-33AA-DF0F-1444DDC92CE8}"/>
              </a:ext>
            </a:extLst>
          </p:cNvPr>
          <p:cNvSpPr txBox="1"/>
          <p:nvPr/>
        </p:nvSpPr>
        <p:spPr>
          <a:xfrm>
            <a:off x="1536250" y="17649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3" name="yt_shape_1204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，下列结论中，不一定正确的是（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47" name="yt_table_1204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246074"/>
              </p:ext>
            </p:extLst>
          </p:nvPr>
        </p:nvGraphicFramePr>
        <p:xfrm>
          <a:off x="540000" y="1859435"/>
          <a:ext cx="6064886" cy="950976"/>
        </p:xfrm>
        <a:graphic>
          <a:graphicData uri="http://schemas.openxmlformats.org/drawingml/2006/table">
            <a:tbl>
              <a:tblPr/>
              <a:tblGrid>
                <a:gridCol w="3913823">
                  <a:extLst>
                    <a:ext uri="{9D8B030D-6E8A-4147-A177-3AD203B41FA5}">
                      <a16:colId xmlns:a16="http://schemas.microsoft.com/office/drawing/2014/main" val="10190"/>
                    </a:ext>
                  </a:extLst>
                </a:gridCol>
                <a:gridCol w="2151063">
                  <a:extLst>
                    <a:ext uri="{9D8B030D-6E8A-4147-A177-3AD203B41FA5}">
                      <a16:colId xmlns:a16="http://schemas.microsoft.com/office/drawing/2014/main" val="101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OP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7"/>
                  </a:ext>
                </a:extLst>
              </a:tr>
            </a:tbl>
          </a:graphicData>
        </a:graphic>
      </p:graphicFrame>
      <p:grpSp>
        <p:nvGrpSpPr>
          <p:cNvPr id="12044" name="yt_shape_12044_skip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67937" y="1556792"/>
            <a:ext cx="1881961" cy="1662444"/>
            <a:chOff x="0" y="0"/>
            <a:chExt cx="1881961" cy="1662444"/>
          </a:xfrm>
        </p:grpSpPr>
        <p:pic>
          <p:nvPicPr>
            <p:cNvPr id="3" name="yt_image_12044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1961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46" name="yt_shape_12046"/>
            <p:cNvSpPr txBox="1"/>
            <p:nvPr/>
          </p:nvSpPr>
          <p:spPr>
            <a:xfrm>
              <a:off x="407699" y="13024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049" name="yt_shape_12049"/>
          <p:cNvSpPr txBox="1"/>
          <p:nvPr/>
        </p:nvSpPr>
        <p:spPr>
          <a:xfrm>
            <a:off x="540119" y="33569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的切线，切点分别是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53" name="yt_table_1205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523106"/>
              </p:ext>
            </p:extLst>
          </p:nvPr>
        </p:nvGraphicFramePr>
        <p:xfrm>
          <a:off x="540001" y="6049856"/>
          <a:ext cx="7068169" cy="475488"/>
        </p:xfrm>
        <a:graphic>
          <a:graphicData uri="http://schemas.openxmlformats.org/drawingml/2006/table">
            <a:tbl>
              <a:tblPr/>
              <a:tblGrid>
                <a:gridCol w="2014874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  <a:gridCol w="1996974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  <a:gridCol w="1996974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  <a:gridCol w="1059347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8"/>
                  </a:ext>
                </a:extLst>
              </a:tr>
            </a:tbl>
          </a:graphicData>
        </a:graphic>
      </p:graphicFrame>
      <p:grpSp>
        <p:nvGrpSpPr>
          <p:cNvPr id="12050" name="yt_shape_12050_skip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44776" y="4149080"/>
            <a:ext cx="1302683" cy="1821321"/>
            <a:chOff x="0" y="0"/>
            <a:chExt cx="1302683" cy="1821321"/>
          </a:xfrm>
        </p:grpSpPr>
        <p:pic>
          <p:nvPicPr>
            <p:cNvPr id="2" name="yt_image_12050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02683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52" name="yt_shape_12052"/>
            <p:cNvSpPr txBox="1"/>
            <p:nvPr/>
          </p:nvSpPr>
          <p:spPr>
            <a:xfrm>
              <a:off x="118060" y="14613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568222E9-A16A-28A4-957F-36E05FA2F443}"/>
              </a:ext>
            </a:extLst>
          </p:cNvPr>
          <p:cNvSpPr txBox="1"/>
          <p:nvPr/>
        </p:nvSpPr>
        <p:spPr>
          <a:xfrm>
            <a:off x="27361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9EFC3D-1790-11D1-E3AB-4632AE6595CF}"/>
              </a:ext>
            </a:extLst>
          </p:cNvPr>
          <p:cNvSpPr txBox="1"/>
          <p:nvPr/>
        </p:nvSpPr>
        <p:spPr>
          <a:xfrm>
            <a:off x="1821708" y="37856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5" name="yt_shape_12055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59" name="yt_table_1205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4817858"/>
              </p:ext>
            </p:extLst>
          </p:nvPr>
        </p:nvGraphicFramePr>
        <p:xfrm>
          <a:off x="540117" y="3471748"/>
          <a:ext cx="11112000" cy="475488"/>
        </p:xfrm>
        <a:graphic>
          <a:graphicData uri="http://schemas.openxmlformats.org/drawingml/2006/table">
            <a:tbl>
              <a:tblPr/>
              <a:tblGrid>
                <a:gridCol w="3099126">
                  <a:extLst>
                    <a:ext uri="{9D8B030D-6E8A-4147-A177-3AD203B41FA5}">
                      <a16:colId xmlns:a16="http://schemas.microsoft.com/office/drawing/2014/main" val="10196"/>
                    </a:ext>
                  </a:extLst>
                </a:gridCol>
                <a:gridCol w="3071593">
                  <a:extLst>
                    <a:ext uri="{9D8B030D-6E8A-4147-A177-3AD203B41FA5}">
                      <a16:colId xmlns:a16="http://schemas.microsoft.com/office/drawing/2014/main" val="10197"/>
                    </a:ext>
                  </a:extLst>
                </a:gridCol>
                <a:gridCol w="3071593">
                  <a:extLst>
                    <a:ext uri="{9D8B030D-6E8A-4147-A177-3AD203B41FA5}">
                      <a16:colId xmlns:a16="http://schemas.microsoft.com/office/drawing/2014/main" val="10198"/>
                    </a:ext>
                  </a:extLst>
                </a:gridCol>
                <a:gridCol w="1869688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9"/>
                  </a:ext>
                </a:extLst>
              </a:tr>
            </a:tbl>
          </a:graphicData>
        </a:graphic>
      </p:graphicFrame>
      <p:grpSp>
        <p:nvGrpSpPr>
          <p:cNvPr id="12056" name="yt_shape_12056_skip" title="H_126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5187" y="1815564"/>
            <a:ext cx="1721862" cy="1607580"/>
            <a:chOff x="0" y="0"/>
            <a:chExt cx="1721862" cy="1607580"/>
          </a:xfrm>
        </p:grpSpPr>
        <p:pic>
          <p:nvPicPr>
            <p:cNvPr id="2" name="yt_image_12056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1862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58" name="yt_shape_12058"/>
            <p:cNvSpPr txBox="1"/>
            <p:nvPr/>
          </p:nvSpPr>
          <p:spPr>
            <a:xfrm>
              <a:off x="327650" y="12475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BA81C91-23EE-F685-114A-BD6309FD3502}"/>
              </a:ext>
            </a:extLst>
          </p:cNvPr>
          <p:cNvSpPr txBox="1"/>
          <p:nvPr/>
        </p:nvSpPr>
        <p:spPr>
          <a:xfrm>
            <a:off x="7167583" y="119338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061"/>
          <p:cNvSpPr txBox="1"/>
          <p:nvPr/>
        </p:nvSpPr>
        <p:spPr>
          <a:xfrm>
            <a:off x="540119" y="39758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（河池市中考）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为切点，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76°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9" name="yt_shape_12065"/>
          <p:cNvSpPr txBox="1"/>
          <p:nvPr/>
        </p:nvSpPr>
        <p:spPr>
          <a:xfrm>
            <a:off x="540000" y="677875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2062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8076" y="5055924"/>
            <a:ext cx="1775847" cy="1640727"/>
            <a:chOff x="0" y="0"/>
            <a:chExt cx="1775847" cy="1640727"/>
          </a:xfrm>
        </p:grpSpPr>
        <p:pic>
          <p:nvPicPr>
            <p:cNvPr id="11" name="yt_image_12062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75847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2064"/>
            <p:cNvSpPr txBox="1"/>
            <p:nvPr/>
          </p:nvSpPr>
          <p:spPr>
            <a:xfrm>
              <a:off x="354642" y="12807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06427079-7E8C-A9D1-2412-577EFE98D67A}"/>
              </a:ext>
            </a:extLst>
          </p:cNvPr>
          <p:cNvSpPr txBox="1"/>
          <p:nvPr/>
        </p:nvSpPr>
        <p:spPr>
          <a:xfrm>
            <a:off x="1059708" y="4404486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76°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6" name="yt_shape_12066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</a:p>
        </p:txBody>
      </p:sp>
      <p:sp>
        <p:nvSpPr>
          <p:cNvPr id="12070" name="yt_shape_12070"/>
          <p:cNvSpPr txBox="1"/>
          <p:nvPr/>
        </p:nvSpPr>
        <p:spPr>
          <a:xfrm>
            <a:off x="540000" y="499199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67" name="yt_shape_12067" title="H_151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7525" y="1876503"/>
            <a:ext cx="2016948" cy="1926477"/>
            <a:chOff x="0" y="0"/>
            <a:chExt cx="2016948" cy="1926477"/>
          </a:xfrm>
        </p:grpSpPr>
        <p:pic>
          <p:nvPicPr>
            <p:cNvPr id="2" name="yt_image_12067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16948" cy="1530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69" name="yt_shape_12069"/>
            <p:cNvSpPr txBox="1"/>
            <p:nvPr/>
          </p:nvSpPr>
          <p:spPr>
            <a:xfrm>
              <a:off x="475193" y="156647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4191850-0E57-8207-925D-4D8F28B951B6}"/>
              </a:ext>
            </a:extLst>
          </p:cNvPr>
          <p:cNvSpPr txBox="1"/>
          <p:nvPr/>
        </p:nvSpPr>
        <p:spPr>
          <a:xfrm>
            <a:off x="2464646" y="1193386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1" name="yt_shape_12071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为直径的圆交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072" name="yt_image_1207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42564" y="1614424"/>
            <a:ext cx="2009554" cy="1737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074"/>
          <p:cNvSpPr txBox="1"/>
          <p:nvPr/>
        </p:nvSpPr>
        <p:spPr>
          <a:xfrm>
            <a:off x="540000" y="1661679"/>
            <a:ext cx="20438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5" name="yt_shape_12076"/>
          <p:cNvSpPr txBox="1"/>
          <p:nvPr/>
        </p:nvSpPr>
        <p:spPr>
          <a:xfrm>
            <a:off x="5116004" y="1931904"/>
            <a:ext cx="1558504" cy="129670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200" b="0" i="0" u="none" spc="-720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en-US" altLang="zh-CN" sz="7200" b="0" i="0" u="none" spc="10353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6" name="yt_image_1207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3663" y="1914105"/>
            <a:ext cx="1543075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2078"/>
          <p:cNvSpPr txBox="1"/>
          <p:nvPr/>
        </p:nvSpPr>
        <p:spPr>
          <a:xfrm>
            <a:off x="540000" y="2467694"/>
            <a:ext cx="27218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2079"/>
          <p:cNvSpPr txBox="1"/>
          <p:nvPr/>
        </p:nvSpPr>
        <p:spPr>
          <a:xfrm>
            <a:off x="540000" y="2946997"/>
            <a:ext cx="20470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2080"/>
          <p:cNvSpPr txBox="1"/>
          <p:nvPr/>
        </p:nvSpPr>
        <p:spPr>
          <a:xfrm>
            <a:off x="540000" y="3426300"/>
            <a:ext cx="22426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2081"/>
          <p:cNvSpPr txBox="1"/>
          <p:nvPr/>
        </p:nvSpPr>
        <p:spPr>
          <a:xfrm>
            <a:off x="540000" y="3905603"/>
            <a:ext cx="23884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2082"/>
          <p:cNvSpPr txBox="1"/>
          <p:nvPr/>
        </p:nvSpPr>
        <p:spPr>
          <a:xfrm>
            <a:off x="540000" y="4384906"/>
            <a:ext cx="43810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2083"/>
          <p:cNvSpPr txBox="1"/>
          <p:nvPr/>
        </p:nvSpPr>
        <p:spPr>
          <a:xfrm>
            <a:off x="540000" y="4864209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2084"/>
          <p:cNvSpPr txBox="1"/>
          <p:nvPr/>
        </p:nvSpPr>
        <p:spPr>
          <a:xfrm>
            <a:off x="540000" y="5343512"/>
            <a:ext cx="65723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2085"/>
          <p:cNvSpPr txBox="1"/>
          <p:nvPr/>
        </p:nvSpPr>
        <p:spPr>
          <a:xfrm>
            <a:off x="540000" y="5822815"/>
            <a:ext cx="23243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5BF4049-46F2-32AE-59AA-AFA1C73AAA8D}"/>
              </a:ext>
            </a:extLst>
          </p:cNvPr>
          <p:cNvSpPr txBox="1"/>
          <p:nvPr/>
        </p:nvSpPr>
        <p:spPr>
          <a:xfrm>
            <a:off x="449989" y="1614873"/>
            <a:ext cx="2204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BB5396A-A474-4FB7-BF5D-512E3713D50E}"/>
              </a:ext>
            </a:extLst>
          </p:cNvPr>
          <p:cNvSpPr txBox="1"/>
          <p:nvPr/>
        </p:nvSpPr>
        <p:spPr>
          <a:xfrm>
            <a:off x="449989" y="2420888"/>
            <a:ext cx="2875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B80CAD8-98AE-1642-5411-BA41F926DC82}"/>
              </a:ext>
            </a:extLst>
          </p:cNvPr>
          <p:cNvSpPr txBox="1"/>
          <p:nvPr/>
        </p:nvSpPr>
        <p:spPr>
          <a:xfrm>
            <a:off x="449989" y="2900191"/>
            <a:ext cx="2207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2D1A9AB-D681-1662-75F9-7910DDC5912E}"/>
              </a:ext>
            </a:extLst>
          </p:cNvPr>
          <p:cNvSpPr txBox="1"/>
          <p:nvPr/>
        </p:nvSpPr>
        <p:spPr>
          <a:xfrm>
            <a:off x="449989" y="3379494"/>
            <a:ext cx="2400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B37129-007E-8867-C30E-41FF5A1767AC}"/>
              </a:ext>
            </a:extLst>
          </p:cNvPr>
          <p:cNvSpPr txBox="1"/>
          <p:nvPr/>
        </p:nvSpPr>
        <p:spPr>
          <a:xfrm>
            <a:off x="449989" y="3858797"/>
            <a:ext cx="2545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3C42D79-CC0B-2AF3-2D6A-C582E497020B}"/>
              </a:ext>
            </a:extLst>
          </p:cNvPr>
          <p:cNvSpPr txBox="1"/>
          <p:nvPr/>
        </p:nvSpPr>
        <p:spPr>
          <a:xfrm>
            <a:off x="449989" y="4338100"/>
            <a:ext cx="4518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758D878-38A6-F5EB-DA45-95ECE8250FDC}"/>
              </a:ext>
            </a:extLst>
          </p:cNvPr>
          <p:cNvSpPr txBox="1"/>
          <p:nvPr/>
        </p:nvSpPr>
        <p:spPr>
          <a:xfrm>
            <a:off x="449989" y="4817403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2319E49-3F31-FDFF-5662-67825F0D6D8D}"/>
              </a:ext>
            </a:extLst>
          </p:cNvPr>
          <p:cNvSpPr txBox="1"/>
          <p:nvPr/>
        </p:nvSpPr>
        <p:spPr>
          <a:xfrm>
            <a:off x="449989" y="5296706"/>
            <a:ext cx="6688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EBD1DAA-8865-C94C-82D2-83CA8E37BED6}"/>
              </a:ext>
            </a:extLst>
          </p:cNvPr>
          <p:cNvSpPr txBox="1"/>
          <p:nvPr/>
        </p:nvSpPr>
        <p:spPr>
          <a:xfrm>
            <a:off x="449989" y="5776009"/>
            <a:ext cx="2481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yt_shape_12086"/>
          <p:cNvSpPr txBox="1"/>
          <p:nvPr/>
        </p:nvSpPr>
        <p:spPr>
          <a:xfrm>
            <a:off x="540000" y="6270191"/>
            <a:ext cx="1477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46C475E-2DD9-5A41-2DB5-2ABE341C35B5}"/>
              </a:ext>
            </a:extLst>
          </p:cNvPr>
          <p:cNvSpPr txBox="1"/>
          <p:nvPr/>
        </p:nvSpPr>
        <p:spPr>
          <a:xfrm>
            <a:off x="449989" y="6223385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8" name="yt_shape_12088"/>
          <p:cNvSpPr txBox="1"/>
          <p:nvPr/>
        </p:nvSpPr>
        <p:spPr>
          <a:xfrm>
            <a:off x="540000" y="836712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087" name="yt_image_12087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90" name="yt_shape_12090"/>
          <p:cNvSpPr txBox="1"/>
          <p:nvPr/>
        </p:nvSpPr>
        <p:spPr>
          <a:xfrm>
            <a:off x="540119" y="15285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94" name="yt_table_1209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0537262"/>
              </p:ext>
            </p:extLst>
          </p:nvPr>
        </p:nvGraphicFramePr>
        <p:xfrm>
          <a:off x="564325" y="4537688"/>
          <a:ext cx="11087792" cy="475488"/>
        </p:xfrm>
        <a:graphic>
          <a:graphicData uri="http://schemas.openxmlformats.org/drawingml/2006/table">
            <a:tbl>
              <a:tblPr/>
              <a:tblGrid>
                <a:gridCol w="3107294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  <a:gridCol w="3083074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  <a:gridCol w="3083074">
                  <a:extLst>
                    <a:ext uri="{9D8B030D-6E8A-4147-A177-3AD203B41FA5}">
                      <a16:colId xmlns:a16="http://schemas.microsoft.com/office/drawing/2014/main" val="10202"/>
                    </a:ext>
                  </a:extLst>
                </a:gridCol>
                <a:gridCol w="1814350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0"/>
                  </a:ext>
                </a:extLst>
              </a:tr>
            </a:tbl>
          </a:graphicData>
        </a:graphic>
      </p:graphicFrame>
      <p:grpSp>
        <p:nvGrpSpPr>
          <p:cNvPr id="12091" name="yt_shape_12091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5896" y="2619222"/>
            <a:ext cx="1894966" cy="1673874"/>
            <a:chOff x="0" y="0"/>
            <a:chExt cx="1894966" cy="1673874"/>
          </a:xfrm>
        </p:grpSpPr>
        <p:pic>
          <p:nvPicPr>
            <p:cNvPr id="2" name="yt_image_12091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94966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93" name="yt_shape_12093"/>
            <p:cNvSpPr txBox="1"/>
            <p:nvPr/>
          </p:nvSpPr>
          <p:spPr>
            <a:xfrm>
              <a:off x="338019" y="131387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64C867A-871D-2D29-6B85-E3ED0A7C5F89}"/>
              </a:ext>
            </a:extLst>
          </p:cNvPr>
          <p:cNvSpPr txBox="1"/>
          <p:nvPr/>
        </p:nvSpPr>
        <p:spPr>
          <a:xfrm>
            <a:off x="5152664" y="19572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6" name="yt_shape_12096"/>
          <p:cNvSpPr txBox="1"/>
          <p:nvPr/>
        </p:nvSpPr>
        <p:spPr>
          <a:xfrm>
            <a:off x="540119" y="8367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，以正方形的一边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为直径在正方形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内作半圆，过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作半圆的切线，与半圆相切于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点，与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00" name="yt_table_1210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539527"/>
              </p:ext>
            </p:extLst>
          </p:nvPr>
        </p:nvGraphicFramePr>
        <p:xfrm>
          <a:off x="540118" y="4516345"/>
          <a:ext cx="11111999" cy="475488"/>
        </p:xfrm>
        <a:graphic>
          <a:graphicData uri="http://schemas.openxmlformats.org/drawingml/2006/table">
            <a:tbl>
              <a:tblPr/>
              <a:tblGrid>
                <a:gridCol w="3170989">
                  <a:extLst>
                    <a:ext uri="{9D8B030D-6E8A-4147-A177-3AD203B41FA5}">
                      <a16:colId xmlns:a16="http://schemas.microsoft.com/office/drawing/2014/main" val="10204"/>
                    </a:ext>
                  </a:extLst>
                </a:gridCol>
                <a:gridCol w="3149407">
                  <a:extLst>
                    <a:ext uri="{9D8B030D-6E8A-4147-A177-3AD203B41FA5}">
                      <a16:colId xmlns:a16="http://schemas.microsoft.com/office/drawing/2014/main" val="10205"/>
                    </a:ext>
                  </a:extLst>
                </a:gridCol>
                <a:gridCol w="2961054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  <a:gridCol w="1830549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A.12cm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B.24cm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C.8cm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D.6cm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1"/>
                  </a:ext>
                </a:extLst>
              </a:tr>
            </a:tbl>
          </a:graphicData>
        </a:graphic>
      </p:graphicFrame>
      <p:grpSp>
        <p:nvGrpSpPr>
          <p:cNvPr id="12097" name="yt_shape_12097_skip" title="H_171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7050" y="2280470"/>
            <a:ext cx="1638135" cy="2179080"/>
            <a:chOff x="0" y="0"/>
            <a:chExt cx="1638135" cy="2179080"/>
          </a:xfrm>
        </p:grpSpPr>
        <p:pic>
          <p:nvPicPr>
            <p:cNvPr id="2" name="yt_image_12097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8135" cy="17830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99" name="yt_shape_12099"/>
            <p:cNvSpPr txBox="1"/>
            <p:nvPr/>
          </p:nvSpPr>
          <p:spPr>
            <a:xfrm>
              <a:off x="209603" y="181908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30C63FB-AFA3-3653-B8EF-AED5AACC355C}"/>
              </a:ext>
            </a:extLst>
          </p:cNvPr>
          <p:cNvSpPr txBox="1"/>
          <p:nvPr/>
        </p:nvSpPr>
        <p:spPr>
          <a:xfrm>
            <a:off x="1230756" y="17408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1861</Words>
  <Application>Microsoft Office PowerPoint</Application>
  <PresentationFormat>宽屏</PresentationFormat>
  <Paragraphs>183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Finished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47</cp:revision>
  <dcterms:created xsi:type="dcterms:W3CDTF">2023-05-05T05:33:04Z</dcterms:created>
  <dcterms:modified xsi:type="dcterms:W3CDTF">2023-10-20T20:51:33Z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