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6" r:id="rId4"/>
    <p:sldId id="369" r:id="rId5"/>
    <p:sldId id="371" r:id="rId6"/>
    <p:sldId id="373" r:id="rId7"/>
    <p:sldId id="374" r:id="rId8"/>
    <p:sldId id="256" r:id="rId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3" d="100"/>
          <a:sy n="53" d="100"/>
        </p:scale>
        <p:origin x="78" y="3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bin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7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bin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96" name="yt_shape_14696"/>
          <p:cNvSpPr txBox="1"/>
          <p:nvPr/>
        </p:nvSpPr>
        <p:spPr>
          <a:xfrm>
            <a:off x="540000" y="868907"/>
            <a:ext cx="487954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利用圆的性质求角的度数</a:t>
            </a:r>
          </a:p>
        </p:txBody>
      </p:sp>
      <p:sp>
        <p:nvSpPr>
          <p:cNvPr id="14697" name="yt_shape_14697"/>
          <p:cNvSpPr txBox="1"/>
          <p:nvPr/>
        </p:nvSpPr>
        <p:spPr>
          <a:xfrm>
            <a:off x="540119" y="13684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是圆上两点，且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126°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CDB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等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Times New Roman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701" name="yt_table_1470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3533670"/>
              </p:ext>
            </p:extLst>
          </p:nvPr>
        </p:nvGraphicFramePr>
        <p:xfrm>
          <a:off x="540000" y="3645024"/>
          <a:ext cx="79940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649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650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651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6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A.54°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B.64°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C.27°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D.37°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2"/>
                  </a:ext>
                </a:extLst>
              </a:tr>
            </a:tbl>
          </a:graphicData>
        </a:graphic>
      </p:graphicFrame>
      <p:grpSp>
        <p:nvGrpSpPr>
          <p:cNvPr id="14698" name="yt_shape_14698_skip" title="H_135.2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20806" y="1916832"/>
            <a:ext cx="1550624" cy="1717308"/>
            <a:chOff x="0" y="0"/>
            <a:chExt cx="1550624" cy="1717308"/>
          </a:xfrm>
        </p:grpSpPr>
        <p:pic>
          <p:nvPicPr>
            <p:cNvPr id="2" name="yt_image_14698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50624" cy="13213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700" name="yt_shape_14700"/>
            <p:cNvSpPr txBox="1"/>
            <p:nvPr/>
          </p:nvSpPr>
          <p:spPr>
            <a:xfrm>
              <a:off x="242031" y="135730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9202399">
            <a:extLst>
              <a:ext uri="{FF2B5EF4-FFF2-40B4-BE49-F238E27FC236}">
                <a16:creationId xmlns:a16="http://schemas.microsoft.com/office/drawing/2014/main" id="{EB238162-EA70-081E-5EF4-232A52EA880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07936"/>
            <a:ext cx="1174942" cy="36638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5E83EAD0-289A-3D70-B847-F78D6A6D2548}"/>
              </a:ext>
            </a:extLst>
          </p:cNvPr>
          <p:cNvSpPr txBox="1"/>
          <p:nvPr/>
        </p:nvSpPr>
        <p:spPr>
          <a:xfrm>
            <a:off x="1176210" y="179715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yt_shape_14703"/>
          <p:cNvSpPr txBox="1"/>
          <p:nvPr/>
        </p:nvSpPr>
        <p:spPr>
          <a:xfrm>
            <a:off x="540000" y="404102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，垂足分别为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" name="yt_table_14707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3261052"/>
              </p:ext>
            </p:extLst>
          </p:nvPr>
        </p:nvGraphicFramePr>
        <p:xfrm>
          <a:off x="539881" y="6309320"/>
          <a:ext cx="8287513" cy="475488"/>
        </p:xfrm>
        <a:graphic>
          <a:graphicData uri="http://schemas.openxmlformats.org/drawingml/2006/table">
            <a:tbl>
              <a:tblPr/>
              <a:tblGrid>
                <a:gridCol w="2392680">
                  <a:extLst>
                    <a:ext uri="{9D8B030D-6E8A-4147-A177-3AD203B41FA5}">
                      <a16:colId xmlns:a16="http://schemas.microsoft.com/office/drawing/2014/main" val="10653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654"/>
                    </a:ext>
                  </a:extLst>
                </a:gridCol>
                <a:gridCol w="2363915">
                  <a:extLst>
                    <a:ext uri="{9D8B030D-6E8A-4147-A177-3AD203B41FA5}">
                      <a16:colId xmlns:a16="http://schemas.microsoft.com/office/drawing/2014/main" val="10655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6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A.140°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B.70°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C.110°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D.80°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3"/>
                  </a:ext>
                </a:extLst>
              </a:tr>
            </a:tbl>
          </a:graphicData>
        </a:graphic>
      </p:graphicFrame>
      <p:grpSp>
        <p:nvGrpSpPr>
          <p:cNvPr id="12" name="yt_shape_14704_skip" title="H_134.4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72348" y="4581128"/>
            <a:ext cx="1447302" cy="1707021"/>
            <a:chOff x="0" y="0"/>
            <a:chExt cx="1447302" cy="1707021"/>
          </a:xfrm>
        </p:grpSpPr>
        <p:pic>
          <p:nvPicPr>
            <p:cNvPr id="13" name="yt_image_14704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447302" cy="13110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yt_shape_14706"/>
            <p:cNvSpPr txBox="1"/>
            <p:nvPr/>
          </p:nvSpPr>
          <p:spPr>
            <a:xfrm>
              <a:off x="190370" y="134702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02993550-2B28-F1BF-7AED-AB3B2B5F109F}"/>
              </a:ext>
            </a:extLst>
          </p:cNvPr>
          <p:cNvSpPr txBox="1"/>
          <p:nvPr/>
        </p:nvSpPr>
        <p:spPr>
          <a:xfrm>
            <a:off x="4042502" y="4469706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5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09" name="yt_shape_14709"/>
          <p:cNvSpPr txBox="1"/>
          <p:nvPr/>
        </p:nvSpPr>
        <p:spPr>
          <a:xfrm>
            <a:off x="540000" y="908720"/>
            <a:ext cx="518731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利用圆的性质求线段的长度</a:t>
            </a:r>
          </a:p>
        </p:txBody>
      </p:sp>
      <p:sp>
        <p:nvSpPr>
          <p:cNvPr id="14710" name="yt_shape_14710"/>
          <p:cNvSpPr txBox="1"/>
          <p:nvPr/>
        </p:nvSpPr>
        <p:spPr>
          <a:xfrm>
            <a:off x="540119" y="140828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，垂足为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4714" name="yt_table_14714_skip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30692943"/>
                  </p:ext>
                </p:extLst>
              </p:nvPr>
            </p:nvGraphicFramePr>
            <p:xfrm>
              <a:off x="540000" y="3861048"/>
              <a:ext cx="7479920" cy="520319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657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658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659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66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04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4714" name="yt_table_14714_skip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30692943"/>
                  </p:ext>
                </p:extLst>
              </p:nvPr>
            </p:nvGraphicFramePr>
            <p:xfrm>
              <a:off x="540000" y="3861048"/>
              <a:ext cx="7479920" cy="520319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657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658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659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660"/>
                        </a:ext>
                      </a:extLst>
                    </a:gridCol>
                  </a:tblGrid>
                  <a:tr h="520319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81127" r="-64789" b="-302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433913" b="-302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04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4711" name="yt_shape_14711_skip" title="H_135.6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91649" y="2060848"/>
            <a:ext cx="1408937" cy="1723023"/>
            <a:chOff x="0" y="0"/>
            <a:chExt cx="1408937" cy="1723023"/>
          </a:xfrm>
        </p:grpSpPr>
        <p:pic>
          <p:nvPicPr>
            <p:cNvPr id="2" name="yt_image_14711">
              <a:extLst>
                <a:ext uri="">
  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08937" cy="1327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713" name="yt_shape_14713"/>
            <p:cNvSpPr txBox="1"/>
            <p:nvPr/>
          </p:nvSpPr>
          <p:spPr>
            <a:xfrm>
              <a:off x="171187" y="136302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9202596">
            <a:extLst>
              <a:ext uri="{FF2B5EF4-FFF2-40B4-BE49-F238E27FC236}">
                <a16:creationId xmlns:a16="http://schemas.microsoft.com/office/drawing/2014/main" id="{DB9F59A6-8D74-0B97-6710-F974F07CD31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47749"/>
            <a:ext cx="1174942" cy="36638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49342152-0F8D-1472-A48F-3593E2609C6C}"/>
              </a:ext>
            </a:extLst>
          </p:cNvPr>
          <p:cNvSpPr txBox="1"/>
          <p:nvPr/>
        </p:nvSpPr>
        <p:spPr>
          <a:xfrm>
            <a:off x="2210646" y="183696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yt_shape_14715"/>
              <p:cNvSpPr txBox="1"/>
              <p:nvPr/>
            </p:nvSpPr>
            <p:spPr>
              <a:xfrm>
                <a:off x="518250" y="4383851"/>
                <a:ext cx="11111999" cy="9492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的半径是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是弦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延长线上一点，连接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OP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，则弦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 smtClean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" name="yt_shape_147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8250" y="4383851"/>
                <a:ext cx="11111999" cy="949299"/>
              </a:xfrm>
              <a:prstGeom prst="rect">
                <a:avLst/>
              </a:prstGeom>
              <a:blipFill>
                <a:blip r:embed="rId5"/>
                <a:stretch>
                  <a:fillRect l="-1646" t="-5128" b="-19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yt_shape_14720"/>
          <p:cNvSpPr txBox="1"/>
          <p:nvPr/>
        </p:nvSpPr>
        <p:spPr>
          <a:xfrm>
            <a:off x="518131" y="724916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" name="yt_shape_14717" title="H_130.90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25159" y="5013176"/>
            <a:ext cx="1497942" cy="1662444"/>
            <a:chOff x="0" y="0"/>
            <a:chExt cx="1497942" cy="1662444"/>
          </a:xfrm>
        </p:grpSpPr>
        <p:pic>
          <p:nvPicPr>
            <p:cNvPr id="13" name="yt_image_14717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0"/>
              <a:ext cx="1497942" cy="12664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yt_shape_14719"/>
            <p:cNvSpPr txBox="1"/>
            <p:nvPr/>
          </p:nvSpPr>
          <p:spPr>
            <a:xfrm>
              <a:off x="215690" y="130244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2E79433A-6E4A-057D-2D50-E6099A1CE612}"/>
                  </a:ext>
                </a:extLst>
              </p:cNvPr>
              <p:cNvSpPr txBox="1"/>
              <p:nvPr/>
            </p:nvSpPr>
            <p:spPr>
              <a:xfrm>
                <a:off x="3360352" y="4731583"/>
                <a:ext cx="1005713" cy="5582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2E79433A-6E4A-057D-2D50-E6099A1CE6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60352" y="4731583"/>
                <a:ext cx="1005713" cy="558242"/>
              </a:xfrm>
              <a:prstGeom prst="rect">
                <a:avLst/>
              </a:prstGeom>
              <a:blipFill>
                <a:blip r:embed="rId7"/>
                <a:stretch>
                  <a:fillRect l="-9091" b="-195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721" name="yt_shape_14721"/>
              <p:cNvSpPr txBox="1"/>
              <p:nvPr/>
            </p:nvSpPr>
            <p:spPr>
              <a:xfrm>
                <a:off x="540119" y="908720"/>
                <a:ext cx="11111999" cy="101540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经过坐标原点，且与两坐标轴交于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两点，点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的坐标为（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是圆弧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𝐵𝑂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上一点，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BMO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的半径为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721" name="yt_shape_147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8720"/>
                <a:ext cx="11111999" cy="1015406"/>
              </a:xfrm>
              <a:prstGeom prst="rect">
                <a:avLst/>
              </a:prstGeom>
              <a:blipFill>
                <a:blip r:embed="rId2"/>
                <a:stretch>
                  <a:fillRect l="-1701" t="-1796" b="-173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726" name="yt_shape_14726"/>
          <p:cNvSpPr txBox="1"/>
          <p:nvPr/>
        </p:nvSpPr>
        <p:spPr>
          <a:xfrm>
            <a:off x="540000" y="404926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723" name="yt_shape_14723" title="H_147.37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06369" y="2127278"/>
            <a:ext cx="1579260" cy="1871613"/>
            <a:chOff x="0" y="0"/>
            <a:chExt cx="1579260" cy="1871613"/>
          </a:xfrm>
        </p:grpSpPr>
        <p:pic>
          <p:nvPicPr>
            <p:cNvPr id="2" name="yt_image_14723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79260" cy="1475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725" name="yt_shape_14725"/>
            <p:cNvSpPr txBox="1"/>
            <p:nvPr/>
          </p:nvSpPr>
          <p:spPr>
            <a:xfrm>
              <a:off x="256349" y="151161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64B0E91-4C0A-3A49-E34D-975AE0412A65}"/>
              </a:ext>
            </a:extLst>
          </p:cNvPr>
          <p:cNvSpPr txBox="1"/>
          <p:nvPr/>
        </p:nvSpPr>
        <p:spPr>
          <a:xfrm>
            <a:off x="8456950" y="1382233"/>
            <a:ext cx="332486" cy="5788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4727"/>
              <p:cNvSpPr txBox="1"/>
              <p:nvPr/>
            </p:nvSpPr>
            <p:spPr>
              <a:xfrm>
                <a:off x="540119" y="4063045"/>
                <a:ext cx="11111999" cy="9457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的弦，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8" name="yt_shape_147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063045"/>
                <a:ext cx="11111999" cy="945708"/>
              </a:xfrm>
              <a:prstGeom prst="rect">
                <a:avLst/>
              </a:prstGeom>
              <a:blipFill>
                <a:blip r:embed="rId4"/>
                <a:stretch>
                  <a:fillRect l="-1701" t="-5806" r="-1592" b="-18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yt_shape_14732"/>
          <p:cNvSpPr txBox="1"/>
          <p:nvPr/>
        </p:nvSpPr>
        <p:spPr>
          <a:xfrm>
            <a:off x="540000" y="704590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" name="yt_shape_14729" title="H_140.4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78981" y="4869160"/>
            <a:ext cx="1434036" cy="1783602"/>
            <a:chOff x="0" y="0"/>
            <a:chExt cx="1434036" cy="1783602"/>
          </a:xfrm>
        </p:grpSpPr>
        <p:pic>
          <p:nvPicPr>
            <p:cNvPr id="11" name="yt_image_14729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1434036" cy="13876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yt_shape_14731"/>
            <p:cNvSpPr txBox="1"/>
            <p:nvPr/>
          </p:nvSpPr>
          <p:spPr>
            <a:xfrm>
              <a:off x="183737" y="142360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374F3281-28C8-6531-FC5F-6D80C6870B6F}"/>
                  </a:ext>
                </a:extLst>
              </p:cNvPr>
              <p:cNvSpPr txBox="1"/>
              <p:nvPr/>
            </p:nvSpPr>
            <p:spPr>
              <a:xfrm>
                <a:off x="2093171" y="4410777"/>
                <a:ext cx="716787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374F3281-28C8-6531-FC5F-6D80C6870B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93171" y="4410777"/>
                <a:ext cx="716787" cy="554686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33" name="yt_shape_14733"/>
          <p:cNvSpPr txBox="1"/>
          <p:nvPr/>
        </p:nvSpPr>
        <p:spPr>
          <a:xfrm>
            <a:off x="540000" y="1121508"/>
            <a:ext cx="272510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简单证明</a:t>
            </a:r>
          </a:p>
        </p:txBody>
      </p:sp>
      <p:sp>
        <p:nvSpPr>
          <p:cNvPr id="14734" name="yt_shape_14734"/>
          <p:cNvSpPr txBox="1"/>
          <p:nvPr/>
        </p:nvSpPr>
        <p:spPr>
          <a:xfrm>
            <a:off x="540000" y="1621073"/>
            <a:ext cx="904734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上的四点，且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4735" name="yt_image_1473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92495" y="2252740"/>
            <a:ext cx="1207008" cy="1207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737" name="yt_shape_14737"/>
              <p:cNvSpPr txBox="1"/>
              <p:nvPr/>
            </p:nvSpPr>
            <p:spPr>
              <a:xfrm>
                <a:off x="540000" y="3510270"/>
                <a:ext cx="3143425" cy="258622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𝐶𝐴𝐷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4737" name="yt_shape_14737" descr="{&quot;rangeId&quot;:10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10270"/>
                <a:ext cx="3143425" cy="2586221"/>
              </a:xfrm>
              <a:prstGeom prst="rect">
                <a:avLst/>
              </a:prstGeom>
              <a:blipFill>
                <a:blip r:embed="rId3"/>
                <a:stretch>
                  <a:fillRect l="-6019" t="-2123" r="-5049" b="-63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7709202850">
            <a:extLst>
              <a:ext uri="{FF2B5EF4-FFF2-40B4-BE49-F238E27FC236}">
                <a16:creationId xmlns:a16="http://schemas.microsoft.com/office/drawing/2014/main" id="{22033ACC-3F4A-B6EA-F336-8849182C385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160537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F561087-BC9A-112B-B111-F2BA4CF7F6E8}"/>
              </a:ext>
            </a:extLst>
          </p:cNvPr>
          <p:cNvSpPr txBox="1"/>
          <p:nvPr/>
        </p:nvSpPr>
        <p:spPr>
          <a:xfrm>
            <a:off x="449989" y="3463464"/>
            <a:ext cx="2804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7D2E52F-442C-1181-79D8-6CDCB72C5656}"/>
                  </a:ext>
                </a:extLst>
              </p:cNvPr>
              <p:cNvSpPr txBox="1"/>
              <p:nvPr/>
            </p:nvSpPr>
            <p:spPr>
              <a:xfrm>
                <a:off x="449989" y="3938952"/>
                <a:ext cx="2275268" cy="64980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𝐴𝐶𝐵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𝐶𝐴𝐷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4" name="文本框 3" descr="{'rangeId': 10, 'mathAnswerShape': 1}">
                <a:extLst>
                  <a:ext uri="{FF2B5EF4-FFF2-40B4-BE49-F238E27FC236}">
                    <a16:creationId xmlns:a16="http://schemas.microsoft.com/office/drawing/2014/main" id="{27D2E52F-442C-1181-79D8-6CDCB72C56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38952"/>
                <a:ext cx="2275268" cy="649809"/>
              </a:xfrm>
              <a:prstGeom prst="rect">
                <a:avLst/>
              </a:prstGeom>
              <a:blipFill>
                <a:blip r:embed="rId5"/>
                <a:stretch>
                  <a:fillRect l="-4290" r="-4290" b="-121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CED4BBB-91AD-B599-DBD5-492414FFF6D1}"/>
                  </a:ext>
                </a:extLst>
              </p:cNvPr>
              <p:cNvSpPr txBox="1"/>
              <p:nvPr/>
            </p:nvSpPr>
            <p:spPr>
              <a:xfrm>
                <a:off x="449989" y="4495149"/>
                <a:ext cx="3293111" cy="646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5" name="文本框 4" descr="{'rangeId': 10, 'mathAnswerShape': 1}">
                <a:extLst>
                  <a:ext uri="{FF2B5EF4-FFF2-40B4-BE49-F238E27FC236}">
                    <a16:creationId xmlns:a16="http://schemas.microsoft.com/office/drawing/2014/main" id="{3CED4BBB-91AD-B599-DBD5-492414FFF6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95149"/>
                <a:ext cx="3293111" cy="646189"/>
              </a:xfrm>
              <a:prstGeom prst="rect">
                <a:avLst/>
              </a:prstGeom>
              <a:blipFill>
                <a:blip r:embed="rId6"/>
                <a:stretch>
                  <a:fillRect l="-2963" r="-2963" b="-132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A3A0C18-5C08-DA55-3CD3-74D0E9AC51CD}"/>
                  </a:ext>
                </a:extLst>
              </p:cNvPr>
              <p:cNvSpPr txBox="1"/>
              <p:nvPr/>
            </p:nvSpPr>
            <p:spPr>
              <a:xfrm>
                <a:off x="449989" y="5047726"/>
                <a:ext cx="1904239" cy="646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6" name="文本框 5" descr="{'rangeId': 10, 'mathAnswerShape': 1}">
                <a:extLst>
                  <a:ext uri="{FF2B5EF4-FFF2-40B4-BE49-F238E27FC236}">
                    <a16:creationId xmlns:a16="http://schemas.microsoft.com/office/drawing/2014/main" id="{FA3A0C18-5C08-DA55-3CD3-74D0E9AC51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047726"/>
                <a:ext cx="1904239" cy="646189"/>
              </a:xfrm>
              <a:prstGeom prst="rect">
                <a:avLst/>
              </a:prstGeom>
              <a:blipFill>
                <a:blip r:embed="rId7"/>
                <a:stretch>
                  <a:fillRect l="-5128" r="-5128" b="-132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618E4343-BA23-FCBC-9A43-75444AEAC4F2}"/>
              </a:ext>
            </a:extLst>
          </p:cNvPr>
          <p:cNvSpPr txBox="1"/>
          <p:nvPr/>
        </p:nvSpPr>
        <p:spPr>
          <a:xfrm>
            <a:off x="449989" y="5600304"/>
            <a:ext cx="1661223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39" name="yt_shape_14739"/>
          <p:cNvSpPr txBox="1"/>
          <p:nvPr/>
        </p:nvSpPr>
        <p:spPr>
          <a:xfrm>
            <a:off x="540000" y="908720"/>
            <a:ext cx="101085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的弦，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上两点，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4740" name="yt_image_14740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64352" y="1844824"/>
            <a:ext cx="1722475" cy="1862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4742"/>
          <p:cNvSpPr txBox="1"/>
          <p:nvPr/>
        </p:nvSpPr>
        <p:spPr>
          <a:xfrm>
            <a:off x="540000" y="1493469"/>
            <a:ext cx="412132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证明：作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OH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于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，如图，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5" name="yt_shape_14744"/>
          <p:cNvSpPr txBox="1"/>
          <p:nvPr/>
        </p:nvSpPr>
        <p:spPr>
          <a:xfrm>
            <a:off x="5015942" y="2125136"/>
            <a:ext cx="1762214" cy="144982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050" b="0" i="0" u="none" spc="-8050">
                <a:solidFill>
                  <a:srgbClr val="1EE3CF"/>
                </a:solidFill>
                <a:effectLst/>
                <a:latin typeface="Times New Roman" pitchFamily="80"/>
                <a:ea typeface="宋体" pitchFamily="80"/>
                <a:cs typeface="宋体" pitchFamily="80"/>
              </a:rPr>
              <a:t> </a:t>
            </a:r>
            <a:r>
              <a:rPr lang="en-US" altLang="zh-CN" sz="8050" b="0" i="0" u="none" spc="11729">
                <a:solidFill>
                  <a:srgbClr val="1EE3CF"/>
                </a:solidFill>
                <a:effectLst/>
                <a:latin typeface="Times New Roman" pitchFamily="80"/>
                <a:ea typeface="宋体" pitchFamily="80"/>
                <a:cs typeface="宋体" pitchFamily="80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6" name="yt_image_1474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15942" y="2125136"/>
            <a:ext cx="1743199" cy="1601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yt_shape_14746"/>
          <p:cNvSpPr txBox="1"/>
          <p:nvPr/>
        </p:nvSpPr>
        <p:spPr>
          <a:xfrm>
            <a:off x="540000" y="3776914"/>
            <a:ext cx="174406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8" name="yt_shape_14747"/>
          <p:cNvSpPr txBox="1"/>
          <p:nvPr/>
        </p:nvSpPr>
        <p:spPr>
          <a:xfrm>
            <a:off x="540000" y="4256217"/>
            <a:ext cx="323325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OH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9" name="yt_shape_14748"/>
          <p:cNvSpPr txBox="1"/>
          <p:nvPr/>
        </p:nvSpPr>
        <p:spPr>
          <a:xfrm>
            <a:off x="540000" y="4735520"/>
            <a:ext cx="179696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0" name="yt_shape_14749"/>
          <p:cNvSpPr txBox="1"/>
          <p:nvPr/>
        </p:nvSpPr>
        <p:spPr>
          <a:xfrm>
            <a:off x="540000" y="5214823"/>
            <a:ext cx="323325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" name="yt_shape_14750"/>
          <p:cNvSpPr txBox="1"/>
          <p:nvPr/>
        </p:nvSpPr>
        <p:spPr>
          <a:xfrm>
            <a:off x="540000" y="5694126"/>
            <a:ext cx="14956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4D69FD5-02F4-ACE7-E710-7ADFF19E49C0}"/>
              </a:ext>
            </a:extLst>
          </p:cNvPr>
          <p:cNvSpPr txBox="1"/>
          <p:nvPr/>
        </p:nvSpPr>
        <p:spPr>
          <a:xfrm>
            <a:off x="449989" y="1446663"/>
            <a:ext cx="42615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证明：作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OH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，如图，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CE96E19-543D-DDF8-DEED-D99D722F10C3}"/>
              </a:ext>
            </a:extLst>
          </p:cNvPr>
          <p:cNvSpPr txBox="1"/>
          <p:nvPr/>
        </p:nvSpPr>
        <p:spPr>
          <a:xfrm>
            <a:off x="449989" y="3730108"/>
            <a:ext cx="190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9EF1ACE-B04E-6194-DFA7-9525C356C3CC}"/>
              </a:ext>
            </a:extLst>
          </p:cNvPr>
          <p:cNvSpPr txBox="1"/>
          <p:nvPr/>
        </p:nvSpPr>
        <p:spPr>
          <a:xfrm>
            <a:off x="449989" y="4209411"/>
            <a:ext cx="33820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OH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B1220377-FCDD-89F6-0B7B-CD3543480297}"/>
              </a:ext>
            </a:extLst>
          </p:cNvPr>
          <p:cNvSpPr txBox="1"/>
          <p:nvPr/>
        </p:nvSpPr>
        <p:spPr>
          <a:xfrm>
            <a:off x="449989" y="4688714"/>
            <a:ext cx="19596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A26C83A-D362-0CB6-C3C7-BCD5A740F36C}"/>
              </a:ext>
            </a:extLst>
          </p:cNvPr>
          <p:cNvSpPr txBox="1"/>
          <p:nvPr/>
        </p:nvSpPr>
        <p:spPr>
          <a:xfrm>
            <a:off x="449989" y="5168017"/>
            <a:ext cx="33820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07973C38-90CD-BA1D-FA8F-69D6BF090EB7}"/>
              </a:ext>
            </a:extLst>
          </p:cNvPr>
          <p:cNvSpPr txBox="1"/>
          <p:nvPr/>
        </p:nvSpPr>
        <p:spPr>
          <a:xfrm>
            <a:off x="449989" y="5647321"/>
            <a:ext cx="16612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751" name="yt_shape_14751"/>
              <p:cNvSpPr txBox="1"/>
              <p:nvPr/>
            </p:nvSpPr>
            <p:spPr>
              <a:xfrm>
                <a:off x="540119" y="908720"/>
                <a:ext cx="11111999" cy="97013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的直径，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的中点，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DN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求证：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751" name="yt_shape_147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8720"/>
                <a:ext cx="11111999" cy="970137"/>
              </a:xfrm>
              <a:prstGeom prst="rect">
                <a:avLst/>
              </a:prstGeom>
              <a:blipFill>
                <a:blip r:embed="rId2"/>
                <a:stretch>
                  <a:fillRect l="-1701" t="-5031" r="-1372" b="-188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753" name="yt_image_14753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27663" y="1849017"/>
            <a:ext cx="2354047" cy="1932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4755"/>
          <p:cNvSpPr txBox="1"/>
          <p:nvPr/>
        </p:nvSpPr>
        <p:spPr>
          <a:xfrm>
            <a:off x="540000" y="1945097"/>
            <a:ext cx="302807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证明：连接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5" name="yt_shape_14757"/>
          <p:cNvSpPr txBox="1"/>
          <p:nvPr/>
        </p:nvSpPr>
        <p:spPr>
          <a:xfrm>
            <a:off x="4900780" y="2204864"/>
            <a:ext cx="1994841" cy="152189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450" b="0" i="0" u="none" spc="-8450">
                <a:solidFill>
                  <a:srgbClr val="1EE3CF"/>
                </a:solidFill>
                <a:effectLst/>
                <a:latin typeface="Times New Roman" pitchFamily="84"/>
                <a:ea typeface="宋体" pitchFamily="84"/>
                <a:cs typeface="宋体" pitchFamily="84"/>
              </a:rPr>
              <a:t> </a:t>
            </a:r>
            <a:r>
              <a:rPr lang="en-US" altLang="zh-CN" sz="8450" b="0" i="0" u="none" spc="13443">
                <a:solidFill>
                  <a:srgbClr val="1EE3CF"/>
                </a:solidFill>
                <a:effectLst/>
                <a:latin typeface="Times New Roman" pitchFamily="84"/>
                <a:ea typeface="宋体" pitchFamily="84"/>
                <a:cs typeface="宋体" pitchFamily="84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6" name="yt_image_14756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00809" y="2125812"/>
            <a:ext cx="1973525" cy="1684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yt_shape_14759"/>
          <p:cNvSpPr txBox="1"/>
          <p:nvPr/>
        </p:nvSpPr>
        <p:spPr>
          <a:xfrm>
            <a:off x="540000" y="2383826"/>
            <a:ext cx="675665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的直径，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分别是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的中点，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8" name="yt_shape_14760"/>
          <p:cNvSpPr txBox="1"/>
          <p:nvPr/>
        </p:nvSpPr>
        <p:spPr>
          <a:xfrm>
            <a:off x="540000" y="2863129"/>
            <a:ext cx="183062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9" name="yt_shape_14761"/>
          <p:cNvSpPr txBox="1"/>
          <p:nvPr/>
        </p:nvSpPr>
        <p:spPr>
          <a:xfrm>
            <a:off x="540000" y="3342432"/>
            <a:ext cx="317875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DN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0" name="yt_shape_14762"/>
          <p:cNvSpPr txBox="1"/>
          <p:nvPr/>
        </p:nvSpPr>
        <p:spPr>
          <a:xfrm>
            <a:off x="540000" y="3821735"/>
            <a:ext cx="361316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OMC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OND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yt_shape_14763"/>
              <p:cNvSpPr txBox="1"/>
              <p:nvPr/>
            </p:nvSpPr>
            <p:spPr>
              <a:xfrm>
                <a:off x="540000" y="4195886"/>
                <a:ext cx="5435206" cy="10709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OMC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OND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𝑂𝐶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𝑂𝑀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𝑂𝑁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1" name="yt_shape_1476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195886"/>
                <a:ext cx="5435206" cy="1070934"/>
              </a:xfrm>
              <a:prstGeom prst="rect">
                <a:avLst/>
              </a:prstGeom>
              <a:blipFill>
                <a:blip r:embed="rId5"/>
                <a:stretch>
                  <a:fillRect l="-34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yt_shape_14765"/>
          <p:cNvSpPr txBox="1"/>
          <p:nvPr/>
        </p:nvSpPr>
        <p:spPr>
          <a:xfrm>
            <a:off x="540000" y="5317608"/>
            <a:ext cx="507991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OMC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OND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），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E7A4BB9-A170-5653-77D3-3F6C8E6B95EF}"/>
              </a:ext>
            </a:extLst>
          </p:cNvPr>
          <p:cNvSpPr txBox="1"/>
          <p:nvPr/>
        </p:nvSpPr>
        <p:spPr>
          <a:xfrm>
            <a:off x="449989" y="1898291"/>
            <a:ext cx="31788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证明：连接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、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C233DD3-DC3D-F962-B95C-E898978C9318}"/>
              </a:ext>
            </a:extLst>
          </p:cNvPr>
          <p:cNvSpPr txBox="1"/>
          <p:nvPr/>
        </p:nvSpPr>
        <p:spPr>
          <a:xfrm>
            <a:off x="449989" y="2337020"/>
            <a:ext cx="68713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的直径，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分别是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743FBF61-E3ED-214D-6D0D-4B6E9821C71C}"/>
              </a:ext>
            </a:extLst>
          </p:cNvPr>
          <p:cNvSpPr txBox="1"/>
          <p:nvPr/>
        </p:nvSpPr>
        <p:spPr>
          <a:xfrm>
            <a:off x="449989" y="2816323"/>
            <a:ext cx="19930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F1D4925-F9DF-060E-62A4-76403C307CD4}"/>
              </a:ext>
            </a:extLst>
          </p:cNvPr>
          <p:cNvSpPr txBox="1"/>
          <p:nvPr/>
        </p:nvSpPr>
        <p:spPr>
          <a:xfrm>
            <a:off x="449989" y="3295626"/>
            <a:ext cx="33280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BB7D2E5-01F3-3EBF-D1B9-1383EFBA385C}"/>
              </a:ext>
            </a:extLst>
          </p:cNvPr>
          <p:cNvSpPr txBox="1"/>
          <p:nvPr/>
        </p:nvSpPr>
        <p:spPr>
          <a:xfrm>
            <a:off x="449989" y="3774929"/>
            <a:ext cx="37583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OMC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OND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D77DBAF5-9C09-0B7B-5983-1841A9E17E74}"/>
                  </a:ext>
                </a:extLst>
              </p:cNvPr>
              <p:cNvSpPr txBox="1"/>
              <p:nvPr/>
            </p:nvSpPr>
            <p:spPr>
              <a:xfrm>
                <a:off x="449989" y="4149080"/>
                <a:ext cx="5562728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OMC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OND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𝑂𝐶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𝑂𝑀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𝑂𝑁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D77DBAF5-9C09-0B7B-5983-1841A9E17E7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49080"/>
                <a:ext cx="5562728" cy="1154189"/>
              </a:xfrm>
              <a:prstGeom prst="rect">
                <a:avLst/>
              </a:prstGeom>
              <a:blipFill>
                <a:blip r:embed="rId6"/>
                <a:stretch>
                  <a:fillRect l="-17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文本框 18">
            <a:extLst>
              <a:ext uri="{FF2B5EF4-FFF2-40B4-BE49-F238E27FC236}">
                <a16:creationId xmlns:a16="http://schemas.microsoft.com/office/drawing/2014/main" id="{2936C41D-E042-8B68-DD3B-9DE8F03FF2B5}"/>
              </a:ext>
            </a:extLst>
          </p:cNvPr>
          <p:cNvSpPr txBox="1"/>
          <p:nvPr/>
        </p:nvSpPr>
        <p:spPr>
          <a:xfrm>
            <a:off x="449989" y="5270802"/>
            <a:ext cx="36011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OMC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OND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75BBA18-8888-7A83-C2B7-CDAFBE0FB2C0}"/>
              </a:ext>
            </a:extLst>
          </p:cNvPr>
          <p:cNvSpPr txBox="1"/>
          <p:nvPr/>
        </p:nvSpPr>
        <p:spPr>
          <a:xfrm>
            <a:off x="4175852" y="5270802"/>
            <a:ext cx="5706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HL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4E76735A-84CF-EC1A-DC3E-50F8EA927C59}"/>
              </a:ext>
            </a:extLst>
          </p:cNvPr>
          <p:cNvSpPr txBox="1"/>
          <p:nvPr/>
        </p:nvSpPr>
        <p:spPr>
          <a:xfrm>
            <a:off x="4871177" y="5270802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2" name="yt_shape_14766"/>
              <p:cNvSpPr txBox="1"/>
              <p:nvPr/>
            </p:nvSpPr>
            <p:spPr>
              <a:xfrm>
                <a:off x="544600" y="5830746"/>
                <a:ext cx="2874185" cy="9701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DON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22" name="yt_shape_1476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4600" y="5830746"/>
                <a:ext cx="2874185" cy="970137"/>
              </a:xfrm>
              <a:prstGeom prst="rect">
                <a:avLst/>
              </a:prstGeom>
              <a:blipFill>
                <a:blip r:embed="rId7"/>
                <a:stretch>
                  <a:fillRect l="-6356" t="-5000" r="-5297" b="-181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文本框 22">
            <a:extLst>
              <a:ext uri="{FF2B5EF4-FFF2-40B4-BE49-F238E27FC236}">
                <a16:creationId xmlns:a16="http://schemas.microsoft.com/office/drawing/2014/main" id="{841BEA1A-372A-56B7-BA18-124861AC468A}"/>
              </a:ext>
            </a:extLst>
          </p:cNvPr>
          <p:cNvSpPr txBox="1"/>
          <p:nvPr/>
        </p:nvSpPr>
        <p:spPr>
          <a:xfrm>
            <a:off x="454589" y="5783940"/>
            <a:ext cx="3026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DON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2D9C856B-7599-BF31-47D7-AC1AD6914790}"/>
                  </a:ext>
                </a:extLst>
              </p:cNvPr>
              <p:cNvSpPr txBox="1"/>
              <p:nvPr/>
            </p:nvSpPr>
            <p:spPr>
              <a:xfrm>
                <a:off x="454589" y="6259428"/>
                <a:ext cx="1675638" cy="5788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2D9C856B-7599-BF31-47D7-AC1AD69147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4589" y="6259428"/>
                <a:ext cx="1675638" cy="578879"/>
              </a:xfrm>
              <a:prstGeom prst="rect">
                <a:avLst/>
              </a:prstGeom>
              <a:blipFill>
                <a:blip r:embed="rId8"/>
                <a:stretch>
                  <a:fillRect l="-5839" r="-6204" b="-178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  <p:bldP spid="20" grpId="0" build="allAtOnce"/>
      <p:bldP spid="21" grpId="0" build="allAtOnce"/>
      <p:bldP spid="23" grpId="0" build="allAtOnce"/>
      <p:bldP spid="2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798</Words>
  <Application>Microsoft Office PowerPoint</Application>
  <PresentationFormat>宽屏</PresentationFormat>
  <Paragraphs>87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Finished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李富贵儿</cp:lastModifiedBy>
  <cp:revision>43</cp:revision>
  <dcterms:created xsi:type="dcterms:W3CDTF">2023-05-05T05:33:04Z</dcterms:created>
  <dcterms:modified xsi:type="dcterms:W3CDTF">2023-10-20T18:57:22Z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