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4" r:id="rId6"/>
    <p:sldId id="376" r:id="rId7"/>
    <p:sldId id="379" r:id="rId8"/>
    <p:sldId id="384" r:id="rId9"/>
    <p:sldId id="387" r:id="rId10"/>
    <p:sldId id="389" r:id="rId11"/>
    <p:sldId id="391" r:id="rId12"/>
    <p:sldId id="392" r:id="rId13"/>
    <p:sldId id="397" r:id="rId14"/>
    <p:sldId id="398" r:id="rId15"/>
    <p:sldId id="399" r:id="rId16"/>
    <p:sldId id="40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0" name="yt_shape_11070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69" name="yt_image_1106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2" name="yt_shape_11072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经过已知一点，可以画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个圆，经过已知的两点，可以画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个圆，不在同一直线上的三个点确定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73" name="yt_shape_11073"/>
          <p:cNvSpPr txBox="1"/>
          <p:nvPr/>
        </p:nvSpPr>
        <p:spPr>
          <a:xfrm>
            <a:off x="540119" y="2493730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经过三角形三个顶点的圆叫做三角形的外接圆，外接圆的圆心叫做三角形的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      </a:t>
            </a:r>
            <a:r>
              <a:rPr lang="zh-CN" altLang="zh-CN" sz="100" b="0" i="0" spc="-100" dirty="0" smtClean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，三角形的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到三角形的三个顶点距离相等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74" name="yt_shape_11074"/>
          <p:cNvSpPr txBox="1"/>
          <p:nvPr/>
        </p:nvSpPr>
        <p:spPr>
          <a:xfrm>
            <a:off x="540000" y="3453165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用反证法证明命题一般有以下三个步骤：反设、推理、结论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FCB7879-42BD-28EE-FF1F-AE4109959F8D}"/>
              </a:ext>
            </a:extLst>
          </p:cNvPr>
          <p:cNvSpPr txBox="1"/>
          <p:nvPr/>
        </p:nvSpPr>
        <p:spPr>
          <a:xfrm>
            <a:off x="4031508" y="14874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6D6C23-B099-3472-4A37-5251D1AE4565}"/>
              </a:ext>
            </a:extLst>
          </p:cNvPr>
          <p:cNvSpPr txBox="1"/>
          <p:nvPr/>
        </p:nvSpPr>
        <p:spPr>
          <a:xfrm>
            <a:off x="9517907" y="14874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C75D8D-8077-49A8-097E-E1D9A9034E94}"/>
              </a:ext>
            </a:extLst>
          </p:cNvPr>
          <p:cNvSpPr txBox="1"/>
          <p:nvPr/>
        </p:nvSpPr>
        <p:spPr>
          <a:xfrm>
            <a:off x="4717308" y="196297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314307-D3D3-D6C4-DA08-6BEC510CA0DC}"/>
              </a:ext>
            </a:extLst>
          </p:cNvPr>
          <p:cNvSpPr txBox="1"/>
          <p:nvPr/>
        </p:nvSpPr>
        <p:spPr>
          <a:xfrm>
            <a:off x="714570" y="290420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205753-92F1-0706-AD8B-5CEC69FD297D}"/>
              </a:ext>
            </a:extLst>
          </p:cNvPr>
          <p:cNvSpPr txBox="1"/>
          <p:nvPr/>
        </p:nvSpPr>
        <p:spPr>
          <a:xfrm>
            <a:off x="995706" y="292241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EADE9E-90F3-AA3B-3019-A28E13F2629E}"/>
              </a:ext>
            </a:extLst>
          </p:cNvPr>
          <p:cNvSpPr txBox="1"/>
          <p:nvPr/>
        </p:nvSpPr>
        <p:spPr>
          <a:xfrm>
            <a:off x="3434106" y="29224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3" name="yt_shape_11133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小明不慎把家里的圆形玻璃镜子打碎了，其中四块碎片如图所示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为了配到与原来镜子大小一样的圆形镜面，小明带到商店去的碎片应该是（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37" name="yt_table_111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789180"/>
              </p:ext>
            </p:extLst>
          </p:nvPr>
        </p:nvGraphicFramePr>
        <p:xfrm>
          <a:off x="540119" y="3687075"/>
          <a:ext cx="11111998" cy="475488"/>
        </p:xfrm>
        <a:graphic>
          <a:graphicData uri="http://schemas.openxmlformats.org/drawingml/2006/table">
            <a:tbl>
              <a:tblPr/>
              <a:tblGrid>
                <a:gridCol w="3122003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3097156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3097156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  <a:gridCol w="1795683">
                  <a:extLst>
                    <a:ext uri="{9D8B030D-6E8A-4147-A177-3AD203B41FA5}">
                      <a16:colId xmlns:a16="http://schemas.microsoft.com/office/drawing/2014/main" val="101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grpSp>
        <p:nvGrpSpPr>
          <p:cNvPr id="11134" name="yt_shape_11134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896" y="1783377"/>
            <a:ext cx="1393317" cy="1789317"/>
            <a:chOff x="0" y="0"/>
            <a:chExt cx="1393317" cy="1789317"/>
          </a:xfrm>
        </p:grpSpPr>
        <p:pic>
          <p:nvPicPr>
            <p:cNvPr id="2" name="yt_image_11134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3317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6" name="yt_shape_11136"/>
            <p:cNvSpPr txBox="1"/>
            <p:nvPr/>
          </p:nvSpPr>
          <p:spPr>
            <a:xfrm>
              <a:off x="87194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C8D5D8-2E81-C477-10F9-1FB5921EAFFC}"/>
              </a:ext>
            </a:extLst>
          </p:cNvPr>
          <p:cNvSpPr txBox="1"/>
          <p:nvPr/>
        </p:nvSpPr>
        <p:spPr>
          <a:xfrm>
            <a:off x="8832107" y="12653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1139"/>
          <p:cNvSpPr txBox="1"/>
          <p:nvPr/>
        </p:nvSpPr>
        <p:spPr>
          <a:xfrm>
            <a:off x="522194" y="4244429"/>
            <a:ext cx="10496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的外心，连接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9" name="yt_shape_11140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7254" y="4876096"/>
            <a:ext cx="1561878" cy="1756170"/>
            <a:chOff x="0" y="0"/>
            <a:chExt cx="1561878" cy="1756170"/>
          </a:xfrm>
        </p:grpSpPr>
        <p:pic>
          <p:nvPicPr>
            <p:cNvPr id="10" name="yt_image_11140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1878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1142"/>
            <p:cNvSpPr txBox="1"/>
            <p:nvPr/>
          </p:nvSpPr>
          <p:spPr>
            <a:xfrm>
              <a:off x="171475" y="13961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25611ECF-E2E9-E463-993C-0B2E78201F8A}"/>
              </a:ext>
            </a:extLst>
          </p:cNvPr>
          <p:cNvSpPr txBox="1"/>
          <p:nvPr/>
        </p:nvSpPr>
        <p:spPr>
          <a:xfrm>
            <a:off x="10019095" y="4197623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62°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4" name="yt_shape_11144"/>
          <p:cNvSpPr txBox="1"/>
          <p:nvPr/>
        </p:nvSpPr>
        <p:spPr>
          <a:xfrm>
            <a:off x="540119" y="9033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是真命题，第一步应先假设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45" name="yt_shape_11145"/>
          <p:cNvSpPr txBox="1"/>
          <p:nvPr/>
        </p:nvSpPr>
        <p:spPr>
          <a:xfrm>
            <a:off x="540119" y="186283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在第一象限内，且横坐标、纵坐标均为整数，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的外心，则符合条件的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13F85D-DD6A-9F4A-D4C2-C439D7115FC2}"/>
              </a:ext>
            </a:extLst>
          </p:cNvPr>
          <p:cNvSpPr txBox="1"/>
          <p:nvPr/>
        </p:nvSpPr>
        <p:spPr>
          <a:xfrm>
            <a:off x="1059708" y="13320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5F7092A-EEB2-C746-87D3-BC790D455092}"/>
              </a:ext>
            </a:extLst>
          </p:cNvPr>
          <p:cNvSpPr txBox="1"/>
          <p:nvPr/>
        </p:nvSpPr>
        <p:spPr>
          <a:xfrm>
            <a:off x="4310908" y="276700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12" name="yt_shape_11146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6120" y="3404406"/>
            <a:ext cx="1799996" cy="1844181"/>
            <a:chOff x="0" y="0"/>
            <a:chExt cx="1799996" cy="1844181"/>
          </a:xfrm>
        </p:grpSpPr>
        <p:pic>
          <p:nvPicPr>
            <p:cNvPr id="13" name="yt_image_11146">
              <a:extLst>
                <a:ext uri="">
                  <a16:creationId xmlns="" xmlns:a14="http://schemas.microsoft.com/office/drawing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9996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yt_shape_11148"/>
            <p:cNvSpPr txBox="1"/>
            <p:nvPr/>
          </p:nvSpPr>
          <p:spPr>
            <a:xfrm>
              <a:off x="290534" y="148418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0" name="yt_shape_11150"/>
          <p:cNvSpPr txBox="1"/>
          <p:nvPr/>
        </p:nvSpPr>
        <p:spPr>
          <a:xfrm>
            <a:off x="540000" y="836712"/>
            <a:ext cx="7663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用反证法证明：在三角形中，至少有一个角不大于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</p:txBody>
      </p:sp>
      <p:sp>
        <p:nvSpPr>
          <p:cNvPr id="11151" name="yt_shape_11151"/>
          <p:cNvSpPr txBox="1"/>
          <p:nvPr/>
        </p:nvSpPr>
        <p:spPr>
          <a:xfrm>
            <a:off x="540000" y="1316015"/>
            <a:ext cx="624369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证明：假设在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中，三个内角都大于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这与三角形内角和定理矛盾，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假设错误，故原命题成立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153" name="yt_shape_11153"/>
          <p:cNvSpPr txBox="1"/>
          <p:nvPr/>
        </p:nvSpPr>
        <p:spPr>
          <a:xfrm>
            <a:off x="5199810" y="4348339"/>
            <a:ext cx="1390830" cy="112562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50" b="0" i="0" u="none" spc="9283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152" name="yt_image_1115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9810" y="4348339"/>
            <a:ext cx="1375464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79215E-E350-853E-6D0B-B0CECF862539}"/>
              </a:ext>
            </a:extLst>
          </p:cNvPr>
          <p:cNvSpPr txBox="1"/>
          <p:nvPr/>
        </p:nvSpPr>
        <p:spPr>
          <a:xfrm>
            <a:off x="449989" y="1269209"/>
            <a:ext cx="636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证明：假设在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中，三个内角都大于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38878A-5DA1-FB0A-3269-32A692125742}"/>
              </a:ext>
            </a:extLst>
          </p:cNvPr>
          <p:cNvSpPr txBox="1"/>
          <p:nvPr/>
        </p:nvSpPr>
        <p:spPr>
          <a:xfrm>
            <a:off x="449989" y="1744697"/>
            <a:ext cx="353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F8B9E1-5733-A0E1-4E9D-6E42F3F8E3EC}"/>
              </a:ext>
            </a:extLst>
          </p:cNvPr>
          <p:cNvSpPr txBox="1"/>
          <p:nvPr/>
        </p:nvSpPr>
        <p:spPr>
          <a:xfrm>
            <a:off x="449989" y="2220185"/>
            <a:ext cx="1496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1DDF7B-1F19-B28A-85AC-BA80B4AE02AE}"/>
              </a:ext>
            </a:extLst>
          </p:cNvPr>
          <p:cNvSpPr txBox="1"/>
          <p:nvPr/>
        </p:nvSpPr>
        <p:spPr>
          <a:xfrm>
            <a:off x="449989" y="2695673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DD4300-EE3E-09E0-B1CD-FCC56B33F80E}"/>
              </a:ext>
            </a:extLst>
          </p:cNvPr>
          <p:cNvSpPr txBox="1"/>
          <p:nvPr/>
        </p:nvSpPr>
        <p:spPr>
          <a:xfrm>
            <a:off x="449989" y="3171161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这与三角形内角和定理矛盾，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F8A3A7-DB4D-1C97-5FDA-5D9A90F8A7CE}"/>
              </a:ext>
            </a:extLst>
          </p:cNvPr>
          <p:cNvSpPr txBox="1"/>
          <p:nvPr/>
        </p:nvSpPr>
        <p:spPr>
          <a:xfrm>
            <a:off x="449989" y="3646649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假设错误，故原命题成立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5" name="yt_shape_11155"/>
          <p:cNvSpPr txBox="1"/>
          <p:nvPr/>
        </p:nvSpPr>
        <p:spPr>
          <a:xfrm>
            <a:off x="540000" y="836712"/>
            <a:ext cx="65819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56" name="yt_image_1115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340768"/>
            <a:ext cx="2449740" cy="274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1158"/>
          <p:cNvSpPr txBox="1"/>
          <p:nvPr/>
        </p:nvSpPr>
        <p:spPr>
          <a:xfrm>
            <a:off x="540000" y="1340768"/>
            <a:ext cx="40636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1160"/>
          <p:cNvSpPr txBox="1"/>
          <p:nvPr/>
        </p:nvSpPr>
        <p:spPr>
          <a:xfrm>
            <a:off x="4892482" y="1972435"/>
            <a:ext cx="2010037" cy="19270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700" b="0" i="0" u="none" spc="-10700">
                <a:solidFill>
                  <a:srgbClr val="1EE3CF"/>
                </a:solidFill>
                <a:effectLst/>
                <a:latin typeface="Times New Roman" pitchFamily="107"/>
                <a:ea typeface="宋体" pitchFamily="107"/>
                <a:cs typeface="宋体" pitchFamily="107"/>
              </a:rPr>
              <a:t> </a:t>
            </a:r>
            <a:r>
              <a:rPr lang="en-US" altLang="zh-CN" sz="10700" b="0" i="0" u="none" spc="12999">
                <a:solidFill>
                  <a:srgbClr val="1EE3CF"/>
                </a:solidFill>
                <a:effectLst/>
                <a:latin typeface="Times New Roman" pitchFamily="107"/>
                <a:ea typeface="宋体" pitchFamily="107"/>
                <a:cs typeface="宋体" pitchFamily="10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6" name="yt_image_11159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2482" y="1972435"/>
            <a:ext cx="1990121" cy="212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1162"/>
          <p:cNvSpPr txBox="1"/>
          <p:nvPr/>
        </p:nvSpPr>
        <p:spPr>
          <a:xfrm>
            <a:off x="540000" y="4238119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）直接写出点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163"/>
              <p:cNvSpPr txBox="1"/>
              <p:nvPr/>
            </p:nvSpPr>
            <p:spPr>
              <a:xfrm>
                <a:off x="540000" y="4747238"/>
                <a:ext cx="750859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外接圆的半径为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（直接写出结果）</a:t>
                </a:r>
              </a:p>
            </p:txBody>
          </p:sp>
        </mc:Choice>
        <mc:Fallback xmlns="">
          <p:sp>
            <p:nvSpPr>
              <p:cNvPr id="8" name="yt_shape_11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47238"/>
                <a:ext cx="7508594" cy="465577"/>
              </a:xfrm>
              <a:prstGeom prst="rect">
                <a:avLst/>
              </a:prstGeom>
              <a:blipFill>
                <a:blip r:embed="rId4"/>
                <a:stretch>
                  <a:fillRect l="-2518" t="-5263" r="-162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1688E1B-58BD-49ED-0775-2D1BD038B244}"/>
              </a:ext>
            </a:extLst>
          </p:cNvPr>
          <p:cNvSpPr txBox="1"/>
          <p:nvPr/>
        </p:nvSpPr>
        <p:spPr>
          <a:xfrm>
            <a:off x="4480652" y="4191313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00C6774-F86F-EBE3-DE5F-48A6921B02BD}"/>
                  </a:ext>
                </a:extLst>
              </p:cNvPr>
              <p:cNvSpPr txBox="1"/>
              <p:nvPr/>
            </p:nvSpPr>
            <p:spPr>
              <a:xfrm>
                <a:off x="4529864" y="4730137"/>
                <a:ext cx="7167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00C6774-F86F-EBE3-DE5F-48A6921B0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864" y="4730137"/>
                <a:ext cx="716788" cy="554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6" name="yt_shape_11166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165" name="yt_image_1116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8" name="yt_shape_11168"/>
          <p:cNvSpPr txBox="1"/>
          <p:nvPr/>
        </p:nvSpPr>
        <p:spPr>
          <a:xfrm>
            <a:off x="540119" y="141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小明家的房前有一块矩形的空地，空地上有三棵树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，小明想建一个圆形花坛，使三棵树都在花坛的边上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69" name="yt_image_11169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52743" y="2060848"/>
            <a:ext cx="2686512" cy="195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1" name="yt_shape_11171"/>
          <p:cNvSpPr txBox="1"/>
          <p:nvPr/>
        </p:nvSpPr>
        <p:spPr>
          <a:xfrm>
            <a:off x="540000" y="3789040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）请你帮小明把花坛的位置画出来（尺规作图，不写作法，保留作图痕迹）；</a:t>
            </a:r>
          </a:p>
        </p:txBody>
      </p:sp>
      <p:sp>
        <p:nvSpPr>
          <p:cNvPr id="7" name="yt_shape_11173"/>
          <p:cNvSpPr txBox="1"/>
          <p:nvPr/>
        </p:nvSpPr>
        <p:spPr>
          <a:xfrm>
            <a:off x="540119" y="42724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）用尺规作出两边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的垂直平分线，交点为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为圆心，以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长为半径作出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即为所求作的花坛的位置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175"/>
          <p:cNvSpPr txBox="1"/>
          <p:nvPr/>
        </p:nvSpPr>
        <p:spPr>
          <a:xfrm>
            <a:off x="4797738" y="5229419"/>
            <a:ext cx="2201372" cy="136877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00" b="0" i="0" u="none" spc="-760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00" b="0" i="0" u="none" spc="15266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117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7738" y="5229419"/>
            <a:ext cx="2179607" cy="151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495DA5A-D671-470E-F563-45CC52140922}"/>
              </a:ext>
            </a:extLst>
          </p:cNvPr>
          <p:cNvSpPr txBox="1"/>
          <p:nvPr/>
        </p:nvSpPr>
        <p:spPr>
          <a:xfrm>
            <a:off x="450108" y="4225636"/>
            <a:ext cx="1108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）用尺规作出两边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的垂直平分线，交点为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为圆心，以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803BC4-4157-6CB8-5B00-E14895A2DEF1}"/>
              </a:ext>
            </a:extLst>
          </p:cNvPr>
          <p:cNvSpPr txBox="1"/>
          <p:nvPr/>
        </p:nvSpPr>
        <p:spPr>
          <a:xfrm>
            <a:off x="450108" y="4701343"/>
            <a:ext cx="5610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为半径作出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即为所求作的花坛的位置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2" name="yt_shape_11172"/>
          <p:cNvSpPr txBox="1"/>
          <p:nvPr/>
        </p:nvSpPr>
        <p:spPr>
          <a:xfrm>
            <a:off x="540119" y="109779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，试求小明家圆形花坛的面积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77" name="yt_shape_11177"/>
          <p:cNvSpPr txBox="1"/>
          <p:nvPr/>
        </p:nvSpPr>
        <p:spPr>
          <a:xfrm>
            <a:off x="540000" y="1675606"/>
            <a:ext cx="593431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外接圆的半径为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小明家圆形花坛的面积为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平方米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05B0FA-09BF-B0DE-BE45-A4689F8AF0F8}"/>
              </a:ext>
            </a:extLst>
          </p:cNvPr>
          <p:cNvSpPr txBox="1"/>
          <p:nvPr/>
        </p:nvSpPr>
        <p:spPr>
          <a:xfrm>
            <a:off x="449989" y="1628800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886B17-30C4-D573-4FAE-43DF674F4500}"/>
              </a:ext>
            </a:extLst>
          </p:cNvPr>
          <p:cNvSpPr txBox="1"/>
          <p:nvPr/>
        </p:nvSpPr>
        <p:spPr>
          <a:xfrm>
            <a:off x="449989" y="2104288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2F8EA7-BF39-CBA8-0D67-E97DF497FC88}"/>
              </a:ext>
            </a:extLst>
          </p:cNvPr>
          <p:cNvSpPr txBox="1"/>
          <p:nvPr/>
        </p:nvSpPr>
        <p:spPr>
          <a:xfrm>
            <a:off x="449989" y="2579776"/>
            <a:ext cx="403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外接圆的半径为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9EF28C-FCE2-99CB-FD13-3A03CBC9CDDE}"/>
              </a:ext>
            </a:extLst>
          </p:cNvPr>
          <p:cNvSpPr txBox="1"/>
          <p:nvPr/>
        </p:nvSpPr>
        <p:spPr>
          <a:xfrm>
            <a:off x="449989" y="3055265"/>
            <a:ext cx="5287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小明家圆形花坛的面积为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平方米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117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92344" y="1854086"/>
            <a:ext cx="2179607" cy="151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6" name="yt_shape_11076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075" name="yt_image_1107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8" name="yt_shape_11078"/>
          <p:cNvSpPr txBox="1"/>
          <p:nvPr/>
        </p:nvSpPr>
        <p:spPr>
          <a:xfrm>
            <a:off x="540000" y="1612017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确定圆的条件</a:t>
            </a:r>
          </a:p>
        </p:txBody>
      </p:sp>
      <p:sp>
        <p:nvSpPr>
          <p:cNvPr id="11079" name="yt_shape_11079"/>
          <p:cNvSpPr txBox="1"/>
          <p:nvPr/>
        </p:nvSpPr>
        <p:spPr>
          <a:xfrm>
            <a:off x="540000" y="2111582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下列条件，可以画出一个圆的是（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80" name="yt_table_1108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558851"/>
              </p:ext>
            </p:extLst>
          </p:nvPr>
        </p:nvGraphicFramePr>
        <p:xfrm>
          <a:off x="540000" y="2590885"/>
          <a:ext cx="4521200" cy="1901952"/>
        </p:xfrm>
        <a:graphic>
          <a:graphicData uri="http://schemas.openxmlformats.org/drawingml/2006/table">
            <a:tbl>
              <a:tblPr/>
              <a:tblGrid>
                <a:gridCol w="4521200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已知圆心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已知半径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经过不在同一直线上的三点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11082" name="yt_shape_11082"/>
          <p:cNvSpPr txBox="1"/>
          <p:nvPr/>
        </p:nvSpPr>
        <p:spPr>
          <a:xfrm>
            <a:off x="540000" y="4543205"/>
            <a:ext cx="7784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83" name="yt_table_110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906513"/>
              </p:ext>
            </p:extLst>
          </p:nvPr>
        </p:nvGraphicFramePr>
        <p:xfrm>
          <a:off x="540000" y="502250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</a:tbl>
          </a:graphicData>
        </a:graphic>
      </p:graphicFrame>
      <p:pic>
        <p:nvPicPr>
          <p:cNvPr id="3" name="yt_shape_1697708484152">
            <a:extLst>
              <a:ext uri="{FF2B5EF4-FFF2-40B4-BE49-F238E27FC236}">
                <a16:creationId xmlns:a16="http://schemas.microsoft.com/office/drawing/2014/main" id="{325D74B4-528C-67C9-2B33-BFD912EECD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45DE5F-709E-5A61-C34A-71F52B08ECAA}"/>
              </a:ext>
            </a:extLst>
          </p:cNvPr>
          <p:cNvSpPr txBox="1"/>
          <p:nvPr/>
        </p:nvSpPr>
        <p:spPr>
          <a:xfrm>
            <a:off x="5402989" y="2064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D5D568-B91D-A8C7-6C5D-8365A6D5AE94}"/>
              </a:ext>
            </a:extLst>
          </p:cNvPr>
          <p:cNvSpPr txBox="1"/>
          <p:nvPr/>
        </p:nvSpPr>
        <p:spPr>
          <a:xfrm>
            <a:off x="7498489" y="4496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000" y="811510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下列命题是真命题的是（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086" name="yt_table_110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654071"/>
              </p:ext>
            </p:extLst>
          </p:nvPr>
        </p:nvGraphicFramePr>
        <p:xfrm>
          <a:off x="540000" y="1290813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经过两点不一定能作一个圆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经过三点不一定能作一个圆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经过四点一定不能作一个圆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一个三角形有无数个外接圆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E68FDD-3651-0BD8-2C7A-34137E4BF4DD}"/>
              </a:ext>
            </a:extLst>
          </p:cNvPr>
          <p:cNvSpPr txBox="1"/>
          <p:nvPr/>
        </p:nvSpPr>
        <p:spPr>
          <a:xfrm>
            <a:off x="4183789" y="764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1088"/>
          <p:cNvSpPr txBox="1"/>
          <p:nvPr/>
        </p:nvSpPr>
        <p:spPr>
          <a:xfrm>
            <a:off x="540119" y="32028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经过平面直角坐标系内的三个点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能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确定一个圆（填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cs typeface="宋体" pitchFamily="24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4E623A-6491-38F9-D7A9-7F1FE4344EAE}"/>
              </a:ext>
            </a:extLst>
          </p:cNvPr>
          <p:cNvSpPr txBox="1"/>
          <p:nvPr/>
        </p:nvSpPr>
        <p:spPr>
          <a:xfrm>
            <a:off x="10702182" y="315606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能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91" name="yt_image_1109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7159" y="1305258"/>
            <a:ext cx="2717681" cy="108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93" name="yt_shape_11093"/>
              <p:cNvSpPr txBox="1"/>
              <p:nvPr/>
            </p:nvSpPr>
            <p:spPr>
              <a:xfrm>
                <a:off x="540000" y="2440991"/>
                <a:ext cx="6753452" cy="20082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，作线段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的垂直平分线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上取一点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，作线段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的垂直平分线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所在圆的圆心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93" name="yt_shape_110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0991"/>
                <a:ext cx="6753452" cy="2008242"/>
              </a:xfrm>
              <a:prstGeom prst="rect">
                <a:avLst/>
              </a:prstGeom>
              <a:blipFill>
                <a:blip r:embed="rId3"/>
                <a:stretch>
                  <a:fillRect l="-2800" t="-2424" r="-1807" b="-8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96" name="yt_shape_11096"/>
          <p:cNvSpPr txBox="1"/>
          <p:nvPr/>
        </p:nvSpPr>
        <p:spPr>
          <a:xfrm>
            <a:off x="4787458" y="4652385"/>
            <a:ext cx="2223750" cy="162987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050" b="0" i="0" u="none" spc="-905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en-US" altLang="zh-CN" sz="9050" b="0" i="0" u="none" spc="15078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  <a:cs typeface="宋体" pitchFamily="9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095" name="yt_image_11095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458" y="4652385"/>
            <a:ext cx="2200168" cy="1808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B9E983F-F89E-E0F7-4164-7F6D26F9493D}"/>
              </a:ext>
            </a:extLst>
          </p:cNvPr>
          <p:cNvSpPr txBox="1"/>
          <p:nvPr/>
        </p:nvSpPr>
        <p:spPr>
          <a:xfrm>
            <a:off x="449989" y="2394185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，作线段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BC1121-2C3B-8A9F-20B8-8721537497AB}"/>
                  </a:ext>
                </a:extLst>
              </p:cNvPr>
              <p:cNvSpPr txBox="1"/>
              <p:nvPr/>
            </p:nvSpPr>
            <p:spPr>
              <a:xfrm>
                <a:off x="449989" y="2869673"/>
                <a:ext cx="2613977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上取一点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BC1121-2C3B-8A9F-20B8-8721537497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69673"/>
                <a:ext cx="2613977" cy="646189"/>
              </a:xfrm>
              <a:prstGeom prst="rect">
                <a:avLst/>
              </a:prstGeom>
              <a:blipFill>
                <a:blip r:embed="rId5"/>
                <a:stretch>
                  <a:fillRect l="-3730" r="-3497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0DD01A7-5078-DDF2-B3E2-0668203FC4FD}"/>
              </a:ext>
            </a:extLst>
          </p:cNvPr>
          <p:cNvSpPr txBox="1"/>
          <p:nvPr/>
        </p:nvSpPr>
        <p:spPr>
          <a:xfrm>
            <a:off x="449989" y="3422250"/>
            <a:ext cx="686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，作线段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59B7A6-0DFF-543E-BB5D-CFE705D960E6}"/>
                  </a:ext>
                </a:extLst>
              </p:cNvPr>
              <p:cNvSpPr txBox="1"/>
              <p:nvPr/>
            </p:nvSpPr>
            <p:spPr>
              <a:xfrm>
                <a:off x="449989" y="3897738"/>
                <a:ext cx="3622040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所在圆的圆心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59B7A6-0DFF-543E-BB5D-CFE705D960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7738"/>
                <a:ext cx="3622040" cy="578879"/>
              </a:xfrm>
              <a:prstGeom prst="rect">
                <a:avLst/>
              </a:prstGeom>
              <a:blipFill>
                <a:blip r:embed="rId6"/>
                <a:stretch>
                  <a:fillRect l="-2694" r="-2694" b="-1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088"/>
              <p:cNvSpPr txBox="1"/>
              <p:nvPr/>
            </p:nvSpPr>
            <p:spPr>
              <a:xfrm>
                <a:off x="560547" y="764704"/>
                <a:ext cx="11111999" cy="4900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，试确定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所在圆的圆心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1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547" y="764704"/>
                <a:ext cx="11111999" cy="490006"/>
              </a:xfrm>
              <a:prstGeom prst="rect">
                <a:avLst/>
              </a:prstGeom>
              <a:blipFill>
                <a:blip r:embed="rId7"/>
                <a:stretch>
                  <a:fillRect l="-1700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8" name="yt_shape_11098"/>
          <p:cNvSpPr txBox="1"/>
          <p:nvPr/>
        </p:nvSpPr>
        <p:spPr>
          <a:xfrm>
            <a:off x="540000" y="952988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三角形的外接圆与外心</a:t>
            </a:r>
          </a:p>
        </p:txBody>
      </p:sp>
      <p:sp>
        <p:nvSpPr>
          <p:cNvPr id="11099" name="yt_shape_11099"/>
          <p:cNvSpPr txBox="1"/>
          <p:nvPr/>
        </p:nvSpPr>
        <p:spPr>
          <a:xfrm>
            <a:off x="540000" y="1452553"/>
            <a:ext cx="75517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00" name="yt_table_111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596017"/>
              </p:ext>
            </p:extLst>
          </p:nvPr>
        </p:nvGraphicFramePr>
        <p:xfrm>
          <a:off x="540000" y="1931856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</a:tbl>
          </a:graphicData>
        </a:graphic>
      </p:graphicFrame>
      <p:sp>
        <p:nvSpPr>
          <p:cNvPr id="11102" name="yt_shape_11102"/>
          <p:cNvSpPr txBox="1"/>
          <p:nvPr/>
        </p:nvSpPr>
        <p:spPr>
          <a:xfrm>
            <a:off x="540000" y="3884176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下列命题中是假命题的是（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03" name="yt_table_111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324467"/>
              </p:ext>
            </p:extLst>
          </p:nvPr>
        </p:nvGraphicFramePr>
        <p:xfrm>
          <a:off x="540000" y="4363479"/>
          <a:ext cx="8501063" cy="1901952"/>
        </p:xfrm>
        <a:graphic>
          <a:graphicData uri="http://schemas.openxmlformats.org/drawingml/2006/table">
            <a:tbl>
              <a:tblPr/>
              <a:tblGrid>
                <a:gridCol w="8501063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三角形的外心到三角形各顶点的距离相等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三角形的外心到三角形三边的距离相等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三角形的外心一定在三角形一边的垂直平分线上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三角形任意两边的垂直平分线的交点一定是三角形的外心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</a:tbl>
          </a:graphicData>
        </a:graphic>
      </p:graphicFrame>
      <p:pic>
        <p:nvPicPr>
          <p:cNvPr id="3" name="yt_shape_1697708484417">
            <a:extLst>
              <a:ext uri="{FF2B5EF4-FFF2-40B4-BE49-F238E27FC236}">
                <a16:creationId xmlns:a16="http://schemas.microsoft.com/office/drawing/2014/main" id="{BC34FC50-8C83-D722-EEA7-48D00CF815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9231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F9B0AD-012E-96E0-5018-A1C6649D081F}"/>
              </a:ext>
            </a:extLst>
          </p:cNvPr>
          <p:cNvSpPr txBox="1"/>
          <p:nvPr/>
        </p:nvSpPr>
        <p:spPr>
          <a:xfrm>
            <a:off x="7250839" y="14057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71FEFC-A831-D279-5553-282186AF0F06}"/>
              </a:ext>
            </a:extLst>
          </p:cNvPr>
          <p:cNvSpPr txBox="1"/>
          <p:nvPr/>
        </p:nvSpPr>
        <p:spPr>
          <a:xfrm>
            <a:off x="4488589" y="38373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5" name="yt_shape_11105"/>
              <p:cNvSpPr txBox="1"/>
              <p:nvPr/>
            </p:nvSpPr>
            <p:spPr>
              <a:xfrm>
                <a:off x="540000" y="1108484"/>
                <a:ext cx="10220875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，则其外接圆的直径是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1105" name="yt_shape_11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08484"/>
                <a:ext cx="10220875" cy="465577"/>
              </a:xfrm>
              <a:prstGeom prst="rect">
                <a:avLst/>
              </a:prstGeom>
              <a:blipFill>
                <a:blip r:embed="rId2"/>
                <a:stretch>
                  <a:fillRect l="-1850" t="-5263" r="-955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07" name="yt_image_1110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2204864"/>
            <a:ext cx="1492259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09" name="yt_shape_11109"/>
          <p:cNvSpPr txBox="1"/>
          <p:nvPr/>
        </p:nvSpPr>
        <p:spPr>
          <a:xfrm>
            <a:off x="540000" y="1675606"/>
            <a:ext cx="87666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的外心，且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10" name="yt_shape_11110"/>
          <p:cNvSpPr txBox="1"/>
          <p:nvPr/>
        </p:nvSpPr>
        <p:spPr>
          <a:xfrm>
            <a:off x="540119" y="35460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分别作出如图所示的锐角三角形、直角三角形、钝角三角形的外接圆，并比较它们外心位置有怎样的特点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B9DBEF-1161-A2A4-FAAF-B7D4A26075F6}"/>
                  </a:ext>
                </a:extLst>
              </p:cNvPr>
              <p:cNvSpPr txBox="1"/>
              <p:nvPr/>
            </p:nvSpPr>
            <p:spPr>
              <a:xfrm>
                <a:off x="9654314" y="980728"/>
                <a:ext cx="7167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B9DBEF-1161-A2A4-FAAF-B7D4A26075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4314" y="980728"/>
                <a:ext cx="716788" cy="554686"/>
              </a:xfrm>
              <a:prstGeom prst="rect">
                <a:avLst/>
              </a:prstGeom>
              <a:blipFill>
                <a:blip r:embed="rId4"/>
                <a:stretch>
                  <a:fillRect l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64D74E9-3526-610F-5CA0-D45BC7F2982A}"/>
              </a:ext>
            </a:extLst>
          </p:cNvPr>
          <p:cNvSpPr txBox="1"/>
          <p:nvPr/>
        </p:nvSpPr>
        <p:spPr>
          <a:xfrm>
            <a:off x="8323798" y="162880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1111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46022" y="5112227"/>
            <a:ext cx="4229631" cy="1583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1113"/>
          <p:cNvSpPr txBox="1"/>
          <p:nvPr/>
        </p:nvSpPr>
        <p:spPr>
          <a:xfrm>
            <a:off x="540119" y="44568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解：如图，根据作图可知，锐角三角形的外心在三角形内，直角三角形的外心就是斜边的中点，钝角三角形的外心在三角形外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115"/>
          <p:cNvSpPr txBox="1"/>
          <p:nvPr/>
        </p:nvSpPr>
        <p:spPr>
          <a:xfrm>
            <a:off x="3743391" y="5568649"/>
            <a:ext cx="4332789" cy="112562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50" b="0" i="0" u="none" spc="32224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1114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1544" y="5424633"/>
            <a:ext cx="4288302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F57AC15-57DC-63F0-EEE1-2EF9A16650C8}"/>
              </a:ext>
            </a:extLst>
          </p:cNvPr>
          <p:cNvSpPr txBox="1"/>
          <p:nvPr/>
        </p:nvSpPr>
        <p:spPr>
          <a:xfrm>
            <a:off x="450108" y="4410044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解：如图，根据作图可知，锐角三角形的外心在三角形内，直角三角形的外心就是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EA10EE1-4F57-C4B4-14FD-2C5FBAC9CD6E}"/>
              </a:ext>
            </a:extLst>
          </p:cNvPr>
          <p:cNvSpPr txBox="1"/>
          <p:nvPr/>
        </p:nvSpPr>
        <p:spPr>
          <a:xfrm>
            <a:off x="450108" y="4885532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斜边的中点，钝角三角形的外心在三角形外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7" name="yt_shape_11117"/>
          <p:cNvSpPr txBox="1"/>
          <p:nvPr/>
        </p:nvSpPr>
        <p:spPr>
          <a:xfrm>
            <a:off x="540000" y="836712"/>
            <a:ext cx="26000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反证法</a:t>
            </a:r>
          </a:p>
        </p:txBody>
      </p:sp>
      <p:sp>
        <p:nvSpPr>
          <p:cNvPr id="11118" name="yt_shape_11118"/>
          <p:cNvSpPr txBox="1"/>
          <p:nvPr/>
        </p:nvSpPr>
        <p:spPr>
          <a:xfrm>
            <a:off x="540119" y="1336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用反证法证明命题：如果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，证明的第一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步骤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19" name="yt_table_111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165557"/>
              </p:ext>
            </p:extLst>
          </p:nvPr>
        </p:nvGraphicFramePr>
        <p:xfrm>
          <a:off x="540000" y="2295712"/>
          <a:ext cx="3182938" cy="1901952"/>
        </p:xfrm>
        <a:graphic>
          <a:graphicData uri="http://schemas.openxmlformats.org/drawingml/2006/table">
            <a:tbl>
              <a:tblPr/>
              <a:tblGrid>
                <a:gridCol w="3182938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不平行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假设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不平行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</a:tbl>
          </a:graphicData>
        </a:graphic>
      </p:graphicFrame>
      <p:pic>
        <p:nvPicPr>
          <p:cNvPr id="3" name="yt_shape_1697708484632">
            <a:extLst>
              <a:ext uri="{FF2B5EF4-FFF2-40B4-BE49-F238E27FC236}">
                <a16:creationId xmlns:a16="http://schemas.microsoft.com/office/drawing/2014/main" id="{CBF0C796-0A70-81A2-DF7C-A4297ED6B3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71A099-5348-D40B-0921-76F6687E8286}"/>
              </a:ext>
            </a:extLst>
          </p:cNvPr>
          <p:cNvSpPr txBox="1"/>
          <p:nvPr/>
        </p:nvSpPr>
        <p:spPr>
          <a:xfrm>
            <a:off x="1248218" y="17649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121"/>
          <p:cNvSpPr txBox="1"/>
          <p:nvPr/>
        </p:nvSpPr>
        <p:spPr>
          <a:xfrm>
            <a:off x="540119" y="42706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用反证法证明：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中至少有两个锐角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，第一步假设为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三角形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中最多有一个锐角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6D667C-8D90-1B59-113A-7E2D6FB58375}"/>
              </a:ext>
            </a:extLst>
          </p:cNvPr>
          <p:cNvSpPr txBox="1"/>
          <p:nvPr/>
        </p:nvSpPr>
        <p:spPr>
          <a:xfrm>
            <a:off x="9330582" y="4223827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A33B74-8E50-736A-2F44-68E4C07FC1EC}"/>
              </a:ext>
            </a:extLst>
          </p:cNvPr>
          <p:cNvSpPr txBox="1"/>
          <p:nvPr/>
        </p:nvSpPr>
        <p:spPr>
          <a:xfrm>
            <a:off x="450108" y="4699315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多有一个锐角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2" name="yt_shape_11122"/>
          <p:cNvSpPr txBox="1"/>
          <p:nvPr/>
        </p:nvSpPr>
        <p:spPr>
          <a:xfrm>
            <a:off x="540000" y="908720"/>
            <a:ext cx="844782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三角形的外心位置与三角形形状的关系考虑不全面</a:t>
            </a:r>
          </a:p>
        </p:txBody>
      </p:sp>
      <p:sp>
        <p:nvSpPr>
          <p:cNvPr id="11123" name="yt_shape_11123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若三角形的外心不在三角形的内部，则这个三角形的形状是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直角三角形或钝角三角形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484817">
            <a:extLst>
              <a:ext uri="{FF2B5EF4-FFF2-40B4-BE49-F238E27FC236}">
                <a16:creationId xmlns:a16="http://schemas.microsoft.com/office/drawing/2014/main" id="{A5A29062-1DD9-1B13-76C2-C75EEDF26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C37EC9-CCB2-281F-D721-1C7EF9D4CE93}"/>
              </a:ext>
            </a:extLst>
          </p:cNvPr>
          <p:cNvSpPr txBox="1"/>
          <p:nvPr/>
        </p:nvSpPr>
        <p:spPr>
          <a:xfrm>
            <a:off x="9060707" y="1361479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直角三角形或钝角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C4CE3C-2B25-0AAB-F47C-05D737EB69BE}"/>
              </a:ext>
            </a:extLst>
          </p:cNvPr>
          <p:cNvSpPr txBox="1"/>
          <p:nvPr/>
        </p:nvSpPr>
        <p:spPr>
          <a:xfrm>
            <a:off x="450108" y="183696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三角形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5" name="yt_shape_11125"/>
          <p:cNvSpPr txBox="1"/>
          <p:nvPr/>
        </p:nvSpPr>
        <p:spPr>
          <a:xfrm>
            <a:off x="540000" y="8367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124" name="yt_image_11124">
            <a:extLst>
              <a:ext uri="">
                <a16:creationId xmlns="" xmlns:p14="http://schemas.microsoft.com/office/powerpoint/2010/main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27" name="yt_shape_11127"/>
          <p:cNvSpPr txBox="1"/>
          <p:nvPr/>
        </p:nvSpPr>
        <p:spPr>
          <a:xfrm>
            <a:off x="540119" y="15285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下列三角形中，外心不是点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31" name="yt_table_1113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915846"/>
              </p:ext>
            </p:extLst>
          </p:nvPr>
        </p:nvGraphicFramePr>
        <p:xfrm>
          <a:off x="540000" y="2492896"/>
          <a:ext cx="4470718" cy="950976"/>
        </p:xfrm>
        <a:graphic>
          <a:graphicData uri="http://schemas.openxmlformats.org/drawingml/2006/table">
            <a:tbl>
              <a:tblPr/>
              <a:tblGrid>
                <a:gridCol w="2692718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△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ADE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</a:tbl>
          </a:graphicData>
        </a:graphic>
      </p:graphicFrame>
      <p:grpSp>
        <p:nvGrpSpPr>
          <p:cNvPr id="11128" name="yt_shape_11128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9606" y="2488016"/>
            <a:ext cx="1560220" cy="1920762"/>
            <a:chOff x="0" y="0"/>
            <a:chExt cx="1560220" cy="1920762"/>
          </a:xfrm>
        </p:grpSpPr>
        <p:pic>
          <p:nvPicPr>
            <p:cNvPr id="2" name="yt_image_11128">
              <a:extLst>
                <a:ext uri="">
  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0220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30" name="yt_shape_11130"/>
            <p:cNvSpPr txBox="1"/>
            <p:nvPr/>
          </p:nvSpPr>
          <p:spPr>
            <a:xfrm>
              <a:off x="170646" y="15607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96A025-D8AE-4E40-D87E-A330872CD886}"/>
              </a:ext>
            </a:extLst>
          </p:cNvPr>
          <p:cNvSpPr txBox="1"/>
          <p:nvPr/>
        </p:nvSpPr>
        <p:spPr>
          <a:xfrm>
            <a:off x="1212108" y="19572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1507</Words>
  <Application>Microsoft Office PowerPoint</Application>
  <PresentationFormat>宽屏</PresentationFormat>
  <Paragraphs>145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2023-10-20T20:48:15Z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