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5" r:id="rId6"/>
    <p:sldId id="376" r:id="rId7"/>
    <p:sldId id="378" r:id="rId8"/>
    <p:sldId id="381" r:id="rId9"/>
    <p:sldId id="383" r:id="rId10"/>
    <p:sldId id="386" r:id="rId11"/>
    <p:sldId id="387" r:id="rId12"/>
    <p:sldId id="388" r:id="rId13"/>
    <p:sldId id="389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2" name="yt_shape_10582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81" name="yt_image_1058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4" name="yt_shape_10584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在平面内，线段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绕着它固定的一个端点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旋转一周，则另一个端点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所形成的封闭曲线叫做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固定的端点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为圆心的圆，记作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85" name="yt_shape_10585"/>
          <p:cNvSpPr txBox="1"/>
          <p:nvPr/>
        </p:nvSpPr>
        <p:spPr>
          <a:xfrm>
            <a:off x="540119" y="29738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点与圆的位置关系：设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，则有：点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86" name="yt_image_10586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7505" y="5094858"/>
            <a:ext cx="1617226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47561F-0648-4485-D664-189105C6E5D9}"/>
              </a:ext>
            </a:extLst>
          </p:cNvPr>
          <p:cNvSpPr txBox="1"/>
          <p:nvPr/>
        </p:nvSpPr>
        <p:spPr>
          <a:xfrm>
            <a:off x="2278908" y="196297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4A3D89-8CEC-85EC-18EE-53732EAA8983}"/>
              </a:ext>
            </a:extLst>
          </p:cNvPr>
          <p:cNvSpPr txBox="1"/>
          <p:nvPr/>
        </p:nvSpPr>
        <p:spPr>
          <a:xfrm>
            <a:off x="5623771" y="196297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BF9EC7-DF2E-B592-1C5A-C92EC265552F}"/>
              </a:ext>
            </a:extLst>
          </p:cNvPr>
          <p:cNvSpPr txBox="1"/>
          <p:nvPr/>
        </p:nvSpPr>
        <p:spPr>
          <a:xfrm>
            <a:off x="9806832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908FFA-7EFE-E115-402B-88A35491AE8B}"/>
              </a:ext>
            </a:extLst>
          </p:cNvPr>
          <p:cNvSpPr txBox="1"/>
          <p:nvPr/>
        </p:nvSpPr>
        <p:spPr>
          <a:xfrm>
            <a:off x="3718771" y="2438465"/>
            <a:ext cx="65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90268C-09B2-040F-6E31-ED5A7EEE3420}"/>
              </a:ext>
            </a:extLst>
          </p:cNvPr>
          <p:cNvSpPr txBox="1"/>
          <p:nvPr/>
        </p:nvSpPr>
        <p:spPr>
          <a:xfrm>
            <a:off x="6330208" y="2438465"/>
            <a:ext cx="705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E2592F-D1C5-7D39-F5A7-E51C337479EA}"/>
              </a:ext>
            </a:extLst>
          </p:cNvPr>
          <p:cNvSpPr txBox="1"/>
          <p:nvPr/>
        </p:nvSpPr>
        <p:spPr>
          <a:xfrm>
            <a:off x="1528021" y="3402544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58EFA2-92DE-FDE5-7BA0-49D392DC0260}"/>
              </a:ext>
            </a:extLst>
          </p:cNvPr>
          <p:cNvSpPr txBox="1"/>
          <p:nvPr/>
        </p:nvSpPr>
        <p:spPr>
          <a:xfrm>
            <a:off x="4912571" y="3402544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AB7A3F-4F8C-3AA0-F855-DF87F2CE34A9}"/>
              </a:ext>
            </a:extLst>
          </p:cNvPr>
          <p:cNvSpPr txBox="1"/>
          <p:nvPr/>
        </p:nvSpPr>
        <p:spPr>
          <a:xfrm>
            <a:off x="8297121" y="3402544"/>
            <a:ext cx="484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0588"/>
              <p:cNvSpPr txBox="1"/>
              <p:nvPr/>
            </p:nvSpPr>
            <p:spPr>
              <a:xfrm>
                <a:off x="540119" y="3988281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如图，圆中有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条直径，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条弦，圆上以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为端点的优弧有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条，以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为端点的劣弧有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条，弦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围成的图形叫弓形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" name="yt_shape_10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88281"/>
                <a:ext cx="11111999" cy="970137"/>
              </a:xfrm>
              <a:prstGeom prst="rect">
                <a:avLst/>
              </a:prstGeom>
              <a:blipFill>
                <a:blip r:embed="rId4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0879BCBE-E170-CAA2-A168-F01E7739E8BB}"/>
              </a:ext>
            </a:extLst>
          </p:cNvPr>
          <p:cNvSpPr txBox="1"/>
          <p:nvPr/>
        </p:nvSpPr>
        <p:spPr>
          <a:xfrm>
            <a:off x="2812308" y="394147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14227D-6DF6-0B87-6939-755633B6E9A9}"/>
              </a:ext>
            </a:extLst>
          </p:cNvPr>
          <p:cNvSpPr txBox="1"/>
          <p:nvPr/>
        </p:nvSpPr>
        <p:spPr>
          <a:xfrm>
            <a:off x="4793508" y="3941475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86CB884-6F2C-3B54-76C8-96C399A7CDF6}"/>
              </a:ext>
            </a:extLst>
          </p:cNvPr>
          <p:cNvSpPr txBox="1"/>
          <p:nvPr/>
        </p:nvSpPr>
        <p:spPr>
          <a:xfrm>
            <a:off x="9703646" y="394147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3C3CD51-9873-BC5C-B2F2-DDA78803C746}"/>
              </a:ext>
            </a:extLst>
          </p:cNvPr>
          <p:cNvSpPr txBox="1"/>
          <p:nvPr/>
        </p:nvSpPr>
        <p:spPr>
          <a:xfrm>
            <a:off x="2888508" y="4416963"/>
            <a:ext cx="3324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49" name="yt_shape_10649"/>
              <p:cNvSpPr txBox="1"/>
              <p:nvPr/>
            </p:nvSpPr>
            <p:spPr>
              <a:xfrm>
                <a:off x="540119" y="963114"/>
                <a:ext cx="11111999" cy="5291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的位置关系如何？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三点中至少有一点在圆内，且至少有一点在圆外，则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的取值范围是什么？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649" name="yt_shape_10649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3114"/>
                <a:ext cx="11111999" cy="5291770"/>
              </a:xfrm>
              <a:prstGeom prst="rect">
                <a:avLst/>
              </a:prstGeom>
              <a:blipFill>
                <a:blip r:embed="rId2"/>
                <a:stretch>
                  <a:fillRect l="-1701" t="-1037" b="-2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DA27C6-3B27-5A93-9F36-2CCF251A9808}"/>
              </a:ext>
            </a:extLst>
          </p:cNvPr>
          <p:cNvSpPr txBox="1"/>
          <p:nvPr/>
        </p:nvSpPr>
        <p:spPr>
          <a:xfrm>
            <a:off x="450108" y="2818260"/>
            <a:ext cx="419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1E77A3-6E6F-961C-01D6-90AF8000DC72}"/>
              </a:ext>
            </a:extLst>
          </p:cNvPr>
          <p:cNvSpPr txBox="1"/>
          <p:nvPr/>
        </p:nvSpPr>
        <p:spPr>
          <a:xfrm>
            <a:off x="450108" y="3293748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DEF1E0-1906-F52A-7F32-67BCEF85B270}"/>
              </a:ext>
            </a:extLst>
          </p:cNvPr>
          <p:cNvSpPr txBox="1"/>
          <p:nvPr/>
        </p:nvSpPr>
        <p:spPr>
          <a:xfrm>
            <a:off x="450108" y="3769236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5C4B7E-1253-F23C-436A-BD6B1A0A2384}"/>
              </a:ext>
            </a:extLst>
          </p:cNvPr>
          <p:cNvSpPr txBox="1"/>
          <p:nvPr/>
        </p:nvSpPr>
        <p:spPr>
          <a:xfrm>
            <a:off x="450108" y="4244724"/>
            <a:ext cx="213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A2EA20-6D26-6E05-3CD6-27C7C71D8E3A}"/>
                  </a:ext>
                </a:extLst>
              </p:cNvPr>
              <p:cNvSpPr txBox="1"/>
              <p:nvPr/>
            </p:nvSpPr>
            <p:spPr>
              <a:xfrm>
                <a:off x="450108" y="4720212"/>
                <a:ext cx="426472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2, 'hasSerialNum': 1}">
                <a:extLst>
                  <a:ext uri="{FF2B5EF4-FFF2-40B4-BE49-F238E27FC236}">
                    <a16:creationId xmlns:a16="http://schemas.microsoft.com/office/drawing/2014/main" id="{ECA2EA20-6D26-6E05-3CD6-27C7C71D8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20212"/>
                <a:ext cx="4264723" cy="630441"/>
              </a:xfrm>
              <a:prstGeom prst="rect">
                <a:avLst/>
              </a:prstGeom>
              <a:blipFill>
                <a:blip r:embed="rId3"/>
                <a:stretch>
                  <a:fillRect l="-2289" r="-1717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E2FD1AF-62C1-B516-9C2D-DC90A70E3294}"/>
              </a:ext>
            </a:extLst>
          </p:cNvPr>
          <p:cNvSpPr txBox="1"/>
          <p:nvPr/>
        </p:nvSpPr>
        <p:spPr>
          <a:xfrm>
            <a:off x="450108" y="5257042"/>
            <a:ext cx="2121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82350B-515D-E667-C978-A4C87D895983}"/>
              </a:ext>
            </a:extLst>
          </p:cNvPr>
          <p:cNvSpPr txBox="1"/>
          <p:nvPr/>
        </p:nvSpPr>
        <p:spPr>
          <a:xfrm>
            <a:off x="450108" y="5732529"/>
            <a:ext cx="2794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5" name="yt_shape_10655"/>
          <p:cNvSpPr txBox="1"/>
          <p:nvPr/>
        </p:nvSpPr>
        <p:spPr>
          <a:xfrm>
            <a:off x="540119" y="824975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的一个根，试判断点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上或点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解方程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DDFC04-2379-4D52-9F24-3BE0A68E2305}"/>
              </a:ext>
            </a:extLst>
          </p:cNvPr>
          <p:cNvSpPr txBox="1"/>
          <p:nvPr/>
        </p:nvSpPr>
        <p:spPr>
          <a:xfrm>
            <a:off x="450108" y="1729145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上或点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D72F32-0F94-6869-5F53-9F079DDD3FAA}"/>
              </a:ext>
            </a:extLst>
          </p:cNvPr>
          <p:cNvSpPr txBox="1"/>
          <p:nvPr/>
        </p:nvSpPr>
        <p:spPr>
          <a:xfrm>
            <a:off x="450108" y="22046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1B9771-FECF-81AC-7676-DEEB2C2C785C}"/>
              </a:ext>
            </a:extLst>
          </p:cNvPr>
          <p:cNvSpPr txBox="1"/>
          <p:nvPr/>
        </p:nvSpPr>
        <p:spPr>
          <a:xfrm>
            <a:off x="450108" y="2680121"/>
            <a:ext cx="5444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解方程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931F36-FC17-7720-EB5F-5CBD56E77164}"/>
              </a:ext>
            </a:extLst>
          </p:cNvPr>
          <p:cNvSpPr txBox="1"/>
          <p:nvPr/>
        </p:nvSpPr>
        <p:spPr>
          <a:xfrm>
            <a:off x="450108" y="3155609"/>
            <a:ext cx="462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E12B37-CFEE-0301-A9B2-D409042ECABD}"/>
              </a:ext>
            </a:extLst>
          </p:cNvPr>
          <p:cNvSpPr txBox="1"/>
          <p:nvPr/>
        </p:nvSpPr>
        <p:spPr>
          <a:xfrm>
            <a:off x="450108" y="3631097"/>
            <a:ext cx="3782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0" name="yt_shape_10660"/>
          <p:cNvSpPr txBox="1"/>
          <p:nvPr/>
        </p:nvSpPr>
        <p:spPr>
          <a:xfrm>
            <a:off x="540000" y="791327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59" name="yt_image_10659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9132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2" name="yt_shape_10662"/>
          <p:cNvSpPr txBox="1"/>
          <p:nvPr/>
        </p:nvSpPr>
        <p:spPr>
          <a:xfrm>
            <a:off x="540119" y="14889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抽象能力）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上，满足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反演点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63" name="yt_shape_10663"/>
          <p:cNvSpPr txBox="1"/>
          <p:nvPr/>
        </p:nvSpPr>
        <p:spPr>
          <a:xfrm>
            <a:off x="540119" y="24483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的反演点，求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64" name="yt_image_1066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8505" y="3598126"/>
            <a:ext cx="4554988" cy="19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6" name="yt_shape_10666"/>
          <p:cNvSpPr txBox="1"/>
          <p:nvPr/>
        </p:nvSpPr>
        <p:spPr>
          <a:xfrm>
            <a:off x="540000" y="1789682"/>
            <a:ext cx="5491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68" name="yt_shape_10668"/>
          <p:cNvSpPr txBox="1"/>
          <p:nvPr/>
        </p:nvSpPr>
        <p:spPr>
          <a:xfrm>
            <a:off x="4768744" y="2421349"/>
            <a:ext cx="2259978" cy="16028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en-US" altLang="zh-CN" sz="8900" b="0" i="0" u="none" spc="15398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667" name="yt_image_1066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2465" y="2558238"/>
            <a:ext cx="2237596" cy="177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0" name="yt_shape_10670"/>
          <p:cNvSpPr txBox="1"/>
          <p:nvPr/>
        </p:nvSpPr>
        <p:spPr>
          <a:xfrm>
            <a:off x="540000" y="2251670"/>
            <a:ext cx="4512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1" name="yt_shape_10671"/>
          <p:cNvSpPr txBox="1"/>
          <p:nvPr/>
        </p:nvSpPr>
        <p:spPr>
          <a:xfrm>
            <a:off x="540000" y="2784461"/>
            <a:ext cx="15533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2" name="yt_shape_10672"/>
          <p:cNvSpPr txBox="1"/>
          <p:nvPr/>
        </p:nvSpPr>
        <p:spPr>
          <a:xfrm>
            <a:off x="540000" y="3305619"/>
            <a:ext cx="25279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3" name="yt_shape_10673"/>
          <p:cNvSpPr txBox="1"/>
          <p:nvPr/>
        </p:nvSpPr>
        <p:spPr>
          <a:xfrm>
            <a:off x="540000" y="3211109"/>
            <a:ext cx="2168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4" name="yt_shape_10674"/>
          <p:cNvSpPr txBox="1"/>
          <p:nvPr/>
        </p:nvSpPr>
        <p:spPr>
          <a:xfrm>
            <a:off x="540000" y="3762420"/>
            <a:ext cx="38407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5" name="yt_shape_10675"/>
          <p:cNvSpPr txBox="1"/>
          <p:nvPr/>
        </p:nvSpPr>
        <p:spPr>
          <a:xfrm>
            <a:off x="540000" y="4293096"/>
            <a:ext cx="37141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676" name="yt_shape_10676"/>
          <p:cNvSpPr txBox="1"/>
          <p:nvPr/>
        </p:nvSpPr>
        <p:spPr>
          <a:xfrm>
            <a:off x="540000" y="4810457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D0F1F9F-16FE-81FD-EB8A-C038155912E8}"/>
              </a:ext>
            </a:extLst>
          </p:cNvPr>
          <p:cNvSpPr txBox="1"/>
          <p:nvPr/>
        </p:nvSpPr>
        <p:spPr>
          <a:xfrm>
            <a:off x="449989" y="1742876"/>
            <a:ext cx="5618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42A596-DE73-75C4-C390-E3BE73AE0CAB}"/>
              </a:ext>
            </a:extLst>
          </p:cNvPr>
          <p:cNvSpPr txBox="1"/>
          <p:nvPr/>
        </p:nvSpPr>
        <p:spPr>
          <a:xfrm>
            <a:off x="449989" y="2204864"/>
            <a:ext cx="464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AAB031-270C-84E5-5F3E-A78B8EA0E835}"/>
              </a:ext>
            </a:extLst>
          </p:cNvPr>
          <p:cNvSpPr txBox="1"/>
          <p:nvPr/>
        </p:nvSpPr>
        <p:spPr>
          <a:xfrm>
            <a:off x="449989" y="2690400"/>
            <a:ext cx="1718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344F75-B364-CE38-B0DB-3096E9790877}"/>
              </a:ext>
            </a:extLst>
          </p:cNvPr>
          <p:cNvSpPr txBox="1"/>
          <p:nvPr/>
        </p:nvSpPr>
        <p:spPr>
          <a:xfrm>
            <a:off x="2014089" y="2690400"/>
            <a:ext cx="2683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399111-77C0-D069-1C43-117BF420AA5D}"/>
              </a:ext>
            </a:extLst>
          </p:cNvPr>
          <p:cNvSpPr txBox="1"/>
          <p:nvPr/>
        </p:nvSpPr>
        <p:spPr>
          <a:xfrm>
            <a:off x="449989" y="3127041"/>
            <a:ext cx="23279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360BAD-AD86-DF13-C375-00905F2DB1CD}"/>
              </a:ext>
            </a:extLst>
          </p:cNvPr>
          <p:cNvSpPr txBox="1"/>
          <p:nvPr/>
        </p:nvSpPr>
        <p:spPr>
          <a:xfrm>
            <a:off x="449989" y="3573016"/>
            <a:ext cx="3983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重合，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D513A81-BE04-BE6A-BB9A-06D454F5B4E1}"/>
              </a:ext>
            </a:extLst>
          </p:cNvPr>
          <p:cNvSpPr txBox="1"/>
          <p:nvPr/>
        </p:nvSpPr>
        <p:spPr>
          <a:xfrm>
            <a:off x="449989" y="4005064"/>
            <a:ext cx="3858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1DD5B66-09D5-B4FE-4E8D-35C72D45CDCC}"/>
              </a:ext>
            </a:extLst>
          </p:cNvPr>
          <p:cNvSpPr txBox="1"/>
          <p:nvPr/>
        </p:nvSpPr>
        <p:spPr>
          <a:xfrm>
            <a:off x="449989" y="4526543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" name="yt_image_1066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0137" y="1389711"/>
            <a:ext cx="4554988" cy="1919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1" name="yt_shape_10677"/>
              <p:cNvSpPr txBox="1"/>
              <p:nvPr/>
            </p:nvSpPr>
            <p:spPr>
              <a:xfrm>
                <a:off x="540000" y="4958591"/>
                <a:ext cx="4698402" cy="21941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B'A'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1" name="yt_shape_10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58591"/>
                <a:ext cx="4698402" cy="2194190"/>
              </a:xfrm>
              <a:prstGeom prst="rect">
                <a:avLst/>
              </a:prstGeom>
              <a:blipFill>
                <a:blip r:embed="rId4"/>
                <a:stretch>
                  <a:fillRect l="-4026" t="-2222" r="-3117" b="-77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>
            <a:extLst>
              <a:ext uri="{FF2B5EF4-FFF2-40B4-BE49-F238E27FC236}">
                <a16:creationId xmlns:a16="http://schemas.microsoft.com/office/drawing/2014/main" id="{0E169CA0-CE98-5741-2B74-50DD0B6C9CB4}"/>
              </a:ext>
            </a:extLst>
          </p:cNvPr>
          <p:cNvSpPr txBox="1"/>
          <p:nvPr/>
        </p:nvSpPr>
        <p:spPr>
          <a:xfrm>
            <a:off x="449989" y="5018127"/>
            <a:ext cx="3293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4A69DD0-8523-A87A-2B8D-F531F6E4C7ED}"/>
              </a:ext>
            </a:extLst>
          </p:cNvPr>
          <p:cNvSpPr txBox="1"/>
          <p:nvPr/>
        </p:nvSpPr>
        <p:spPr>
          <a:xfrm>
            <a:off x="449989" y="5493615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B'A'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5327210-5ED8-F483-FF83-24CB6F92F73A}"/>
                  </a:ext>
                </a:extLst>
              </p:cNvPr>
              <p:cNvSpPr txBox="1"/>
              <p:nvPr/>
            </p:nvSpPr>
            <p:spPr>
              <a:xfrm>
                <a:off x="449989" y="5738207"/>
                <a:ext cx="4833048" cy="854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OA'B'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D5327210-5ED8-F483-FF83-24CB6F92F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8207"/>
                <a:ext cx="4833048" cy="854533"/>
              </a:xfrm>
              <a:prstGeom prst="rect">
                <a:avLst/>
              </a:prstGeom>
              <a:blipFill>
                <a:blip r:embed="rId5"/>
                <a:stretch>
                  <a:fillRect l="-2018" r="-201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403D4AB-D0E0-1BB1-ABB9-938BF46C44FA}"/>
                  </a:ext>
                </a:extLst>
              </p:cNvPr>
              <p:cNvSpPr txBox="1"/>
              <p:nvPr/>
            </p:nvSpPr>
            <p:spPr>
              <a:xfrm>
                <a:off x="5052454" y="5949280"/>
                <a:ext cx="312820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4sin60°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7403D4AB-D0E0-1BB1-ABB9-938BF46C44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454" y="5949280"/>
                <a:ext cx="3128201" cy="554685"/>
              </a:xfrm>
              <a:prstGeom prst="rect">
                <a:avLst/>
              </a:prstGeom>
              <a:blipFill>
                <a:blip r:embed="rId6"/>
                <a:stretch>
                  <a:fillRect l="-3119" t="-1099" r="-253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yt_shape_10663"/>
          <p:cNvSpPr txBox="1"/>
          <p:nvPr/>
        </p:nvSpPr>
        <p:spPr>
          <a:xfrm>
            <a:off x="540001" y="873090"/>
            <a:ext cx="11056038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的反演点，求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000" y="863867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90" name="yt_image_10590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63867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3" name="yt_shape_10593"/>
          <p:cNvSpPr txBox="1"/>
          <p:nvPr/>
        </p:nvSpPr>
        <p:spPr>
          <a:xfrm>
            <a:off x="540000" y="1567164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圆的定义</a:t>
            </a:r>
          </a:p>
        </p:txBody>
      </p:sp>
      <p:sp>
        <p:nvSpPr>
          <p:cNvPr id="10594" name="yt_shape_10594"/>
          <p:cNvSpPr txBox="1"/>
          <p:nvPr/>
        </p:nvSpPr>
        <p:spPr>
          <a:xfrm>
            <a:off x="540000" y="2066729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下列条件中，能确定圆的是（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95" name="yt_table_105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417153"/>
              </p:ext>
            </p:extLst>
          </p:nvPr>
        </p:nvGraphicFramePr>
        <p:xfrm>
          <a:off x="540000" y="2546032"/>
          <a:ext cx="5265738" cy="1901952"/>
        </p:xfrm>
        <a:graphic>
          <a:graphicData uri="http://schemas.openxmlformats.org/drawingml/2006/table">
            <a:tbl>
              <a:tblPr/>
              <a:tblGrid>
                <a:gridCol w="5265738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以已知点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为圆心画圆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为圆心、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长为半径画圆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pic>
        <p:nvPicPr>
          <p:cNvPr id="3" name="yt_shape_1697708392599">
            <a:extLst>
              <a:ext uri="{FF2B5EF4-FFF2-40B4-BE49-F238E27FC236}">
                <a16:creationId xmlns:a16="http://schemas.microsoft.com/office/drawing/2014/main" id="{20DB0523-744E-B2D6-F382-79D375F350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649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642D58-AF83-14EF-938C-3C269A443B69}"/>
              </a:ext>
            </a:extLst>
          </p:cNvPr>
          <p:cNvSpPr txBox="1"/>
          <p:nvPr/>
        </p:nvSpPr>
        <p:spPr>
          <a:xfrm>
            <a:off x="4793389" y="20199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597"/>
          <p:cNvSpPr txBox="1"/>
          <p:nvPr/>
        </p:nvSpPr>
        <p:spPr>
          <a:xfrm>
            <a:off x="540000" y="44985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在同一平面内，与已知点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的所有点所组成的图形是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以点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长为半径的圆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F82A0B-6BD1-B2CF-C302-3EDBF1B1CD62}"/>
              </a:ext>
            </a:extLst>
          </p:cNvPr>
          <p:cNvSpPr txBox="1"/>
          <p:nvPr/>
        </p:nvSpPr>
        <p:spPr>
          <a:xfrm>
            <a:off x="9922602" y="4451753"/>
            <a:ext cx="158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为圆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064B6E6-6DDC-52DF-837F-13867D5C97CD}"/>
              </a:ext>
            </a:extLst>
          </p:cNvPr>
          <p:cNvSpPr txBox="1"/>
          <p:nvPr/>
        </p:nvSpPr>
        <p:spPr>
          <a:xfrm>
            <a:off x="449989" y="4927241"/>
            <a:ext cx="314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长为半径的圆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" name="yt_shape_10598"/>
          <p:cNvSpPr txBox="1"/>
          <p:nvPr/>
        </p:nvSpPr>
        <p:spPr>
          <a:xfrm>
            <a:off x="540000" y="90872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与圆有关的概念</a:t>
            </a:r>
          </a:p>
        </p:txBody>
      </p:sp>
      <p:sp>
        <p:nvSpPr>
          <p:cNvPr id="10599" name="yt_shape_10599"/>
          <p:cNvSpPr txBox="1"/>
          <p:nvPr/>
        </p:nvSpPr>
        <p:spPr>
          <a:xfrm>
            <a:off x="540000" y="1408285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00" name="yt_table_106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446840"/>
              </p:ext>
            </p:extLst>
          </p:nvPr>
        </p:nvGraphicFramePr>
        <p:xfrm>
          <a:off x="540000" y="1887588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长度相等的两条弧是等弧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半圆是弧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同心圆是等圆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602" name="yt_shape_10602"/>
              <p:cNvSpPr txBox="1"/>
              <p:nvPr/>
            </p:nvSpPr>
            <p:spPr>
              <a:xfrm>
                <a:off x="540000" y="3839908"/>
                <a:ext cx="396903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等于圆周的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的弧是（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0602" name="yt_shape_106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9908"/>
                <a:ext cx="3969035" cy="638893"/>
              </a:xfrm>
              <a:prstGeom prst="rect">
                <a:avLst/>
              </a:prstGeom>
              <a:blipFill>
                <a:blip r:embed="rId2"/>
                <a:stretch>
                  <a:fillRect l="-4762" r="-368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604" name="yt_table_1060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604506"/>
              </p:ext>
            </p:extLst>
          </p:nvPr>
        </p:nvGraphicFramePr>
        <p:xfrm>
          <a:off x="540000" y="452958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劣弧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优弧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扇形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</a:tbl>
          </a:graphicData>
        </a:graphic>
      </p:graphicFrame>
      <p:pic>
        <p:nvPicPr>
          <p:cNvPr id="3" name="yt_shape_1697708392813">
            <a:extLst>
              <a:ext uri="{FF2B5EF4-FFF2-40B4-BE49-F238E27FC236}">
                <a16:creationId xmlns:a16="http://schemas.microsoft.com/office/drawing/2014/main" id="{B6BC2A66-03EB-2B2B-13C6-821A00997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4CA525-4129-D01B-7EED-27B564AF4457}"/>
              </a:ext>
            </a:extLst>
          </p:cNvPr>
          <p:cNvSpPr txBox="1"/>
          <p:nvPr/>
        </p:nvSpPr>
        <p:spPr>
          <a:xfrm>
            <a:off x="357418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45C024-266D-E8BA-29E6-06D126BE2567}"/>
              </a:ext>
            </a:extLst>
          </p:cNvPr>
          <p:cNvSpPr txBox="1"/>
          <p:nvPr/>
        </p:nvSpPr>
        <p:spPr>
          <a:xfrm>
            <a:off x="3702777" y="3793102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06" name="yt_shape_10606"/>
              <p:cNvSpPr txBox="1"/>
              <p:nvPr/>
            </p:nvSpPr>
            <p:spPr>
              <a:xfrm>
                <a:off x="540119" y="955526"/>
                <a:ext cx="11111999" cy="15218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在同一条直线上，则图中共有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条弦，分别是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在这些弦中，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为端点的优弧是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𝐴𝐷𝐶</m:t>
                        </m:r>
                      </m:e>
                    </m:groupChr>
                  </m:oMath>
                </a14:m>
                <a:r>
                  <a:rPr lang="zh-CN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𝐴𝐶𝐷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为端点的劣弧是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55526"/>
                <a:ext cx="11111999" cy="1521891"/>
              </a:xfrm>
              <a:prstGeom prst="rect">
                <a:avLst/>
              </a:prstGeom>
              <a:blipFill>
                <a:blip r:embed="rId2"/>
                <a:stretch>
                  <a:fillRect l="-1701" t="-3614" b="-6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11" name="yt_shape_10611"/>
          <p:cNvSpPr txBox="1"/>
          <p:nvPr/>
        </p:nvSpPr>
        <p:spPr>
          <a:xfrm>
            <a:off x="540000" y="446999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08" name="yt_shape_10608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8673" y="2611704"/>
            <a:ext cx="1474653" cy="1756170"/>
            <a:chOff x="0" y="0"/>
            <a:chExt cx="1474653" cy="1756170"/>
          </a:xfrm>
        </p:grpSpPr>
        <p:pic>
          <p:nvPicPr>
            <p:cNvPr id="2" name="yt_image_10608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4653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10" name="yt_shape_10610"/>
            <p:cNvSpPr txBox="1"/>
            <p:nvPr/>
          </p:nvSpPr>
          <p:spPr>
            <a:xfrm>
              <a:off x="20404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00216DE-40E1-7BFD-BE46-90CE5503E074}"/>
              </a:ext>
            </a:extLst>
          </p:cNvPr>
          <p:cNvSpPr txBox="1"/>
          <p:nvPr/>
        </p:nvSpPr>
        <p:spPr>
          <a:xfrm>
            <a:off x="11078421" y="90872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3D7D56-9A15-329C-1FFA-3FDD9E7538EE}"/>
              </a:ext>
            </a:extLst>
          </p:cNvPr>
          <p:cNvSpPr txBox="1"/>
          <p:nvPr/>
        </p:nvSpPr>
        <p:spPr>
          <a:xfrm>
            <a:off x="2583708" y="1384208"/>
            <a:ext cx="1262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D05808-62A4-723B-7E44-E489FB109EC3}"/>
              </a:ext>
            </a:extLst>
          </p:cNvPr>
          <p:cNvSpPr txBox="1"/>
          <p:nvPr/>
        </p:nvSpPr>
        <p:spPr>
          <a:xfrm>
            <a:off x="6180983" y="1384208"/>
            <a:ext cx="55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C4204B-C4FB-6D3D-11BE-0B52C91950B6}"/>
                  </a:ext>
                </a:extLst>
              </p:cNvPr>
              <p:cNvSpPr txBox="1"/>
              <p:nvPr/>
            </p:nvSpPr>
            <p:spPr>
              <a:xfrm>
                <a:off x="1059708" y="1839278"/>
                <a:ext cx="1986789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𝐴𝐶𝐷</m:t>
                        </m:r>
                      </m:e>
                    </m:groupChr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C4204B-C4FB-6D3D-11BE-0B52C91950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839278"/>
                <a:ext cx="1986789" cy="581610"/>
              </a:xfrm>
              <a:prstGeom prst="rect">
                <a:avLst/>
              </a:prstGeom>
              <a:blipFill>
                <a:blip r:embed="rId4"/>
                <a:stretch>
                  <a:fillRect b="-13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324D7E-5996-CDC1-5335-E4341372E231}"/>
                  </a:ext>
                </a:extLst>
              </p:cNvPr>
              <p:cNvSpPr txBox="1"/>
              <p:nvPr/>
            </p:nvSpPr>
            <p:spPr>
              <a:xfrm>
                <a:off x="6447128" y="1859696"/>
                <a:ext cx="1593088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324D7E-5996-CDC1-5335-E4341372E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7128" y="1859696"/>
                <a:ext cx="1593088" cy="581610"/>
              </a:xfrm>
              <a:prstGeom prst="rect">
                <a:avLst/>
              </a:prstGeom>
              <a:blipFill>
                <a:blip r:embed="rId5"/>
                <a:stretch>
                  <a:fillRect b="-1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612"/>
          <p:cNvSpPr txBox="1"/>
          <p:nvPr/>
        </p:nvSpPr>
        <p:spPr>
          <a:xfrm>
            <a:off x="564491" y="4469991"/>
            <a:ext cx="9159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" name="yt_shape_10616"/>
          <p:cNvSpPr txBox="1"/>
          <p:nvPr/>
        </p:nvSpPr>
        <p:spPr>
          <a:xfrm>
            <a:off x="564491" y="675252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" name="yt_shape_10613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5105" y="5049941"/>
            <a:ext cx="1310770" cy="1652157"/>
            <a:chOff x="0" y="0"/>
            <a:chExt cx="1310770" cy="1652157"/>
          </a:xfrm>
        </p:grpSpPr>
        <p:pic>
          <p:nvPicPr>
            <p:cNvPr id="15" name="yt_image_10613">
              <a:extLst>
                <a:ext uri="">
  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310770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yt_shape_10615"/>
            <p:cNvSpPr txBox="1"/>
            <p:nvPr/>
          </p:nvSpPr>
          <p:spPr>
            <a:xfrm>
              <a:off x="122104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7C95C165-F0C1-B099-3ACF-8DD3E45C3C3E}"/>
              </a:ext>
            </a:extLst>
          </p:cNvPr>
          <p:cNvSpPr txBox="1"/>
          <p:nvPr/>
        </p:nvSpPr>
        <p:spPr>
          <a:xfrm>
            <a:off x="8737417" y="4423185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7" name="yt_shape_10617"/>
          <p:cNvSpPr txBox="1"/>
          <p:nvPr/>
        </p:nvSpPr>
        <p:spPr>
          <a:xfrm>
            <a:off x="540000" y="908720"/>
            <a:ext cx="9382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18" name="yt_image_10618">
            <a:extLst>
              <a:ext uri="">
                <a16:creationId xmlns="" xmlns:a14="http://schemas.microsoft.com/office/drawing/2010/main" xmlns:mc="http://schemas.openxmlformats.org/markup-compatibility/2006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556792"/>
            <a:ext cx="128930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620"/>
              <p:cNvSpPr txBox="1"/>
              <p:nvPr/>
            </p:nvSpPr>
            <p:spPr>
              <a:xfrm>
                <a:off x="540000" y="1427986"/>
                <a:ext cx="5249835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的两条半径，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分别是半径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0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7986"/>
                <a:ext cx="5249835" cy="4362028"/>
              </a:xfrm>
              <a:prstGeom prst="rect">
                <a:avLst/>
              </a:prstGeom>
              <a:blipFill>
                <a:blip r:embed="rId3"/>
                <a:stretch>
                  <a:fillRect l="-3600" t="-1117" r="-2555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3B1729D-D984-7A64-89DF-17930687595C}"/>
              </a:ext>
            </a:extLst>
          </p:cNvPr>
          <p:cNvSpPr txBox="1"/>
          <p:nvPr/>
        </p:nvSpPr>
        <p:spPr>
          <a:xfrm>
            <a:off x="449989" y="1381180"/>
            <a:ext cx="512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的两条半径，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9CF0DD-53FF-53DB-F5C5-BC02B44FC58A}"/>
              </a:ext>
            </a:extLst>
          </p:cNvPr>
          <p:cNvSpPr txBox="1"/>
          <p:nvPr/>
        </p:nvSpPr>
        <p:spPr>
          <a:xfrm>
            <a:off x="449989" y="185666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509A18-4D72-9887-4EC3-E212D0B778EA}"/>
              </a:ext>
            </a:extLst>
          </p:cNvPr>
          <p:cNvSpPr txBox="1"/>
          <p:nvPr/>
        </p:nvSpPr>
        <p:spPr>
          <a:xfrm>
            <a:off x="449989" y="2332156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分别是半径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1FACC20-85DD-9E21-DEA7-D32276B36523}"/>
              </a:ext>
            </a:extLst>
          </p:cNvPr>
          <p:cNvSpPr txBox="1"/>
          <p:nvPr/>
        </p:nvSpPr>
        <p:spPr>
          <a:xfrm>
            <a:off x="449989" y="2807644"/>
            <a:ext cx="1731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1C8829F-8E04-F1B0-7419-8E0244CDD937}"/>
                  </a:ext>
                </a:extLst>
              </p:cNvPr>
              <p:cNvSpPr txBox="1"/>
              <p:nvPr/>
            </p:nvSpPr>
            <p:spPr>
              <a:xfrm>
                <a:off x="449989" y="3283132"/>
                <a:ext cx="484924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1C8829F-8E04-F1B0-7419-8E0244CDD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3132"/>
                <a:ext cx="4849241" cy="1611643"/>
              </a:xfrm>
              <a:prstGeom prst="rect">
                <a:avLst/>
              </a:prstGeom>
              <a:blipFill>
                <a:blip r:embed="rId4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5A280D4C-0D44-3ECB-E095-069E74D89BD9}"/>
              </a:ext>
            </a:extLst>
          </p:cNvPr>
          <p:cNvSpPr txBox="1"/>
          <p:nvPr/>
        </p:nvSpPr>
        <p:spPr>
          <a:xfrm>
            <a:off x="449989" y="4801163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425107E-DFDB-7648-D443-B06372A16A6C}"/>
              </a:ext>
            </a:extLst>
          </p:cNvPr>
          <p:cNvSpPr txBox="1"/>
          <p:nvPr/>
        </p:nvSpPr>
        <p:spPr>
          <a:xfrm>
            <a:off x="3515452" y="4801163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AA47C9F-1FF5-D589-64FB-49FF7D4C9DFE}"/>
              </a:ext>
            </a:extLst>
          </p:cNvPr>
          <p:cNvSpPr txBox="1"/>
          <p:nvPr/>
        </p:nvSpPr>
        <p:spPr>
          <a:xfrm>
            <a:off x="4310789" y="480116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446CC5-3476-EFCC-FED9-0D83D2C1B203}"/>
              </a:ext>
            </a:extLst>
          </p:cNvPr>
          <p:cNvSpPr txBox="1"/>
          <p:nvPr/>
        </p:nvSpPr>
        <p:spPr>
          <a:xfrm>
            <a:off x="449989" y="5276651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2" name="yt_shape_10622"/>
          <p:cNvSpPr txBox="1"/>
          <p:nvPr/>
        </p:nvSpPr>
        <p:spPr>
          <a:xfrm>
            <a:off x="540000" y="858235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点与圆的位置关系</a:t>
            </a:r>
          </a:p>
        </p:txBody>
      </p:sp>
      <p:sp>
        <p:nvSpPr>
          <p:cNvPr id="10623" name="yt_shape_10623"/>
          <p:cNvSpPr txBox="1"/>
          <p:nvPr/>
        </p:nvSpPr>
        <p:spPr>
          <a:xfrm>
            <a:off x="540119" y="1357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关系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24" name="yt_table_106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93025"/>
              </p:ext>
            </p:extLst>
          </p:nvPr>
        </p:nvGraphicFramePr>
        <p:xfrm>
          <a:off x="540000" y="2317235"/>
          <a:ext cx="5832793" cy="950976"/>
        </p:xfrm>
        <a:graphic>
          <a:graphicData uri="http://schemas.openxmlformats.org/drawingml/2006/table">
            <a:tbl>
              <a:tblPr/>
              <a:tblGrid>
                <a:gridCol w="3391218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  <a:gridCol w="2441575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sp>
        <p:nvSpPr>
          <p:cNvPr id="10626" name="yt_shape_10626"/>
          <p:cNvSpPr txBox="1"/>
          <p:nvPr/>
        </p:nvSpPr>
        <p:spPr>
          <a:xfrm>
            <a:off x="540119" y="33187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范围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27" name="yt_table_106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40702"/>
              </p:ext>
            </p:extLst>
          </p:nvPr>
        </p:nvGraphicFramePr>
        <p:xfrm>
          <a:off x="540000" y="4278224"/>
          <a:ext cx="5288281" cy="950976"/>
        </p:xfrm>
        <a:graphic>
          <a:graphicData uri="http://schemas.openxmlformats.org/drawingml/2006/table">
            <a:tbl>
              <a:tblPr/>
              <a:tblGrid>
                <a:gridCol w="3391218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1897063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pic>
        <p:nvPicPr>
          <p:cNvPr id="3" name="yt_shape_1697708393080">
            <a:extLst>
              <a:ext uri="{FF2B5EF4-FFF2-40B4-BE49-F238E27FC236}">
                <a16:creationId xmlns:a16="http://schemas.microsoft.com/office/drawing/2014/main" id="{B46AAD4C-CA09-3180-666B-9448DEE002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975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88C45C-F09A-77D6-6061-B105AEAF7E1E}"/>
              </a:ext>
            </a:extLst>
          </p:cNvPr>
          <p:cNvSpPr txBox="1"/>
          <p:nvPr/>
        </p:nvSpPr>
        <p:spPr>
          <a:xfrm>
            <a:off x="1230756" y="17834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6185A7-18C4-7741-8B42-B6C53A55A40E}"/>
              </a:ext>
            </a:extLst>
          </p:cNvPr>
          <p:cNvSpPr txBox="1"/>
          <p:nvPr/>
        </p:nvSpPr>
        <p:spPr>
          <a:xfrm>
            <a:off x="1230756" y="37444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" name="yt_shape_10629"/>
          <p:cNvSpPr txBox="1"/>
          <p:nvPr/>
        </p:nvSpPr>
        <p:spPr>
          <a:xfrm>
            <a:off x="540000" y="946090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没有分类讨论而漏解</a:t>
            </a:r>
          </a:p>
        </p:txBody>
      </p:sp>
      <p:sp>
        <p:nvSpPr>
          <p:cNvPr id="10630" name="yt_shape_10630"/>
          <p:cNvSpPr txBox="1"/>
          <p:nvPr/>
        </p:nvSpPr>
        <p:spPr>
          <a:xfrm>
            <a:off x="540000" y="1445655"/>
            <a:ext cx="8959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到圆上最近和最远的距离分别为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则圆的半径为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393271">
            <a:extLst>
              <a:ext uri="{FF2B5EF4-FFF2-40B4-BE49-F238E27FC236}">
                <a16:creationId xmlns:a16="http://schemas.microsoft.com/office/drawing/2014/main" id="{4A867E39-8798-5AD2-1BC8-18F5CFA5F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8541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BC4000-AEE0-E165-C1AE-8A7B4CEF2DE0}"/>
              </a:ext>
            </a:extLst>
          </p:cNvPr>
          <p:cNvSpPr txBox="1"/>
          <p:nvPr/>
        </p:nvSpPr>
        <p:spPr>
          <a:xfrm>
            <a:off x="8331926" y="139884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2" name="yt_shape_1063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31" name="yt_image_10631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4" name="yt_shape_10634"/>
          <p:cNvSpPr txBox="1"/>
          <p:nvPr/>
        </p:nvSpPr>
        <p:spPr>
          <a:xfrm>
            <a:off x="540000" y="1591869"/>
            <a:ext cx="89429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35" name="yt_table_106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116102"/>
              </p:ext>
            </p:extLst>
          </p:nvPr>
        </p:nvGraphicFramePr>
        <p:xfrm>
          <a:off x="540000" y="207117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10637" name="yt_shape_10637"/>
          <p:cNvSpPr txBox="1"/>
          <p:nvPr/>
        </p:nvSpPr>
        <p:spPr>
          <a:xfrm>
            <a:off x="540119" y="2597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的异侧，连接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38" name="yt_table_106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011959"/>
              </p:ext>
            </p:extLst>
          </p:nvPr>
        </p:nvGraphicFramePr>
        <p:xfrm>
          <a:off x="540000" y="3556778"/>
          <a:ext cx="854170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sp>
        <p:nvSpPr>
          <p:cNvPr id="10643" name="yt_shape_10643"/>
          <p:cNvSpPr txBox="1"/>
          <p:nvPr/>
        </p:nvSpPr>
        <p:spPr>
          <a:xfrm>
            <a:off x="540000" y="60030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40" name="yt_shape_10640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2082" y="4235313"/>
            <a:ext cx="1487835" cy="1717308"/>
            <a:chOff x="0" y="0"/>
            <a:chExt cx="1487835" cy="1717308"/>
          </a:xfrm>
        </p:grpSpPr>
        <p:pic>
          <p:nvPicPr>
            <p:cNvPr id="2" name="yt_image_10640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783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2" name="yt_shape_10642"/>
            <p:cNvSpPr txBox="1"/>
            <p:nvPr/>
          </p:nvSpPr>
          <p:spPr>
            <a:xfrm>
              <a:off x="134453" y="13573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C3F11F-8EBF-6382-6E7A-6A028FE86768}"/>
              </a:ext>
            </a:extLst>
          </p:cNvPr>
          <p:cNvSpPr txBox="1"/>
          <p:nvPr/>
        </p:nvSpPr>
        <p:spPr>
          <a:xfrm>
            <a:off x="8646061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32D4AE-18AB-1E45-F621-756A4D3F6A3E}"/>
              </a:ext>
            </a:extLst>
          </p:cNvPr>
          <p:cNvSpPr txBox="1"/>
          <p:nvPr/>
        </p:nvSpPr>
        <p:spPr>
          <a:xfrm>
            <a:off x="8609857" y="30260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4" name="yt_shape_10644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HMNO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均为矩形，设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48" name="yt_shape_10648"/>
          <p:cNvSpPr txBox="1"/>
          <p:nvPr/>
        </p:nvSpPr>
        <p:spPr>
          <a:xfrm>
            <a:off x="540000" y="38430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45" name="yt_shape_10645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1827" y="2020519"/>
            <a:ext cx="2068345" cy="1772172"/>
            <a:chOff x="0" y="0"/>
            <a:chExt cx="2068345" cy="1772172"/>
          </a:xfrm>
        </p:grpSpPr>
        <p:pic>
          <p:nvPicPr>
            <p:cNvPr id="2" name="yt_image_10645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8345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47" name="yt_shape_10647"/>
            <p:cNvSpPr txBox="1"/>
            <p:nvPr/>
          </p:nvSpPr>
          <p:spPr>
            <a:xfrm>
              <a:off x="424708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EAF2F5-6508-ACDC-13FD-EA6FA3520F99}"/>
              </a:ext>
            </a:extLst>
          </p:cNvPr>
          <p:cNvSpPr txBox="1"/>
          <p:nvPr/>
        </p:nvSpPr>
        <p:spPr>
          <a:xfrm>
            <a:off x="7390657" y="1337402"/>
            <a:ext cx="122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1675</Words>
  <Application>Microsoft Office PowerPoint</Application>
  <PresentationFormat>宽屏</PresentationFormat>
  <Paragraphs>165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2023-10-20T10:42:04Z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