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8" r:id="rId5"/>
    <p:sldId id="370" r:id="rId6"/>
    <p:sldId id="256" r:id="rId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9" d="100"/>
          <a:sy n="59" d="100"/>
        </p:scale>
        <p:origin x="940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bin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2" Type="http://schemas.openxmlformats.org/officeDocument/2006/relationships/image" Target="../media/image5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6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1.bin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71" name="yt_shape_15771"/>
          <p:cNvSpPr txBox="1"/>
          <p:nvPr/>
        </p:nvSpPr>
        <p:spPr>
          <a:xfrm>
            <a:off x="540000" y="980728"/>
            <a:ext cx="4571764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反比例函数与几何综合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772" name="yt_shape_15772"/>
              <p:cNvSpPr txBox="1"/>
              <p:nvPr/>
            </p:nvSpPr>
            <p:spPr>
              <a:xfrm>
                <a:off x="540119" y="1480293"/>
                <a:ext cx="11111999" cy="113178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（安徽省中考）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是坐标原点，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的直角顶点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轴的正半轴上，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）的图象经过斜边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的中点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5772" name="yt_shape_1577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80293"/>
                <a:ext cx="11111999" cy="1131785"/>
              </a:xfrm>
              <a:prstGeom prst="rect">
                <a:avLst/>
              </a:prstGeom>
              <a:blipFill>
                <a:blip r:embed="rId2"/>
                <a:stretch>
                  <a:fillRect l="-1701" t="-4865" b="-8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774" name="yt_image_15774">
            <a:extLst>
              <a:ext uri="">
                <a16:creationId xmlns="" xmlns:m="http://schemas.openxmlformats.org/officeDocument/2006/math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0211" y="2815230"/>
            <a:ext cx="2491576" cy="1393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5776" name="yt_shape_15776"/>
              <p:cNvSpPr txBox="1"/>
              <p:nvPr/>
            </p:nvSpPr>
            <p:spPr>
              <a:xfrm>
                <a:off x="540000" y="4259027"/>
                <a:ext cx="2508828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="">
          <p:sp>
            <p:nvSpPr>
              <p:cNvPr id="15776" name="yt_shape_1577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259027"/>
                <a:ext cx="2508828" cy="465577"/>
              </a:xfrm>
              <a:prstGeom prst="rect">
                <a:avLst/>
              </a:prstGeom>
              <a:blipFill>
                <a:blip r:embed="rId4"/>
                <a:stretch>
                  <a:fillRect l="-7543" t="-5263" r="-6326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778" name="yt_shape_15778"/>
          <p:cNvSpPr txBox="1"/>
          <p:nvPr/>
        </p:nvSpPr>
        <p:spPr>
          <a:xfrm>
            <a:off x="540000" y="4775392"/>
            <a:ext cx="1043875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为该反比例函数图象上的一点，若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3" name="yt_shape_1697709424479">
            <a:extLst>
              <a:ext uri="{FF2B5EF4-FFF2-40B4-BE49-F238E27FC236}">
                <a16:creationId xmlns:a16="http://schemas.microsoft.com/office/drawing/2014/main" id="{9D44666B-68A2-009A-2FD2-99A3A3B1770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019757"/>
            <a:ext cx="1174942" cy="36638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6951EFA-00CE-5FBE-1BDE-AE4353A15C3B}"/>
                  </a:ext>
                </a:extLst>
              </p:cNvPr>
              <p:cNvSpPr txBox="1"/>
              <p:nvPr/>
            </p:nvSpPr>
            <p:spPr>
              <a:xfrm>
                <a:off x="1956527" y="4131271"/>
                <a:ext cx="548512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6951EFA-00CE-5FBE-1BDE-AE4353A15C3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56527" y="4131271"/>
                <a:ext cx="548512" cy="554686"/>
              </a:xfrm>
              <a:prstGeom prst="rect">
                <a:avLst/>
              </a:prstGeom>
              <a:blipFill>
                <a:blip r:embed="rId6"/>
                <a:stretch>
                  <a:fillRect l="-11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077BE600-5950-95E4-A97A-306F8F0BA2DE}"/>
              </a:ext>
            </a:extLst>
          </p:cNvPr>
          <p:cNvSpPr txBox="1"/>
          <p:nvPr/>
        </p:nvSpPr>
        <p:spPr>
          <a:xfrm>
            <a:off x="10254389" y="4728586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79" name="yt_shape_15779"/>
          <p:cNvSpPr txBox="1"/>
          <p:nvPr/>
        </p:nvSpPr>
        <p:spPr>
          <a:xfrm>
            <a:off x="540000" y="900198"/>
            <a:ext cx="4263988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特殊图形与相似综合</a:t>
            </a:r>
          </a:p>
        </p:txBody>
      </p:sp>
      <p:sp>
        <p:nvSpPr>
          <p:cNvPr id="15780" name="yt_shape_15780"/>
          <p:cNvSpPr txBox="1"/>
          <p:nvPr/>
        </p:nvSpPr>
        <p:spPr>
          <a:xfrm>
            <a:off x="540119" y="1399775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（安徽省中考）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是正方形，点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为直角顶点的等腰直角三角形，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的垂线交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的延长线于点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，请完成下列问题：</a:t>
            </a:r>
          </a:p>
        </p:txBody>
      </p:sp>
      <p:pic>
        <p:nvPicPr>
          <p:cNvPr id="15781" name="yt_image_15781">
            <a:extLst>
              <a:ext uri="">
                <a16:creationId xmlns="" xmlns:m="http://schemas.openxmlformats.org/officeDocument/2006/math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54815" y="2839353"/>
            <a:ext cx="2082369" cy="1311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783" name="yt_shape_15783"/>
          <p:cNvSpPr txBox="1"/>
          <p:nvPr/>
        </p:nvSpPr>
        <p:spPr>
          <a:xfrm>
            <a:off x="540000" y="4201175"/>
            <a:ext cx="337271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FDG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784" name="yt_shape_15784"/>
              <p:cNvSpPr txBox="1"/>
              <p:nvPr/>
            </p:nvSpPr>
            <p:spPr>
              <a:xfrm>
                <a:off x="540000" y="4680490"/>
                <a:ext cx="5838265" cy="6427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26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15784" name="yt_shape_15784" descr="{&quot;rangeId&quot;:4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680490"/>
                <a:ext cx="5838265" cy="642740"/>
              </a:xfrm>
              <a:prstGeom prst="rect">
                <a:avLst/>
              </a:prstGeom>
              <a:blipFill>
                <a:blip r:embed="rId3"/>
                <a:stretch>
                  <a:fillRect l="-3239" r="-2194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5786">
                <a:extLst>
                  <a:ext uri="{FF2B5EF4-FFF2-40B4-BE49-F238E27FC236}">
                    <a16:creationId xmlns:a16="http://schemas.microsoft.com/office/drawing/2014/main" id="{B471EE3F-F894-5E1D-86C0-6E8666E02742}"/>
                  </a:ext>
                </a:extLst>
              </p:cNvPr>
              <p:cNvSpPr txBox="1"/>
              <p:nvPr/>
            </p:nvSpPr>
            <p:spPr>
              <a:xfrm>
                <a:off x="540119" y="5374029"/>
                <a:ext cx="11111999" cy="112287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（安徽省中考）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在矩形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在矩形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的内部，点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上，满足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PBE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DBC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是等腰三角形，则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     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2" name="yt_shape_15786">
                <a:extLst>
                  <a:ext uri="{FF2B5EF4-FFF2-40B4-BE49-F238E27FC236}">
                    <a16:creationId xmlns:a16="http://schemas.microsoft.com/office/drawing/2014/main" id="{B471EE3F-F894-5E1D-86C0-6E8666E0274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5374029"/>
                <a:ext cx="11111999" cy="1122871"/>
              </a:xfrm>
              <a:prstGeom prst="rect">
                <a:avLst/>
              </a:prstGeom>
              <a:blipFill>
                <a:blip r:embed="rId4"/>
                <a:stretch>
                  <a:fillRect l="-1701" t="-4891" r="-274" b="-8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yt_shape_1697709424662">
            <a:extLst>
              <a:ext uri="{FF2B5EF4-FFF2-40B4-BE49-F238E27FC236}">
                <a16:creationId xmlns:a16="http://schemas.microsoft.com/office/drawing/2014/main" id="{E43E6043-9BA9-7DA8-7D45-338C3BBC16F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39227"/>
            <a:ext cx="1174942" cy="36638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33BEFF29-2264-39ED-8C20-776B9D9C0F7C}"/>
              </a:ext>
            </a:extLst>
          </p:cNvPr>
          <p:cNvSpPr txBox="1"/>
          <p:nvPr/>
        </p:nvSpPr>
        <p:spPr>
          <a:xfrm>
            <a:off x="2753452" y="4154369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3693CD5-8519-0D9A-3A9B-779F658122FC}"/>
                  </a:ext>
                </a:extLst>
              </p:cNvPr>
              <p:cNvSpPr txBox="1"/>
              <p:nvPr/>
            </p:nvSpPr>
            <p:spPr>
              <a:xfrm>
                <a:off x="5593616" y="4633684"/>
                <a:ext cx="437261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26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5" name="文本框 4" descr="{'rangeId': 4, 'mathAnswerShape': 1}">
                <a:extLst>
                  <a:ext uri="{FF2B5EF4-FFF2-40B4-BE49-F238E27FC236}">
                    <a16:creationId xmlns:a16="http://schemas.microsoft.com/office/drawing/2014/main" id="{53693CD5-8519-0D9A-3A9B-779F658122F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93616" y="4633684"/>
                <a:ext cx="437261" cy="730136"/>
              </a:xfrm>
              <a:prstGeom prst="rect">
                <a:avLst/>
              </a:prstGeom>
              <a:blipFill>
                <a:blip r:embed="rId6"/>
                <a:stretch>
                  <a:fillRect l="-14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DAEFA792-9EBD-95C4-20C2-7E05DFD52EE4}"/>
              </a:ext>
            </a:extLst>
          </p:cNvPr>
          <p:cNvCxnSpPr/>
          <p:nvPr/>
        </p:nvCxnSpPr>
        <p:spPr>
          <a:xfrm>
            <a:off x="5378827" y="5336064"/>
            <a:ext cx="866839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873C4873-23AC-6462-7ECD-41360C18D4D5}"/>
                  </a:ext>
                </a:extLst>
              </p:cNvPr>
              <p:cNvSpPr txBox="1"/>
              <p:nvPr/>
            </p:nvSpPr>
            <p:spPr>
              <a:xfrm>
                <a:off x="10056440" y="5661248"/>
                <a:ext cx="1070674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873C4873-23AC-6462-7ECD-41360C18D4D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56440" y="5661248"/>
                <a:ext cx="1070674" cy="730136"/>
              </a:xfrm>
              <a:prstGeom prst="rect">
                <a:avLst/>
              </a:prstGeom>
              <a:blipFill>
                <a:blip r:embed="rId7"/>
                <a:stretch>
                  <a:fillRect l="-9143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  <p:bldP spid="7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88" name="yt_shape_15788"/>
          <p:cNvSpPr txBox="1"/>
          <p:nvPr/>
        </p:nvSpPr>
        <p:spPr>
          <a:xfrm>
            <a:off x="540000" y="980728"/>
            <a:ext cx="4571764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几何图形折叠与轴对称</a:t>
            </a:r>
          </a:p>
        </p:txBody>
      </p:sp>
      <p:sp>
        <p:nvSpPr>
          <p:cNvPr id="15789" name="yt_shape_15789"/>
          <p:cNvSpPr txBox="1"/>
          <p:nvPr/>
        </p:nvSpPr>
        <p:spPr>
          <a:xfrm>
            <a:off x="540119" y="1480293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（安徽省中考）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在数学探究活动中，敏敏进行了如下操作：如图，将四边形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沿过点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的直线折叠，使得点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落在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上的点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折痕为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；再将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PCQ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折叠，此时点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落在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上的同一点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请完成下列探究：</a:t>
            </a:r>
          </a:p>
        </p:txBody>
      </p:sp>
      <p:pic>
        <p:nvPicPr>
          <p:cNvPr id="15790" name="yt_image_15790">
            <a:extLst>
              <a:ext uri="">
                <a16:creationId xmlns="" xmlns:m="http://schemas.openxmlformats.org/officeDocument/2006/math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01899" y="3072223"/>
            <a:ext cx="1588201" cy="1343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792" name="yt_shape_15792"/>
          <p:cNvSpPr txBox="1"/>
          <p:nvPr/>
        </p:nvSpPr>
        <p:spPr>
          <a:xfrm>
            <a:off x="540000" y="4465740"/>
            <a:ext cx="422109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的大小为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793" name="yt_shape_15793"/>
              <p:cNvSpPr txBox="1"/>
              <p:nvPr/>
            </p:nvSpPr>
            <p:spPr>
              <a:xfrm>
                <a:off x="540000" y="4945043"/>
                <a:ext cx="7565084" cy="7338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）当四边形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是平行四边形时，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𝑄𝑅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5793" name="yt_shape_1579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945043"/>
                <a:ext cx="7565084" cy="733855"/>
              </a:xfrm>
              <a:prstGeom prst="rect">
                <a:avLst/>
              </a:prstGeom>
              <a:blipFill>
                <a:blip r:embed="rId3"/>
                <a:stretch>
                  <a:fillRect l="-2498" r="-1450" b="-82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7709424866">
            <a:extLst>
              <a:ext uri="{FF2B5EF4-FFF2-40B4-BE49-F238E27FC236}">
                <a16:creationId xmlns:a16="http://schemas.microsoft.com/office/drawing/2014/main" id="{30C64CB0-F02E-D528-A0A4-E28E78E9808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019757"/>
            <a:ext cx="1174942" cy="36638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0FE2AAE-06B0-8F55-6B09-D670F799A9EF}"/>
              </a:ext>
            </a:extLst>
          </p:cNvPr>
          <p:cNvSpPr txBox="1"/>
          <p:nvPr/>
        </p:nvSpPr>
        <p:spPr>
          <a:xfrm>
            <a:off x="3593620" y="4418934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4377975-72D1-2843-B380-500DC9E69554}"/>
                  </a:ext>
                </a:extLst>
              </p:cNvPr>
              <p:cNvSpPr txBox="1"/>
              <p:nvPr/>
            </p:nvSpPr>
            <p:spPr>
              <a:xfrm>
                <a:off x="7192483" y="4898238"/>
                <a:ext cx="548512" cy="82037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4377975-72D1-2843-B380-500DC9E695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92483" y="4898238"/>
                <a:ext cx="548512" cy="820370"/>
              </a:xfrm>
              <a:prstGeom prst="rect">
                <a:avLst/>
              </a:prstGeom>
              <a:blipFill>
                <a:blip r:embed="rId5"/>
                <a:stretch>
                  <a:fillRect l="-11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7B946E3F-5C16-0F4A-6F09-93F5BDE157C4}"/>
              </a:ext>
            </a:extLst>
          </p:cNvPr>
          <p:cNvCxnSpPr/>
          <p:nvPr/>
        </p:nvCxnSpPr>
        <p:spPr>
          <a:xfrm>
            <a:off x="6977694" y="5690851"/>
            <a:ext cx="978090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95" name="yt_shape_15795"/>
          <p:cNvSpPr txBox="1"/>
          <p:nvPr/>
        </p:nvSpPr>
        <p:spPr>
          <a:xfrm>
            <a:off x="540000" y="836712"/>
            <a:ext cx="3648435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函数图象与平移</a:t>
            </a:r>
          </a:p>
        </p:txBody>
      </p:sp>
      <p:sp>
        <p:nvSpPr>
          <p:cNvPr id="15796" name="yt_shape_15796"/>
          <p:cNvSpPr txBox="1"/>
          <p:nvPr/>
        </p:nvSpPr>
        <p:spPr>
          <a:xfrm>
            <a:off x="540000" y="1196752"/>
            <a:ext cx="851354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（安徽省中考）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，其中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为实数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5797" name="yt_shape_15797"/>
          <p:cNvSpPr txBox="1"/>
          <p:nvPr/>
        </p:nvSpPr>
        <p:spPr>
          <a:xfrm>
            <a:off x="540000" y="1676055"/>
            <a:ext cx="652422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）若抛物线经过点（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5798" name="yt_shape_15798"/>
          <p:cNvSpPr txBox="1"/>
          <p:nvPr/>
        </p:nvSpPr>
        <p:spPr>
          <a:xfrm>
            <a:off x="540119" y="215535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）将抛物线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向上平移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个单位，所得抛物线顶点的纵坐标的最大值是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5799" name="yt_shape_15799"/>
          <p:cNvSpPr txBox="1"/>
          <p:nvPr/>
        </p:nvSpPr>
        <p:spPr>
          <a:xfrm>
            <a:off x="540119" y="306896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（安徽省中考）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在平面直角坐标系中，垂直于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轴的直线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分别与函数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的图象相交于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若平移直线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，可以使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都在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轴的下方，则实数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3" name="yt_shape_1697709425069">
            <a:extLst>
              <a:ext uri="{FF2B5EF4-FFF2-40B4-BE49-F238E27FC236}">
                <a16:creationId xmlns:a16="http://schemas.microsoft.com/office/drawing/2014/main" id="{53589823-8369-A5B2-A08D-C3F9E201B14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875741"/>
            <a:ext cx="1174942" cy="36638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6B7C8DB-9EAA-A4D9-4B8F-9D1C2DF160C5}"/>
              </a:ext>
            </a:extLst>
          </p:cNvPr>
          <p:cNvSpPr txBox="1"/>
          <p:nvPr/>
        </p:nvSpPr>
        <p:spPr>
          <a:xfrm>
            <a:off x="6377714" y="1629249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CF092D2-4B57-D322-BBD3-B3756FA72D24}"/>
              </a:ext>
            </a:extLst>
          </p:cNvPr>
          <p:cNvSpPr txBox="1"/>
          <p:nvPr/>
        </p:nvSpPr>
        <p:spPr>
          <a:xfrm>
            <a:off x="1974108" y="2584040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A85EE97-8F92-2572-24E2-36357E692EB5}"/>
              </a:ext>
            </a:extLst>
          </p:cNvPr>
          <p:cNvSpPr txBox="1"/>
          <p:nvPr/>
        </p:nvSpPr>
        <p:spPr>
          <a:xfrm>
            <a:off x="3040908" y="3973130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yt_shape_15801"/>
          <p:cNvSpPr txBox="1"/>
          <p:nvPr/>
        </p:nvSpPr>
        <p:spPr>
          <a:xfrm>
            <a:off x="540000" y="488025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时，将该函数的图象向上平移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）个单位长度，使得图象的最低点在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轴上，则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3" name="yt_shape_15802"/>
          <p:cNvSpPr txBox="1"/>
          <p:nvPr/>
        </p:nvSpPr>
        <p:spPr>
          <a:xfrm>
            <a:off x="540000" y="583968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）设两点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）都在该函数的图象上，当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时，总有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，那么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139BF991-F5B1-8C1A-7B49-CCD8733F9E35}"/>
              </a:ext>
            </a:extLst>
          </p:cNvPr>
          <p:cNvSpPr txBox="1"/>
          <p:nvPr/>
        </p:nvSpPr>
        <p:spPr>
          <a:xfrm>
            <a:off x="3243989" y="5308935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74903C2B-21CC-EF4A-CD14-BA635F4AC5AD}"/>
              </a:ext>
            </a:extLst>
          </p:cNvPr>
          <p:cNvSpPr txBox="1"/>
          <p:nvPr/>
        </p:nvSpPr>
        <p:spPr>
          <a:xfrm>
            <a:off x="4428264" y="6268370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yt_shape_15800"/>
          <p:cNvSpPr txBox="1"/>
          <p:nvPr/>
        </p:nvSpPr>
        <p:spPr>
          <a:xfrm>
            <a:off x="540000" y="4457738"/>
            <a:ext cx="798295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（合肥市模拟）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已知关于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14" grpId="0" build="allAtOnce"/>
      <p:bldP spid="1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824</Words>
  <Application>Microsoft Office PowerPoint</Application>
  <PresentationFormat>宽屏</PresentationFormat>
  <Paragraphs>39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17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EDY</cp:lastModifiedBy>
  <cp:revision>43</cp:revision>
  <dcterms:created xsi:type="dcterms:W3CDTF">2023-05-05T05:33:04Z</dcterms:created>
  <dcterms:modified xsi:type="dcterms:W3CDTF">2023-10-21T00:49:17Z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