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0" r:id="rId7"/>
    <p:sldId id="371" r:id="rId8"/>
    <p:sldId id="372" r:id="rId9"/>
    <p:sldId id="373" r:id="rId10"/>
    <p:sldId id="375" r:id="rId11"/>
    <p:sldId id="376" r:id="rId12"/>
    <p:sldId id="377" r:id="rId13"/>
    <p:sldId id="378" r:id="rId14"/>
    <p:sldId id="381" r:id="rId15"/>
    <p:sldId id="383" r:id="rId16"/>
    <p:sldId id="38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bin"/><Relationship Id="rId4" Type="http://schemas.openxmlformats.org/officeDocument/2006/relationships/image" Target="../media/image2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908720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3809" name="yt_image_1380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2" name="yt_shape_13812"/>
          <p:cNvSpPr txBox="1"/>
          <p:nvPr/>
        </p:nvSpPr>
        <p:spPr>
          <a:xfrm>
            <a:off x="540000" y="156745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投影及其应用</a:t>
            </a:r>
          </a:p>
        </p:txBody>
      </p:sp>
      <p:sp>
        <p:nvSpPr>
          <p:cNvPr id="13813" name="yt_shape_13813"/>
          <p:cNvSpPr txBox="1"/>
          <p:nvPr/>
        </p:nvSpPr>
        <p:spPr>
          <a:xfrm>
            <a:off x="540119" y="2067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在同一时刻的太阳光下，小刚的影子比小红的影子长，那么，在晚上同一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路灯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14" name="yt_table_138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045857"/>
              </p:ext>
            </p:extLst>
          </p:nvPr>
        </p:nvGraphicFramePr>
        <p:xfrm>
          <a:off x="540000" y="3026450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不能够确定谁的影子长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小刚的影子比小红的影子短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小刚跟小红的影子一样长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小刚的影子比小红的影子长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pic>
        <p:nvPicPr>
          <p:cNvPr id="3" name="yt_shape_1697709000529">
            <a:extLst>
              <a:ext uri="{FF2B5EF4-FFF2-40B4-BE49-F238E27FC236}">
                <a16:creationId xmlns:a16="http://schemas.microsoft.com/office/drawing/2014/main" id="{FC87F281-14EC-9C90-02C7-A039799D2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647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CA2F48-025C-2087-D9F0-632C75B3764F}"/>
              </a:ext>
            </a:extLst>
          </p:cNvPr>
          <p:cNvSpPr txBox="1"/>
          <p:nvPr/>
        </p:nvSpPr>
        <p:spPr>
          <a:xfrm>
            <a:off x="1158748" y="24956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816"/>
          <p:cNvSpPr txBox="1"/>
          <p:nvPr/>
        </p:nvSpPr>
        <p:spPr>
          <a:xfrm>
            <a:off x="540119" y="48672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如图是小红在某天四个时刻看到根木棒及其影子的情况，那么她看到的先后顺序是（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" name="yt_table_138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456861"/>
              </p:ext>
            </p:extLst>
          </p:nvPr>
        </p:nvGraphicFramePr>
        <p:xfrm>
          <a:off x="540000" y="5826696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④①③②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②①③④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pic>
        <p:nvPicPr>
          <p:cNvPr id="11" name="yt_image_13817_skip" title="H_76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2604" y="5589240"/>
            <a:ext cx="4727921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4DEE411-A161-1F4C-997E-DD38784C6FAF}"/>
              </a:ext>
            </a:extLst>
          </p:cNvPr>
          <p:cNvSpPr txBox="1"/>
          <p:nvPr/>
        </p:nvSpPr>
        <p:spPr>
          <a:xfrm>
            <a:off x="1212108" y="52959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5" name="yt_shape_13875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如图是一个几何体的三视图，根据图中所标数据计算这个几何体的体积为（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79" name="yt_table_138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81844"/>
              </p:ext>
            </p:extLst>
          </p:nvPr>
        </p:nvGraphicFramePr>
        <p:xfrm>
          <a:off x="540000" y="4388811"/>
          <a:ext cx="11112119" cy="475488"/>
        </p:xfrm>
        <a:graphic>
          <a:graphicData uri="http://schemas.openxmlformats.org/drawingml/2006/table">
            <a:tbl>
              <a:tblPr/>
              <a:tblGrid>
                <a:gridCol w="3108856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3084962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3084962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1833339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grpSp>
        <p:nvGrpSpPr>
          <p:cNvPr id="13876" name="yt_shape_13876_skip" title="H_178.8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3957" y="1967257"/>
            <a:ext cx="2064321" cy="2271663"/>
            <a:chOff x="0" y="0"/>
            <a:chExt cx="2064321" cy="2271663"/>
          </a:xfrm>
        </p:grpSpPr>
        <p:pic>
          <p:nvPicPr>
            <p:cNvPr id="2" name="yt_image_138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4321" cy="187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8" name="yt_shape_13878"/>
            <p:cNvSpPr txBox="1"/>
            <p:nvPr/>
          </p:nvSpPr>
          <p:spPr>
            <a:xfrm>
              <a:off x="422696" y="191166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6EAC78-93A0-5B3B-049A-52EE123E386D}"/>
              </a:ext>
            </a:extLst>
          </p:cNvPr>
          <p:cNvSpPr txBox="1"/>
          <p:nvPr/>
        </p:nvSpPr>
        <p:spPr>
          <a:xfrm>
            <a:off x="2126508" y="133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yt_shape_13881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（呼和浩特市中考）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一个几何体的三视图如图所示，则该几何体的表面积为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          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885" name="yt_shape_13885"/>
          <p:cNvSpPr txBox="1"/>
          <p:nvPr/>
        </p:nvSpPr>
        <p:spPr>
          <a:xfrm>
            <a:off x="540000" y="436418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82" name="yt_shape_13882" title="H_180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8676" y="2020519"/>
            <a:ext cx="1894647" cy="2293380"/>
            <a:chOff x="0" y="0"/>
            <a:chExt cx="1894647" cy="2293380"/>
          </a:xfrm>
        </p:grpSpPr>
        <p:pic>
          <p:nvPicPr>
            <p:cNvPr id="2" name="yt_image_1388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4647" cy="1897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4" name="yt_shape_13884"/>
            <p:cNvSpPr txBox="1"/>
            <p:nvPr/>
          </p:nvSpPr>
          <p:spPr>
            <a:xfrm>
              <a:off x="337859" y="19333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21B126-F6DC-B35E-24AB-CFF31C5EC26B}"/>
              </a:ext>
            </a:extLst>
          </p:cNvPr>
          <p:cNvSpPr txBox="1"/>
          <p:nvPr/>
        </p:nvSpPr>
        <p:spPr>
          <a:xfrm>
            <a:off x="811411" y="1311843"/>
            <a:ext cx="48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1FCA7C-1CA3-C674-8DBC-4A3A3EAFF4F0}"/>
              </a:ext>
            </a:extLst>
          </p:cNvPr>
          <p:cNvSpPr txBox="1"/>
          <p:nvPr/>
        </p:nvSpPr>
        <p:spPr>
          <a:xfrm>
            <a:off x="1199456" y="130770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000" y="836712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86" name="yt_image_138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9" name="yt_shape_13889"/>
          <p:cNvSpPr txBox="1"/>
          <p:nvPr/>
        </p:nvSpPr>
        <p:spPr>
          <a:xfrm>
            <a:off x="540000" y="1459582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（本溪市中考）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如图，该几何体的左视图是（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90" name="yt_image_138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3104" y="1916832"/>
            <a:ext cx="1345791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863752" y="3284984"/>
            <a:ext cx="4398198" cy="1080135"/>
            <a:chOff x="3863752" y="3757600"/>
            <a:chExt cx="4398198" cy="1080135"/>
          </a:xfrm>
        </p:grpSpPr>
        <p:pic>
          <p:nvPicPr>
            <p:cNvPr id="13892" name="yt_image_138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63752" y="3757600"/>
              <a:ext cx="1964374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894" name="yt_image_1389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97576" y="3757600"/>
              <a:ext cx="1964374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48DE735-4AF0-E597-7E9C-C6D64253081D}"/>
              </a:ext>
            </a:extLst>
          </p:cNvPr>
          <p:cNvSpPr txBox="1"/>
          <p:nvPr/>
        </p:nvSpPr>
        <p:spPr>
          <a:xfrm>
            <a:off x="7079389" y="1412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896"/>
          <p:cNvSpPr txBox="1"/>
          <p:nvPr/>
        </p:nvSpPr>
        <p:spPr>
          <a:xfrm>
            <a:off x="540000" y="4437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如图是一个工件的三视图，图中标有尺寸，则这个工件的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" name="yt_table_138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391164"/>
              </p:ext>
            </p:extLst>
          </p:nvPr>
        </p:nvGraphicFramePr>
        <p:xfrm>
          <a:off x="539881" y="5396547"/>
          <a:ext cx="45072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A.13πcm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B.17πcm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D.68πcm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pic>
        <p:nvPicPr>
          <p:cNvPr id="12" name="yt_image_13897_skip" title="H_134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824" y="5019357"/>
            <a:ext cx="4856851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3A82698-4531-7B07-D56A-AC30377779DA}"/>
              </a:ext>
            </a:extLst>
          </p:cNvPr>
          <p:cNvSpPr txBox="1"/>
          <p:nvPr/>
        </p:nvSpPr>
        <p:spPr>
          <a:xfrm>
            <a:off x="1176091" y="48657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1" name="yt_shape_13901"/>
          <p:cNvSpPr txBox="1"/>
          <p:nvPr/>
        </p:nvSpPr>
        <p:spPr>
          <a:xfrm>
            <a:off x="551384" y="908720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00" name="yt_image_13900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908720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3" name="yt_shape_13903"/>
          <p:cNvSpPr txBox="1"/>
          <p:nvPr/>
        </p:nvSpPr>
        <p:spPr>
          <a:xfrm>
            <a:off x="551384" y="1600589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如图是某几何体的三视图，根据图中的数据，求得该几何体的体积为（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05" name="yt_table_1390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311954"/>
              </p:ext>
            </p:extLst>
          </p:nvPr>
        </p:nvGraphicFramePr>
        <p:xfrm>
          <a:off x="551384" y="2079892"/>
          <a:ext cx="2541588" cy="1901952"/>
        </p:xfrm>
        <a:graphic>
          <a:graphicData uri="http://schemas.openxmlformats.org/drawingml/2006/table">
            <a:tbl>
              <a:tblPr/>
              <a:tblGrid>
                <a:gridCol w="2541588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B.160π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C.3200π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pic>
        <p:nvPicPr>
          <p:cNvPr id="13904" name="yt_image_13904_skip" title="H_147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7274" y="2079892"/>
            <a:ext cx="2454134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00BF91-C60D-B84A-599F-ECA3064FC999}"/>
              </a:ext>
            </a:extLst>
          </p:cNvPr>
          <p:cNvSpPr txBox="1"/>
          <p:nvPr/>
        </p:nvSpPr>
        <p:spPr>
          <a:xfrm>
            <a:off x="10443573" y="15537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1029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一组合体的三视图如图所示（单位：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），该组合体由哪几个几何体组成？求出该组合体的表面积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08" name="yt_image_139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7450" y="2141135"/>
            <a:ext cx="1557099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10" name="yt_shape_13910"/>
              <p:cNvSpPr txBox="1"/>
              <p:nvPr/>
            </p:nvSpPr>
            <p:spPr>
              <a:xfrm>
                <a:off x="540119" y="4264867"/>
                <a:ext cx="11111999" cy="1923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解：由三视图可知该组合体由一个圆锥和一个圆柱组成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该组合体的表面积是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0" name="yt_shape_13910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64867"/>
                <a:ext cx="11111999" cy="1923796"/>
              </a:xfrm>
              <a:prstGeom prst="rect">
                <a:avLst/>
              </a:prstGeom>
              <a:blipFill>
                <a:blip r:embed="rId3"/>
                <a:stretch>
                  <a:fillRect l="-1701" t="-2857" b="-8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A31728-D897-F9A8-1C4F-00FECDB9E894}"/>
              </a:ext>
            </a:extLst>
          </p:cNvPr>
          <p:cNvSpPr txBox="1"/>
          <p:nvPr/>
        </p:nvSpPr>
        <p:spPr>
          <a:xfrm>
            <a:off x="450108" y="4218061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解：由三视图可知该组合体由一个圆锥和一个圆柱组成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558CB9-03CB-1F85-B065-5097385DD935}"/>
                  </a:ext>
                </a:extLst>
              </p:cNvPr>
              <p:cNvSpPr txBox="1"/>
              <p:nvPr/>
            </p:nvSpPr>
            <p:spPr>
              <a:xfrm>
                <a:off x="450108" y="4693549"/>
                <a:ext cx="1087977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该组合体的表面积是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1E558CB9-03CB-1F85-B065-5097385DD9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93549"/>
                <a:ext cx="10879772" cy="1061162"/>
              </a:xfrm>
              <a:prstGeom prst="rect">
                <a:avLst/>
              </a:prstGeom>
              <a:blipFill>
                <a:blip r:embed="rId4"/>
                <a:stretch>
                  <a:fillRect l="-896" r="-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793BC26-675D-8F61-13FA-AF9C1380D16A}"/>
                  </a:ext>
                </a:extLst>
              </p:cNvPr>
              <p:cNvSpPr txBox="1"/>
              <p:nvPr/>
            </p:nvSpPr>
            <p:spPr>
              <a:xfrm>
                <a:off x="450108" y="5661099"/>
                <a:ext cx="55857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A793BC26-675D-8F61-13FA-AF9C1380D1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61099"/>
                <a:ext cx="5585777" cy="555765"/>
              </a:xfrm>
              <a:prstGeom prst="rect">
                <a:avLst/>
              </a:prstGeom>
              <a:blipFill>
                <a:blip r:embed="rId5"/>
                <a:stretch>
                  <a:fillRect l="-1747" r="-141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000" y="1129444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一个几何体的三视图如图所示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13" name="yt_image_139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8184" y="1761111"/>
            <a:ext cx="2835630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5" name="yt_shape_13915"/>
          <p:cNvSpPr txBox="1"/>
          <p:nvPr/>
        </p:nvSpPr>
        <p:spPr>
          <a:xfrm>
            <a:off x="540000" y="374200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）请判断该几何体的形状；</a:t>
            </a:r>
          </a:p>
        </p:txBody>
      </p:sp>
      <p:sp>
        <p:nvSpPr>
          <p:cNvPr id="13916" name="yt_shape_13916"/>
          <p:cNvSpPr txBox="1"/>
          <p:nvPr/>
        </p:nvSpPr>
        <p:spPr>
          <a:xfrm>
            <a:off x="540000" y="4221303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）求该几何体的体积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17" name="yt_shape_13917"/>
          <p:cNvSpPr txBox="1"/>
          <p:nvPr/>
        </p:nvSpPr>
        <p:spPr>
          <a:xfrm>
            <a:off x="540119" y="47006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）由三视图可知该几何体是一个内半径是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外半径是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，高为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的空心圆柱体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5660041"/>
            <a:ext cx="6801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）该几何体的体积为（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180π.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8B7DA07-F55E-2A37-99EB-B75C4546A825}"/>
              </a:ext>
            </a:extLst>
          </p:cNvPr>
          <p:cNvSpPr txBox="1"/>
          <p:nvPr/>
        </p:nvSpPr>
        <p:spPr>
          <a:xfrm>
            <a:off x="450108" y="4653800"/>
            <a:ext cx="11171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）由三视图可知该几何体是一个内半径是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外半径是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，高为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的空心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D160AB-EEB7-98A6-0C27-AE895992EE6B}"/>
              </a:ext>
            </a:extLst>
          </p:cNvPr>
          <p:cNvSpPr txBox="1"/>
          <p:nvPr/>
        </p:nvSpPr>
        <p:spPr>
          <a:xfrm>
            <a:off x="450108" y="512928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圆柱体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E9F363-AFB5-F9F8-234C-FE65E16EC574}"/>
              </a:ext>
            </a:extLst>
          </p:cNvPr>
          <p:cNvSpPr txBox="1"/>
          <p:nvPr/>
        </p:nvSpPr>
        <p:spPr>
          <a:xfrm>
            <a:off x="449989" y="5613235"/>
            <a:ext cx="6915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）该几何体的体积为（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0" name="yt_shape_13820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如图，在地面上竖直安装着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三根立柱，在同一时刻同一光源下立柱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形成的影子为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821" name="yt_image_138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7645" y="1948511"/>
            <a:ext cx="4516709" cy="148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3" name="yt_shape_13823"/>
          <p:cNvSpPr txBox="1"/>
          <p:nvPr/>
        </p:nvSpPr>
        <p:spPr>
          <a:xfrm>
            <a:off x="540119" y="3485378"/>
            <a:ext cx="11316521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）填空：判断此光源下形成的投影是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投影（填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0C12BC-DB89-2B77-2516-F190EF83EDBE}"/>
              </a:ext>
            </a:extLst>
          </p:cNvPr>
          <p:cNvSpPr txBox="1"/>
          <p:nvPr/>
        </p:nvSpPr>
        <p:spPr>
          <a:xfrm>
            <a:off x="6088908" y="343857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824"/>
          <p:cNvSpPr txBox="1"/>
          <p:nvPr/>
        </p:nvSpPr>
        <p:spPr>
          <a:xfrm>
            <a:off x="540000" y="3933056"/>
            <a:ext cx="58381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）作出立柱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在此光源下所形成的影子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3825"/>
          <p:cNvSpPr txBox="1"/>
          <p:nvPr/>
        </p:nvSpPr>
        <p:spPr>
          <a:xfrm>
            <a:off x="540000" y="441235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827"/>
          <p:cNvSpPr txBox="1"/>
          <p:nvPr/>
        </p:nvSpPr>
        <p:spPr>
          <a:xfrm>
            <a:off x="4671360" y="5044026"/>
            <a:ext cx="2458302" cy="13778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50" b="0" i="0" u="none" spc="17257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38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2197" y="4552428"/>
            <a:ext cx="2432363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3829"/>
          <p:cNvSpPr txBox="1"/>
          <p:nvPr/>
        </p:nvSpPr>
        <p:spPr>
          <a:xfrm>
            <a:off x="540000" y="6212110"/>
            <a:ext cx="5358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立柱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在此光源下所形成的的影子为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FI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AA1C280-8059-EC2B-43FE-A11DDF1C201D}"/>
              </a:ext>
            </a:extLst>
          </p:cNvPr>
          <p:cNvSpPr txBox="1"/>
          <p:nvPr/>
        </p:nvSpPr>
        <p:spPr>
          <a:xfrm>
            <a:off x="449989" y="4365553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F9B484-4054-486B-822B-5196B9D2AA21}"/>
              </a:ext>
            </a:extLst>
          </p:cNvPr>
          <p:cNvSpPr txBox="1"/>
          <p:nvPr/>
        </p:nvSpPr>
        <p:spPr>
          <a:xfrm>
            <a:off x="449989" y="6165304"/>
            <a:ext cx="548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立柱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在此光源下所形成的的影子为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FI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0" name="yt_shape_13830"/>
          <p:cNvSpPr txBox="1"/>
          <p:nvPr/>
        </p:nvSpPr>
        <p:spPr>
          <a:xfrm>
            <a:off x="540000" y="908720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三视图的识别及画法</a:t>
            </a:r>
          </a:p>
        </p:txBody>
      </p:sp>
      <p:sp>
        <p:nvSpPr>
          <p:cNvPr id="13831" name="yt_shape_13831"/>
          <p:cNvSpPr txBox="1"/>
          <p:nvPr/>
        </p:nvSpPr>
        <p:spPr>
          <a:xfrm>
            <a:off x="540000" y="1408285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下面四个几何体中，主视图为三角形的是（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32" name="yt_image_138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4638" y="2039952"/>
            <a:ext cx="462272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000789">
            <a:extLst>
              <a:ext uri="{FF2B5EF4-FFF2-40B4-BE49-F238E27FC236}">
                <a16:creationId xmlns:a16="http://schemas.microsoft.com/office/drawing/2014/main" id="{7800EAC1-538B-54B8-9875-2D0728F853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8FF0BD-C52C-03E3-861F-96C0C16A3E51}"/>
              </a:ext>
            </a:extLst>
          </p:cNvPr>
          <p:cNvSpPr txBox="1"/>
          <p:nvPr/>
        </p:nvSpPr>
        <p:spPr>
          <a:xfrm>
            <a:off x="875578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4" name="yt_shape_1383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（威海市中考）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如图所示的几何体是由五个大小相同的小正方体搭成的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40000" y="33768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35" name="yt_shape_13835" title="H_102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7268" y="2020519"/>
            <a:ext cx="1257462" cy="1305828"/>
            <a:chOff x="0" y="0"/>
            <a:chExt cx="1257462" cy="1305828"/>
          </a:xfrm>
        </p:grpSpPr>
        <p:pic>
          <p:nvPicPr>
            <p:cNvPr id="2" name="yt_image_138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7462" cy="909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7" name="yt_shape_13837"/>
            <p:cNvSpPr txBox="1"/>
            <p:nvPr/>
          </p:nvSpPr>
          <p:spPr>
            <a:xfrm>
              <a:off x="95450" y="9458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839" name="yt_image_138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207" y="3902651"/>
            <a:ext cx="4613585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583DE8B-68FB-C43F-DF17-98C46026D0B2}"/>
              </a:ext>
            </a:extLst>
          </p:cNvPr>
          <p:cNvSpPr txBox="1"/>
          <p:nvPr/>
        </p:nvSpPr>
        <p:spPr>
          <a:xfrm>
            <a:off x="1212108" y="133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1" name="yt_shape_13841"/>
          <p:cNvSpPr txBox="1"/>
          <p:nvPr/>
        </p:nvSpPr>
        <p:spPr>
          <a:xfrm>
            <a:off x="540000" y="909497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如图所示的零件，其主视图正确的是（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845" name="yt_shape_13845"/>
          <p:cNvSpPr txBox="1"/>
          <p:nvPr/>
        </p:nvSpPr>
        <p:spPr>
          <a:xfrm>
            <a:off x="540000" y="301290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42" name="yt_shape_13842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6128" y="1541164"/>
            <a:ext cx="1439742" cy="1421271"/>
            <a:chOff x="0" y="0"/>
            <a:chExt cx="1439742" cy="1421271"/>
          </a:xfrm>
        </p:grpSpPr>
        <p:pic>
          <p:nvPicPr>
            <p:cNvPr id="2" name="yt_image_1384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9742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4" name="yt_shape_13844"/>
            <p:cNvSpPr txBox="1"/>
            <p:nvPr/>
          </p:nvSpPr>
          <p:spPr>
            <a:xfrm>
              <a:off x="186590" y="10612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846" name="yt_image_138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4444" y="3538713"/>
            <a:ext cx="4803111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FBDEA3A-8EE2-2DA2-90A8-F116DC8DE968}"/>
              </a:ext>
            </a:extLst>
          </p:cNvPr>
          <p:cNvSpPr txBox="1"/>
          <p:nvPr/>
        </p:nvSpPr>
        <p:spPr>
          <a:xfrm>
            <a:off x="6012589" y="8626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8" name="yt_shape_1384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将一个大正方体的一角截去一个小正方体，得到的几何体如图所示，则该几何体的左视图是（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852" name="yt_shape_13852"/>
          <p:cNvSpPr txBox="1"/>
          <p:nvPr/>
        </p:nvSpPr>
        <p:spPr>
          <a:xfrm>
            <a:off x="540000" y="37116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49" name="yt_shape_13849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0835" y="2020519"/>
            <a:ext cx="1130329" cy="1640727"/>
            <a:chOff x="0" y="0"/>
            <a:chExt cx="1130329" cy="1640727"/>
          </a:xfrm>
        </p:grpSpPr>
        <p:pic>
          <p:nvPicPr>
            <p:cNvPr id="2" name="yt_image_138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30329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51" name="yt_shape_13851"/>
            <p:cNvSpPr txBox="1"/>
            <p:nvPr/>
          </p:nvSpPr>
          <p:spPr>
            <a:xfrm>
              <a:off x="31883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853" name="yt_image_138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9488" y="4237476"/>
            <a:ext cx="4833023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8E1FBCA-ED45-A9BD-1377-E044CC52431D}"/>
              </a:ext>
            </a:extLst>
          </p:cNvPr>
          <p:cNvSpPr txBox="1"/>
          <p:nvPr/>
        </p:nvSpPr>
        <p:spPr>
          <a:xfrm>
            <a:off x="2431308" y="1337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5" name="yt_shape_13855"/>
          <p:cNvSpPr txBox="1"/>
          <p:nvPr/>
        </p:nvSpPr>
        <p:spPr>
          <a:xfrm>
            <a:off x="540000" y="955526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（崇左市中考）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如图是一个几何体的主视图，则该几何体是（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56" name="yt_image_138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5507" y="1782225"/>
            <a:ext cx="1140984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791744" y="3353545"/>
            <a:ext cx="4717431" cy="1299591"/>
            <a:chOff x="3791744" y="3353545"/>
            <a:chExt cx="4717431" cy="1299591"/>
          </a:xfrm>
        </p:grpSpPr>
        <p:pic>
          <p:nvPicPr>
            <p:cNvPr id="13858" name="yt_image_1385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91744" y="3396979"/>
              <a:ext cx="2056275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860" name="yt_image_138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56040" y="3353545"/>
              <a:ext cx="205313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DB69A066-F3D4-1FC8-8030-7C8D98EFA3A8}"/>
              </a:ext>
            </a:extLst>
          </p:cNvPr>
          <p:cNvSpPr txBox="1"/>
          <p:nvPr/>
        </p:nvSpPr>
        <p:spPr>
          <a:xfrm>
            <a:off x="9060589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000" y="1052736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由三视图还原几何体及相关计算</a:t>
            </a:r>
          </a:p>
        </p:txBody>
      </p:sp>
      <p:sp>
        <p:nvSpPr>
          <p:cNvPr id="13863" name="yt_shape_13863"/>
          <p:cNvSpPr txBox="1"/>
          <p:nvPr/>
        </p:nvSpPr>
        <p:spPr>
          <a:xfrm>
            <a:off x="540119" y="1552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如图是某一几何体的主视图、左视图、俯视图，该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几何体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67" name="yt_table_138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011311"/>
              </p:ext>
            </p:extLst>
          </p:nvPr>
        </p:nvGraphicFramePr>
        <p:xfrm>
          <a:off x="540000" y="251173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grpSp>
        <p:nvGrpSpPr>
          <p:cNvPr id="13864" name="yt_shape_13864_skip" title="H_165.4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7238" y="2511736"/>
            <a:ext cx="1702620" cy="2101356"/>
            <a:chOff x="0" y="0"/>
            <a:chExt cx="1702620" cy="2101356"/>
          </a:xfrm>
        </p:grpSpPr>
        <p:pic>
          <p:nvPicPr>
            <p:cNvPr id="2" name="yt_image_1386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2620" cy="1705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66" name="yt_shape_13866"/>
            <p:cNvSpPr txBox="1"/>
            <p:nvPr/>
          </p:nvSpPr>
          <p:spPr>
            <a:xfrm>
              <a:off x="318029" y="17413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001062">
            <a:extLst>
              <a:ext uri="{FF2B5EF4-FFF2-40B4-BE49-F238E27FC236}">
                <a16:creationId xmlns:a16="http://schemas.microsoft.com/office/drawing/2014/main" id="{EDBDA26A-206A-CA4C-1217-8F427C7046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1765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A37886-D314-893A-77B5-C06C8DE60ED1}"/>
              </a:ext>
            </a:extLst>
          </p:cNvPr>
          <p:cNvSpPr txBox="1"/>
          <p:nvPr/>
        </p:nvSpPr>
        <p:spPr>
          <a:xfrm>
            <a:off x="1127448" y="19809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9" name="yt_shape_1386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（东营市中考）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已知某几何体的三视图如图所示，则该几何体的侧面展开图圆心角的度数为（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73" name="yt_table_138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22115"/>
              </p:ext>
            </p:extLst>
          </p:nvPr>
        </p:nvGraphicFramePr>
        <p:xfrm>
          <a:off x="540000" y="4034484"/>
          <a:ext cx="11112118" cy="475488"/>
        </p:xfrm>
        <a:graphic>
          <a:graphicData uri="http://schemas.openxmlformats.org/drawingml/2006/table">
            <a:tbl>
              <a:tblPr/>
              <a:tblGrid>
                <a:gridCol w="3090299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3067745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3067745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886329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A.214°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D.217°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</a:tbl>
          </a:graphicData>
        </a:graphic>
      </p:graphicFrame>
      <p:grpSp>
        <p:nvGrpSpPr>
          <p:cNvPr id="13870" name="yt_shape_13870_skip" title="H_179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0644" y="1668401"/>
            <a:ext cx="2050948" cy="2283093"/>
            <a:chOff x="0" y="0"/>
            <a:chExt cx="2050948" cy="2283093"/>
          </a:xfrm>
        </p:grpSpPr>
        <p:pic>
          <p:nvPicPr>
            <p:cNvPr id="2" name="yt_image_1387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0948" cy="18870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2" name="yt_shape_13872"/>
            <p:cNvSpPr txBox="1"/>
            <p:nvPr/>
          </p:nvSpPr>
          <p:spPr>
            <a:xfrm>
              <a:off x="416010" y="19230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30A6EBB-F3F2-F55D-CE6C-B454E68D6E53}"/>
              </a:ext>
            </a:extLst>
          </p:cNvPr>
          <p:cNvSpPr txBox="1"/>
          <p:nvPr/>
        </p:nvSpPr>
        <p:spPr>
          <a:xfrm>
            <a:off x="2431308" y="14094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967</Words>
  <Application>Microsoft Office PowerPoint</Application>
  <PresentationFormat>宽屏</PresentationFormat>
  <Paragraphs>102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