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5" r:id="rId4"/>
    <p:sldId id="366" r:id="rId5"/>
    <p:sldId id="368" r:id="rId6"/>
    <p:sldId id="370" r:id="rId7"/>
    <p:sldId id="374" r:id="rId8"/>
    <p:sldId id="371" r:id="rId9"/>
    <p:sldId id="376" r:id="rId10"/>
    <p:sldId id="372" r:id="rId11"/>
    <p:sldId id="377" r:id="rId12"/>
    <p:sldId id="373" r:id="rId13"/>
    <p:sldId id="379" r:id="rId14"/>
    <p:sldId id="256" r:id="rId15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7672" autoAdjust="0"/>
    <p:restoredTop sz="94660" autoAdjust="0"/>
  </p:normalViewPr>
  <p:slideViewPr>
    <p:cSldViewPr>
      <p:cViewPr varScale="1">
        <p:scale>
          <a:sx n="45" d="100"/>
          <a:sy n="45" d="100"/>
        </p:scale>
        <p:origin x="78" y="31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bin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9.bin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bin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98" name="yt_shape_10098"/>
          <p:cNvSpPr txBox="1"/>
          <p:nvPr/>
        </p:nvSpPr>
        <p:spPr>
          <a:xfrm>
            <a:off x="540000" y="922912"/>
            <a:ext cx="153888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一、选择题</a:t>
            </a:r>
          </a:p>
        </p:txBody>
      </p:sp>
      <p:sp>
        <p:nvSpPr>
          <p:cNvPr id="10099" name="yt_shape_10099"/>
          <p:cNvSpPr txBox="1"/>
          <p:nvPr/>
        </p:nvSpPr>
        <p:spPr>
          <a:xfrm>
            <a:off x="540119" y="140221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（南充市中考）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如图，将直角三角板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绕顶点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顺时针旋转到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AB'C'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恰好落在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的延长线上，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BAC'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的度数为（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103" name="yt_table_10103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78606751"/>
              </p:ext>
            </p:extLst>
          </p:nvPr>
        </p:nvGraphicFramePr>
        <p:xfrm>
          <a:off x="888539" y="4033632"/>
          <a:ext cx="10763580" cy="475488"/>
        </p:xfrm>
        <a:graphic>
          <a:graphicData uri="http://schemas.openxmlformats.org/drawingml/2006/table">
            <a:tbl>
              <a:tblPr/>
              <a:tblGrid>
                <a:gridCol w="3016435">
                  <a:extLst>
                    <a:ext uri="{9D8B030D-6E8A-4147-A177-3AD203B41FA5}">
                      <a16:colId xmlns:a16="http://schemas.microsoft.com/office/drawing/2014/main" val="10007"/>
                    </a:ext>
                  </a:extLst>
                </a:gridCol>
                <a:gridCol w="2983114">
                  <a:extLst>
                    <a:ext uri="{9D8B030D-6E8A-4147-A177-3AD203B41FA5}">
                      <a16:colId xmlns:a16="http://schemas.microsoft.com/office/drawing/2014/main" val="10008"/>
                    </a:ext>
                  </a:extLst>
                </a:gridCol>
                <a:gridCol w="3096344">
                  <a:extLst>
                    <a:ext uri="{9D8B030D-6E8A-4147-A177-3AD203B41FA5}">
                      <a16:colId xmlns:a16="http://schemas.microsoft.com/office/drawing/2014/main" val="10009"/>
                    </a:ext>
                  </a:extLst>
                </a:gridCol>
                <a:gridCol w="1667687">
                  <a:extLst>
                    <a:ext uri="{9D8B030D-6E8A-4147-A177-3AD203B41FA5}">
                      <a16:colId xmlns:a16="http://schemas.microsoft.com/office/drawing/2014/main" val="1001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 smtClean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A.90°</a:t>
                      </a:r>
                      <a:endParaRPr lang="en-US" altLang="zh-CN" sz="2400" b="0" i="0" u="none" dirty="0">
                        <a:solidFill>
                          <a:srgbClr val="000000"/>
                        </a:solidFill>
                        <a:effectLst/>
                        <a:latin typeface="Times New Roman" pitchFamily="24"/>
                        <a:ea typeface="Times New Roman" pitchFamily="24"/>
                        <a:cs typeface="宋体" pitchFamily="24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B.60°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C.45°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D.30°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grpSp>
        <p:nvGrpSpPr>
          <p:cNvPr id="10100" name="yt_shape_10100_skip" title="H_128.7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054847" y="2433467"/>
            <a:ext cx="2082304" cy="1635012"/>
            <a:chOff x="0" y="0"/>
            <a:chExt cx="2082304" cy="1635012"/>
          </a:xfrm>
        </p:grpSpPr>
        <p:pic>
          <p:nvPicPr>
            <p:cNvPr id="2" name="yt_image_10100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082304" cy="12390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102" name="yt_shape_10102"/>
            <p:cNvSpPr txBox="1"/>
            <p:nvPr/>
          </p:nvSpPr>
          <p:spPr>
            <a:xfrm>
              <a:off x="507871" y="127501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10105" name="yt_shape_10105"/>
          <p:cNvSpPr txBox="1"/>
          <p:nvPr/>
        </p:nvSpPr>
        <p:spPr>
          <a:xfrm>
            <a:off x="540000" y="4541999"/>
            <a:ext cx="825386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下列图形中，绕某个点旋转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72°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后能与自身得合的是（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54DD06C-F3A8-2837-811F-79057B5280D2}"/>
              </a:ext>
            </a:extLst>
          </p:cNvPr>
          <p:cNvSpPr txBox="1"/>
          <p:nvPr/>
        </p:nvSpPr>
        <p:spPr>
          <a:xfrm>
            <a:off x="9275021" y="1830897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5A22AB2-6D1A-A81A-807B-793092A913C6}"/>
              </a:ext>
            </a:extLst>
          </p:cNvPr>
          <p:cNvSpPr txBox="1"/>
          <p:nvPr/>
        </p:nvSpPr>
        <p:spPr>
          <a:xfrm>
            <a:off x="7963626" y="4495193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517304" y="5073133"/>
            <a:ext cx="10130996" cy="1359376"/>
            <a:chOff x="517304" y="5073133"/>
            <a:chExt cx="10130996" cy="1359376"/>
          </a:xfrm>
        </p:grpSpPr>
        <p:pic>
          <p:nvPicPr>
            <p:cNvPr id="10106" name="yt_image_10106">
              <a:extLst>
                <a:ext uri="">
                  <a16:creationId xmlns:p14="http://schemas.microsoft.com/office/powerpoint/2010/main" xmlns:mc="http://schemas.openxmlformats.org/markup-compatibility/2006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50533" r="20786"/>
            <a:stretch/>
          </p:blipFill>
          <p:spPr bwMode="auto">
            <a:xfrm>
              <a:off x="6312024" y="5076168"/>
              <a:ext cx="1512168" cy="135412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" name="yt_image_10106">
              <a:extLst>
                <a:ext uri="">
                  <a16:creationId xmlns:p14="http://schemas.microsoft.com/office/powerpoint/2010/main" xmlns:mc="http://schemas.openxmlformats.org/markup-compatibility/2006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77502"/>
            <a:stretch/>
          </p:blipFill>
          <p:spPr bwMode="auto">
            <a:xfrm>
              <a:off x="517304" y="5076168"/>
              <a:ext cx="1186208" cy="135412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3" name="yt_image_10106">
              <a:extLst>
                <a:ext uri="">
                  <a16:creationId xmlns:p14="http://schemas.microsoft.com/office/powerpoint/2010/main" xmlns:mc="http://schemas.openxmlformats.org/markup-compatibility/2006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3965" r="51452"/>
            <a:stretch/>
          </p:blipFill>
          <p:spPr bwMode="auto">
            <a:xfrm>
              <a:off x="3359696" y="5078383"/>
              <a:ext cx="1296144" cy="135412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4" name="yt_image_10106">
              <a:extLst>
                <a:ext uri="">
                  <a16:creationId xmlns:p14="http://schemas.microsoft.com/office/powerpoint/2010/main" xmlns:mc="http://schemas.openxmlformats.org/markup-compatibility/2006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77848"/>
            <a:stretch/>
          </p:blipFill>
          <p:spPr bwMode="auto">
            <a:xfrm>
              <a:off x="9480376" y="5073133"/>
              <a:ext cx="1167924" cy="135412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55" name="yt_shape_10155"/>
          <p:cNvSpPr txBox="1"/>
          <p:nvPr/>
        </p:nvSpPr>
        <p:spPr>
          <a:xfrm>
            <a:off x="540000" y="764704"/>
            <a:ext cx="8393323" cy="330930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）取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的中点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，连接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MH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，求证：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MH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BG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证明：（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将矩形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绕点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逆时针旋转得到矩形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GBEF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使点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恰好落到线段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上的点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处，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BEC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BCE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BCE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DEC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BEC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DEC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EC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平分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BED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9" name="yt_shape_10157"/>
          <p:cNvSpPr txBox="1"/>
          <p:nvPr/>
        </p:nvSpPr>
        <p:spPr>
          <a:xfrm>
            <a:off x="540000" y="1206042"/>
            <a:ext cx="450443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）如图，过点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作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CN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于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0" name="yt_shape_10159"/>
          <p:cNvSpPr txBox="1"/>
          <p:nvPr/>
        </p:nvSpPr>
        <p:spPr>
          <a:xfrm>
            <a:off x="4899796" y="1837709"/>
            <a:ext cx="1995162" cy="138679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7700" b="0" i="0" u="none" spc="-7700">
                <a:solidFill>
                  <a:srgbClr val="1EE3CF"/>
                </a:solidFill>
                <a:effectLst/>
                <a:latin typeface="Times New Roman" pitchFamily="77"/>
                <a:ea typeface="宋体" pitchFamily="77"/>
                <a:cs typeface="宋体" pitchFamily="77"/>
              </a:rPr>
              <a:t> </a:t>
            </a:r>
            <a:r>
              <a:rPr lang="en-US" altLang="zh-CN" sz="7700" b="0" i="0" u="none" spc="13633">
                <a:solidFill>
                  <a:srgbClr val="1EE3CF"/>
                </a:solidFill>
                <a:effectLst/>
                <a:latin typeface="Times New Roman" pitchFamily="77"/>
                <a:ea typeface="宋体" pitchFamily="77"/>
                <a:cs typeface="宋体" pitchFamily="77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11" name="yt_image_10158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83989" y="1418227"/>
            <a:ext cx="1975492" cy="1536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yt_shape_10161"/>
          <p:cNvSpPr txBox="1"/>
          <p:nvPr/>
        </p:nvSpPr>
        <p:spPr>
          <a:xfrm>
            <a:off x="540000" y="2915070"/>
            <a:ext cx="538448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平分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CN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3" name="yt_shape_10162"/>
          <p:cNvSpPr txBox="1"/>
          <p:nvPr/>
        </p:nvSpPr>
        <p:spPr>
          <a:xfrm>
            <a:off x="540000" y="3394373"/>
            <a:ext cx="446276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CN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BG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CN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4" name="yt_shape_10163"/>
          <p:cNvSpPr txBox="1"/>
          <p:nvPr/>
        </p:nvSpPr>
        <p:spPr>
          <a:xfrm>
            <a:off x="540000" y="3873676"/>
            <a:ext cx="604171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BHG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NHC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GBH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CNH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5" name="yt_shape_10164"/>
          <p:cNvSpPr txBox="1"/>
          <p:nvPr/>
        </p:nvSpPr>
        <p:spPr>
          <a:xfrm>
            <a:off x="540000" y="4352979"/>
            <a:ext cx="577081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BG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CN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BHG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≌△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NHC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AAS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6" name="yt_shape_10165"/>
          <p:cNvSpPr txBox="1"/>
          <p:nvPr/>
        </p:nvSpPr>
        <p:spPr>
          <a:xfrm>
            <a:off x="540000" y="4832282"/>
            <a:ext cx="437138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GH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CH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，即点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CG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的中点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7" name="yt_shape_10166"/>
          <p:cNvSpPr txBox="1"/>
          <p:nvPr/>
        </p:nvSpPr>
        <p:spPr>
          <a:xfrm>
            <a:off x="540000" y="5311585"/>
            <a:ext cx="280365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的中点，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8" name="yt_shape_10167"/>
          <p:cNvSpPr txBox="1"/>
          <p:nvPr/>
        </p:nvSpPr>
        <p:spPr>
          <a:xfrm>
            <a:off x="540000" y="5790888"/>
            <a:ext cx="332623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MH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BCG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的中位线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9" name="yt_shape_10168"/>
          <p:cNvSpPr txBox="1"/>
          <p:nvPr/>
        </p:nvSpPr>
        <p:spPr>
          <a:xfrm>
            <a:off x="540000" y="6270191"/>
            <a:ext cx="158216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MH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BG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18B28F2D-EB94-71A3-E77B-5A8FF1C9F468}"/>
              </a:ext>
            </a:extLst>
          </p:cNvPr>
          <p:cNvSpPr txBox="1"/>
          <p:nvPr/>
        </p:nvSpPr>
        <p:spPr>
          <a:xfrm>
            <a:off x="449989" y="1159236"/>
            <a:ext cx="46409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）如图，过点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CN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于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D8AC3082-B5F7-37FB-9718-2623492B9FF9}"/>
              </a:ext>
            </a:extLst>
          </p:cNvPr>
          <p:cNvSpPr txBox="1"/>
          <p:nvPr/>
        </p:nvSpPr>
        <p:spPr>
          <a:xfrm>
            <a:off x="449989" y="2868264"/>
            <a:ext cx="55124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平分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BED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CN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E662B028-9887-1E05-08E4-59883D88C3DB}"/>
              </a:ext>
            </a:extLst>
          </p:cNvPr>
          <p:cNvSpPr txBox="1"/>
          <p:nvPr/>
        </p:nvSpPr>
        <p:spPr>
          <a:xfrm>
            <a:off x="449989" y="3347567"/>
            <a:ext cx="459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CN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CN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B298655B-811C-7F72-5DA3-73B4B3433AF1}"/>
              </a:ext>
            </a:extLst>
          </p:cNvPr>
          <p:cNvSpPr txBox="1"/>
          <p:nvPr/>
        </p:nvSpPr>
        <p:spPr>
          <a:xfrm>
            <a:off x="449989" y="3826870"/>
            <a:ext cx="61633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BHG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NHC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GBH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CNH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7B2B4948-BABB-A926-03DD-7851C7C3A885}"/>
              </a:ext>
            </a:extLst>
          </p:cNvPr>
          <p:cNvSpPr txBox="1"/>
          <p:nvPr/>
        </p:nvSpPr>
        <p:spPr>
          <a:xfrm>
            <a:off x="449989" y="4306173"/>
            <a:ext cx="43806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BHG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≌△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NHC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62E00DAB-2463-8E0D-4FB4-A5CA12892E0A}"/>
              </a:ext>
            </a:extLst>
          </p:cNvPr>
          <p:cNvSpPr txBox="1"/>
          <p:nvPr/>
        </p:nvSpPr>
        <p:spPr>
          <a:xfrm>
            <a:off x="4955314" y="4306173"/>
            <a:ext cx="7039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AAS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A5F163C6-BF61-1EF3-B836-ECB6691E5CC4}"/>
              </a:ext>
            </a:extLst>
          </p:cNvPr>
          <p:cNvSpPr txBox="1"/>
          <p:nvPr/>
        </p:nvSpPr>
        <p:spPr>
          <a:xfrm>
            <a:off x="5783989" y="4306173"/>
            <a:ext cx="561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8C5862AD-1EB2-A05F-A272-3D18619A9323}"/>
              </a:ext>
            </a:extLst>
          </p:cNvPr>
          <p:cNvSpPr txBox="1"/>
          <p:nvPr/>
        </p:nvSpPr>
        <p:spPr>
          <a:xfrm>
            <a:off x="449989" y="4785476"/>
            <a:ext cx="45091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GH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，即点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的中点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18D75F7B-0E54-6BB2-9A1E-1748B3E8CD98}"/>
              </a:ext>
            </a:extLst>
          </p:cNvPr>
          <p:cNvSpPr txBox="1"/>
          <p:nvPr/>
        </p:nvSpPr>
        <p:spPr>
          <a:xfrm>
            <a:off x="449989" y="5264779"/>
            <a:ext cx="29566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的中点，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B11BCE7C-073B-E6CC-D980-7FC5F8BA522C}"/>
              </a:ext>
            </a:extLst>
          </p:cNvPr>
          <p:cNvSpPr txBox="1"/>
          <p:nvPr/>
        </p:nvSpPr>
        <p:spPr>
          <a:xfrm>
            <a:off x="449989" y="5744082"/>
            <a:ext cx="34741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的中位线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9EFB68EC-123B-CECF-2389-4E127341D48C}"/>
              </a:ext>
            </a:extLst>
          </p:cNvPr>
          <p:cNvSpPr txBox="1"/>
          <p:nvPr/>
        </p:nvSpPr>
        <p:spPr>
          <a:xfrm>
            <a:off x="449989" y="6223385"/>
            <a:ext cx="17469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MH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BG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31" name="yt_image_10152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819606" y="1961383"/>
            <a:ext cx="2832512" cy="2339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uild="allAtOnce"/>
      <p:bldP spid="21" grpId="0" build="allAtOnce"/>
      <p:bldP spid="22" grpId="0" build="allAtOnce"/>
      <p:bldP spid="23" grpId="0" build="allAtOnce"/>
      <p:bldP spid="24" grpId="0" build="allAtOnce"/>
      <p:bldP spid="25" grpId="0" build="allAtOnce"/>
      <p:bldP spid="26" grpId="0" build="allAtOnce"/>
      <p:bldP spid="27" grpId="0" build="allAtOnce"/>
      <p:bldP spid="28" grpId="0" build="allAtOnce"/>
      <p:bldP spid="29" grpId="0" build="allAtOnce"/>
      <p:bldP spid="30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69" name="yt_shape_10169"/>
          <p:cNvSpPr txBox="1"/>
          <p:nvPr/>
        </p:nvSpPr>
        <p:spPr>
          <a:xfrm>
            <a:off x="540119" y="105524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（繁昌区模拟）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如图，在</a:t>
            </a:r>
            <a:r>
              <a:rPr lang="en-US" altLang="zh-CN" sz="2400" b="0" i="0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lang="en-US" altLang="zh-CN" sz="2400" b="0" i="0" u="none" dirty="0" err="1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，将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绕点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顺时针旋转一定的角度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α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得到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的对应点分别是点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0170" name="yt_image_10170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00953" y="1985018"/>
            <a:ext cx="3751165" cy="18674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172" name="yt_shape_10172"/>
          <p:cNvSpPr txBox="1"/>
          <p:nvPr/>
        </p:nvSpPr>
        <p:spPr>
          <a:xfrm>
            <a:off x="534733" y="2013081"/>
            <a:ext cx="7366220" cy="96026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）如图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，当点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恰好在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边上时，连接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，求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的度数；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2BC042B-2B0F-1ED6-CE09-E07E560A376B}"/>
              </a:ext>
            </a:extLst>
          </p:cNvPr>
          <p:cNvSpPr txBox="1"/>
          <p:nvPr/>
        </p:nvSpPr>
        <p:spPr>
          <a:xfrm>
            <a:off x="534734" y="2973344"/>
            <a:ext cx="7366220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将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绕点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顺时针旋转一定的角度</a:t>
            </a:r>
            <a:r>
              <a:rPr kumimoji="0" lang="en-US" altLang="zh-CN" sz="24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α</a:t>
            </a:r>
          </a:p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得到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DEC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，点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在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上，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52FF31D-D4EB-F26C-26D7-BBF9173AF80F}"/>
              </a:ext>
            </a:extLst>
          </p:cNvPr>
          <p:cNvSpPr txBox="1"/>
          <p:nvPr/>
        </p:nvSpPr>
        <p:spPr>
          <a:xfrm>
            <a:off x="534733" y="3928246"/>
            <a:ext cx="190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237B03A-BCA9-9FE2-59DE-EC94E280DEA2}"/>
              </a:ext>
            </a:extLst>
          </p:cNvPr>
          <p:cNvSpPr txBox="1"/>
          <p:nvPr/>
        </p:nvSpPr>
        <p:spPr>
          <a:xfrm>
            <a:off x="2207568" y="3928246"/>
            <a:ext cx="62221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DEC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ECD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30°.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B622F72A-84AB-F0FF-EF8F-F2B2C13220C4}"/>
                  </a:ext>
                </a:extLst>
              </p:cNvPr>
              <p:cNvSpPr txBox="1"/>
              <p:nvPr/>
            </p:nvSpPr>
            <p:spPr>
              <a:xfrm>
                <a:off x="534733" y="4399808"/>
                <a:ext cx="5780786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CAD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CDA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180°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30°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75°.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B622F72A-84AB-F0FF-EF8F-F2B2C13220C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4733" y="4399808"/>
                <a:ext cx="5780786" cy="765061"/>
              </a:xfrm>
              <a:prstGeom prst="rect">
                <a:avLst/>
              </a:prstGeom>
              <a:blipFill>
                <a:blip r:embed="rId3"/>
                <a:stretch>
                  <a:fillRect l="-1688" r="-1371" b="-3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5EFD6961-7EC5-B681-45B2-45936E0F833E}"/>
              </a:ext>
            </a:extLst>
          </p:cNvPr>
          <p:cNvSpPr txBox="1"/>
          <p:nvPr/>
        </p:nvSpPr>
        <p:spPr>
          <a:xfrm>
            <a:off x="534733" y="5071257"/>
            <a:ext cx="36535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75°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15°.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0174" name="yt_shape_10174"/>
              <p:cNvSpPr txBox="1"/>
              <p:nvPr/>
            </p:nvSpPr>
            <p:spPr>
              <a:xfrm>
                <a:off x="540119" y="836712"/>
                <a:ext cx="11111999" cy="350717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）如图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②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，当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时，连接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，若点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边上的动点，当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FBC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为何值时，四边形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BFDE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为平行四边形？请说出你的结论并加以证明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解：（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将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绕点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顺时针旋转一定的角度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α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得到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，点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上，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CA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ECD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BCA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30°.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CAD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CDA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180°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75°.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ADE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75°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15°.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10174" name="yt_shape_1017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836712"/>
                <a:ext cx="11111999" cy="3507179"/>
              </a:xfrm>
              <a:prstGeom prst="rect">
                <a:avLst/>
              </a:prstGeom>
              <a:blipFill>
                <a:blip r:embed="rId2"/>
                <a:stretch>
                  <a:fillRect l="-1701" t="-1389" r="-1537" b="-45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yt_shape_10176"/>
          <p:cNvSpPr txBox="1"/>
          <p:nvPr/>
        </p:nvSpPr>
        <p:spPr>
          <a:xfrm>
            <a:off x="630130" y="1737028"/>
            <a:ext cx="4243149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）结论：当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时，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四边形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BFDE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为平行四边形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9" name="yt_shape_10177"/>
          <p:cNvSpPr txBox="1"/>
          <p:nvPr/>
        </p:nvSpPr>
        <p:spPr>
          <a:xfrm>
            <a:off x="630130" y="2696463"/>
            <a:ext cx="424795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证明如下：如图，连接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DF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0" name="yt_shape_10179"/>
          <p:cNvSpPr txBox="1"/>
          <p:nvPr/>
        </p:nvSpPr>
        <p:spPr>
          <a:xfrm>
            <a:off x="5195581" y="3328130"/>
            <a:ext cx="1581395" cy="144982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8050" b="0" i="0" u="none" spc="-8050">
                <a:solidFill>
                  <a:srgbClr val="1EE3CF"/>
                </a:solidFill>
                <a:effectLst/>
                <a:latin typeface="Times New Roman" pitchFamily="80"/>
                <a:ea typeface="宋体" pitchFamily="80"/>
                <a:cs typeface="宋体" pitchFamily="80"/>
              </a:rPr>
              <a:t> </a:t>
            </a:r>
            <a:r>
              <a:rPr lang="en-US" altLang="zh-CN" sz="8050" b="0" i="0" u="none" spc="10319">
                <a:solidFill>
                  <a:srgbClr val="1EE3CF"/>
                </a:solidFill>
                <a:effectLst/>
                <a:latin typeface="Times New Roman" pitchFamily="80"/>
                <a:ea typeface="宋体" pitchFamily="80"/>
                <a:cs typeface="宋体" pitchFamily="80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11" name="yt_image_10178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14027" y="2214803"/>
            <a:ext cx="1564182" cy="1600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yt_shape_10181"/>
          <p:cNvSpPr txBox="1"/>
          <p:nvPr/>
        </p:nvSpPr>
        <p:spPr>
          <a:xfrm>
            <a:off x="630130" y="2971750"/>
            <a:ext cx="343844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3" name="yt_shape_10182"/>
          <p:cNvSpPr txBox="1"/>
          <p:nvPr/>
        </p:nvSpPr>
        <p:spPr>
          <a:xfrm>
            <a:off x="630130" y="3451053"/>
            <a:ext cx="397544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AFB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60°.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4" name="yt_shape_10183"/>
          <p:cNvSpPr txBox="1"/>
          <p:nvPr/>
        </p:nvSpPr>
        <p:spPr>
          <a:xfrm>
            <a:off x="630130" y="3930356"/>
            <a:ext cx="454451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是等边三角形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5" name="yt_shape_10184"/>
          <p:cNvSpPr txBox="1"/>
          <p:nvPr/>
        </p:nvSpPr>
        <p:spPr>
          <a:xfrm>
            <a:off x="630130" y="4409659"/>
            <a:ext cx="614110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将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绕点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顺时针旋转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得到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6" name="yt_shape_10185"/>
          <p:cNvSpPr txBox="1"/>
          <p:nvPr/>
        </p:nvSpPr>
        <p:spPr>
          <a:xfrm>
            <a:off x="630130" y="4888962"/>
            <a:ext cx="799417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是等边三角形，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B4D86193-2B85-FBC6-B466-3042BAC48BB0}"/>
              </a:ext>
            </a:extLst>
          </p:cNvPr>
          <p:cNvSpPr txBox="1"/>
          <p:nvPr/>
        </p:nvSpPr>
        <p:spPr>
          <a:xfrm>
            <a:off x="540119" y="1690222"/>
            <a:ext cx="43821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）结论：当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FBC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时，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0F47A3E5-ED9E-B109-A01C-53DF3E196EBE}"/>
              </a:ext>
            </a:extLst>
          </p:cNvPr>
          <p:cNvSpPr txBox="1"/>
          <p:nvPr/>
        </p:nvSpPr>
        <p:spPr>
          <a:xfrm>
            <a:off x="4657205" y="1716703"/>
            <a:ext cx="37773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四边形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BFDE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为平行四边形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22DED4EA-4AA0-7B1B-8982-66503541FE3C}"/>
              </a:ext>
            </a:extLst>
          </p:cNvPr>
          <p:cNvSpPr txBox="1"/>
          <p:nvPr/>
        </p:nvSpPr>
        <p:spPr>
          <a:xfrm>
            <a:off x="503547" y="2104937"/>
            <a:ext cx="43869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证明如下：如图，连接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BF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DF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9E79E9C4-FC5F-DF6F-D1D7-7460FF081AE2}"/>
              </a:ext>
            </a:extLst>
          </p:cNvPr>
          <p:cNvSpPr txBox="1"/>
          <p:nvPr/>
        </p:nvSpPr>
        <p:spPr>
          <a:xfrm>
            <a:off x="540119" y="2924944"/>
            <a:ext cx="35852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FBC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17F071BF-6014-84D1-C4B9-AB5D7CE0E907}"/>
              </a:ext>
            </a:extLst>
          </p:cNvPr>
          <p:cNvSpPr txBox="1"/>
          <p:nvPr/>
        </p:nvSpPr>
        <p:spPr>
          <a:xfrm>
            <a:off x="540119" y="3404247"/>
            <a:ext cx="4117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AFB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2DB10241-9BEC-C81E-4949-6793CAB733C5}"/>
              </a:ext>
            </a:extLst>
          </p:cNvPr>
          <p:cNvSpPr txBox="1"/>
          <p:nvPr/>
        </p:nvSpPr>
        <p:spPr>
          <a:xfrm>
            <a:off x="540119" y="3883550"/>
            <a:ext cx="46806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是等边三角形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3B17E600-1359-8557-3BBB-45A9596B4679}"/>
              </a:ext>
            </a:extLst>
          </p:cNvPr>
          <p:cNvSpPr txBox="1"/>
          <p:nvPr/>
        </p:nvSpPr>
        <p:spPr>
          <a:xfrm>
            <a:off x="540119" y="4362853"/>
            <a:ext cx="62617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绕点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顺时针旋转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得到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DEC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9FE3A3BC-0D5A-68DC-203B-47A1A1F0EC05}"/>
              </a:ext>
            </a:extLst>
          </p:cNvPr>
          <p:cNvSpPr txBox="1"/>
          <p:nvPr/>
        </p:nvSpPr>
        <p:spPr>
          <a:xfrm>
            <a:off x="540119" y="4842156"/>
            <a:ext cx="80969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是等边三角形，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DEC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25" name="yt_image_10170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900953" y="1985018"/>
            <a:ext cx="3751165" cy="18674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yt_shape_10186"/>
          <p:cNvSpPr txBox="1"/>
          <p:nvPr/>
        </p:nvSpPr>
        <p:spPr>
          <a:xfrm>
            <a:off x="630130" y="4941168"/>
            <a:ext cx="4841069" cy="330930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CBE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BEC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60°.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DEB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DEC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BEC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150°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EBF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EBC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FBC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30°.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DEB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EBF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180°.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BF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BF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四边形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BFDE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为平行四边形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FF95B583-9260-5AC1-C4B8-4329E35F6577}"/>
              </a:ext>
            </a:extLst>
          </p:cNvPr>
          <p:cNvSpPr txBox="1"/>
          <p:nvPr/>
        </p:nvSpPr>
        <p:spPr>
          <a:xfrm>
            <a:off x="8600244" y="4788644"/>
            <a:ext cx="30518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CBE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BEC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60°.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5265A6CE-42ED-4CAA-8FB6-CE92D6DC1386}"/>
              </a:ext>
            </a:extLst>
          </p:cNvPr>
          <p:cNvSpPr txBox="1"/>
          <p:nvPr/>
        </p:nvSpPr>
        <p:spPr>
          <a:xfrm>
            <a:off x="540119" y="5369850"/>
            <a:ext cx="49743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DEB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DEC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BEC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150°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F320F088-152B-DD33-2676-0CE008B0F17E}"/>
              </a:ext>
            </a:extLst>
          </p:cNvPr>
          <p:cNvSpPr txBox="1"/>
          <p:nvPr/>
        </p:nvSpPr>
        <p:spPr>
          <a:xfrm>
            <a:off x="5314027" y="5355049"/>
            <a:ext cx="4218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EBF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EBC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FBC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30°.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95A81C6F-3ED2-0084-7BAF-944F0408BB28}"/>
              </a:ext>
            </a:extLst>
          </p:cNvPr>
          <p:cNvSpPr txBox="1"/>
          <p:nvPr/>
        </p:nvSpPr>
        <p:spPr>
          <a:xfrm>
            <a:off x="540119" y="5877041"/>
            <a:ext cx="35090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DEB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EBF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180°.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E45289AA-FC48-3746-1D46-C1A988EBBA39}"/>
              </a:ext>
            </a:extLst>
          </p:cNvPr>
          <p:cNvSpPr txBox="1"/>
          <p:nvPr/>
        </p:nvSpPr>
        <p:spPr>
          <a:xfrm>
            <a:off x="4030230" y="5864557"/>
            <a:ext cx="1643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BF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0903821A-0CC3-5A2F-420B-BF0DD7C2790F}"/>
              </a:ext>
            </a:extLst>
          </p:cNvPr>
          <p:cNvSpPr txBox="1"/>
          <p:nvPr/>
        </p:nvSpPr>
        <p:spPr>
          <a:xfrm>
            <a:off x="627427" y="6316054"/>
            <a:ext cx="28534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BF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C852A809-CE81-E6D9-DB0F-26FF02F30497}"/>
              </a:ext>
            </a:extLst>
          </p:cNvPr>
          <p:cNvSpPr txBox="1"/>
          <p:nvPr/>
        </p:nvSpPr>
        <p:spPr>
          <a:xfrm>
            <a:off x="3272946" y="6309320"/>
            <a:ext cx="40821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四边形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BFDE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为平行四边形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4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9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uild="allAtOnce"/>
      <p:bldP spid="18" grpId="0" build="allAtOnce"/>
      <p:bldP spid="19" grpId="0" build="allAtOnce"/>
      <p:bldP spid="20" grpId="0" build="allAtOnce"/>
      <p:bldP spid="21" grpId="0" build="allAtOnce"/>
      <p:bldP spid="22" grpId="0" build="allAtOnce"/>
      <p:bldP spid="23" grpId="0" build="allAtOnce"/>
      <p:bldP spid="24" grpId="0" build="allAtOnce"/>
      <p:bldP spid="27" grpId="0" build="allAtOnce"/>
      <p:bldP spid="28" grpId="0" build="allAtOnce"/>
      <p:bldP spid="29" grpId="0" build="allAtOnce"/>
      <p:bldP spid="30" grpId="0" build="allAtOnce"/>
      <p:bldP spid="31" grpId="0" build="allAtOnce"/>
      <p:bldP spid="32" grpId="0" build="allAtOnce"/>
      <p:bldP spid="33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08" name="yt_shape_10108"/>
          <p:cNvSpPr txBox="1"/>
          <p:nvPr/>
        </p:nvSpPr>
        <p:spPr>
          <a:xfrm>
            <a:off x="540119" y="105273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1cm.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绕点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逆时针旋转得到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AB'C'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，使点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落在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边上，连接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BB'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BB'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的长度是（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0112" name="yt_table_10112_skip" title="H_70.01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198436991"/>
                  </p:ext>
                </p:extLst>
              </p:nvPr>
            </p:nvGraphicFramePr>
            <p:xfrm>
              <a:off x="541215" y="4581128"/>
              <a:ext cx="11109806" cy="520319"/>
            </p:xfrm>
            <a:graphic>
              <a:graphicData uri="http://schemas.openxmlformats.org/drawingml/2006/table">
                <a:tbl>
                  <a:tblPr/>
                  <a:tblGrid>
                    <a:gridCol w="3106513">
                      <a:extLst>
                        <a:ext uri="{9D8B030D-6E8A-4147-A177-3AD203B41FA5}">
                          <a16:colId xmlns:a16="http://schemas.microsoft.com/office/drawing/2014/main" val="10011"/>
                        </a:ext>
                      </a:extLst>
                    </a:gridCol>
                    <a:gridCol w="2987433">
                      <a:extLst>
                        <a:ext uri="{9D8B030D-6E8A-4147-A177-3AD203B41FA5}">
                          <a16:colId xmlns:a16="http://schemas.microsoft.com/office/drawing/2014/main" val="10012"/>
                        </a:ext>
                      </a:extLst>
                    </a:gridCol>
                    <a:gridCol w="2507930">
                      <a:extLst>
                        <a:ext uri="{9D8B030D-6E8A-4147-A177-3AD203B41FA5}">
                          <a16:colId xmlns:a16="http://schemas.microsoft.com/office/drawing/2014/main" val="2943519436"/>
                        </a:ext>
                      </a:extLst>
                    </a:gridCol>
                    <a:gridCol w="2507930">
                      <a:extLst>
                        <a:ext uri="{9D8B030D-6E8A-4147-A177-3AD203B41FA5}">
                          <a16:colId xmlns:a16="http://schemas.microsoft.com/office/drawing/2014/main" val="381168250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A.1cm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B.2cm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D.2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8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0112" name="yt_table_10112_skip" title="H_70.01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198436991"/>
                  </p:ext>
                </p:extLst>
              </p:nvPr>
            </p:nvGraphicFramePr>
            <p:xfrm>
              <a:off x="541215" y="4581128"/>
              <a:ext cx="11109806" cy="520319"/>
            </p:xfrm>
            <a:graphic>
              <a:graphicData uri="http://schemas.openxmlformats.org/drawingml/2006/table">
                <a:tbl>
                  <a:tblPr/>
                  <a:tblGrid>
                    <a:gridCol w="3106513">
                      <a:extLst>
                        <a:ext uri="{9D8B030D-6E8A-4147-A177-3AD203B41FA5}">
                          <a16:colId xmlns:a16="http://schemas.microsoft.com/office/drawing/2014/main" val="10011"/>
                        </a:ext>
                      </a:extLst>
                    </a:gridCol>
                    <a:gridCol w="2987433">
                      <a:extLst>
                        <a:ext uri="{9D8B030D-6E8A-4147-A177-3AD203B41FA5}">
                          <a16:colId xmlns:a16="http://schemas.microsoft.com/office/drawing/2014/main" val="10012"/>
                        </a:ext>
                      </a:extLst>
                    </a:gridCol>
                    <a:gridCol w="2507930">
                      <a:extLst>
                        <a:ext uri="{9D8B030D-6E8A-4147-A177-3AD203B41FA5}">
                          <a16:colId xmlns:a16="http://schemas.microsoft.com/office/drawing/2014/main" val="2943519436"/>
                        </a:ext>
                      </a:extLst>
                    </a:gridCol>
                    <a:gridCol w="2507930">
                      <a:extLst>
                        <a:ext uri="{9D8B030D-6E8A-4147-A177-3AD203B41FA5}">
                          <a16:colId xmlns:a16="http://schemas.microsoft.com/office/drawing/2014/main" val="381168250"/>
                        </a:ext>
                      </a:extLst>
                    </a:gridCol>
                  </a:tblGrid>
                  <a:tr h="520319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A.1cm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B.2cm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242718" r="-100000" b="-2441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342718" b="-2441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8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0109" name="yt_shape_10109_skip" title="H_130.90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62126" y="2276872"/>
            <a:ext cx="1467984" cy="1662444"/>
            <a:chOff x="0" y="0"/>
            <a:chExt cx="1467984" cy="1662444"/>
          </a:xfrm>
        </p:grpSpPr>
        <p:pic>
          <p:nvPicPr>
            <p:cNvPr id="2" name="yt_image_10109">
              <a:extLst>
                <a:ext uri="">
                  <a16:creationId xmlns:p14="http://schemas.microsoft.com/office/powerpoint/2010/main" xmlns:a14="http://schemas.microsoft.com/office/drawing/2010/main" xmlns:a16="http://schemas.microsoft.com/office/drawing/2014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467984" cy="126644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111" name="yt_shape_10111"/>
            <p:cNvSpPr txBox="1"/>
            <p:nvPr/>
          </p:nvSpPr>
          <p:spPr>
            <a:xfrm>
              <a:off x="200711" y="130244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16E9797F-5030-7375-A0D7-FF5A328375C5}"/>
              </a:ext>
            </a:extLst>
          </p:cNvPr>
          <p:cNvSpPr txBox="1"/>
          <p:nvPr/>
        </p:nvSpPr>
        <p:spPr>
          <a:xfrm>
            <a:off x="10117982" y="148141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13" name="yt_shape_10113"/>
          <p:cNvSpPr txBox="1"/>
          <p:nvPr/>
        </p:nvSpPr>
        <p:spPr>
          <a:xfrm>
            <a:off x="540000" y="764704"/>
            <a:ext cx="153888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二、填空题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114" name="yt_shape_10114"/>
              <p:cNvSpPr txBox="1"/>
              <p:nvPr/>
            </p:nvSpPr>
            <p:spPr>
              <a:xfrm>
                <a:off x="540119" y="1196752"/>
                <a:ext cx="11111999" cy="112133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三点在正方形（每个小正方形边长为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）网格线的交点处，若将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绕着点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逆时针旋转得到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AC'B'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AC'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200" b="0" i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B'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200" b="0" i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0114" name="yt_shape_101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196752"/>
                <a:ext cx="11111999" cy="1121333"/>
              </a:xfrm>
              <a:prstGeom prst="rect">
                <a:avLst/>
              </a:prstGeom>
              <a:blipFill>
                <a:blip r:embed="rId2"/>
                <a:stretch>
                  <a:fillRect l="-1701" t="-4348" b="-86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119" name="yt_shape_10119"/>
          <p:cNvSpPr txBox="1"/>
          <p:nvPr/>
        </p:nvSpPr>
        <p:spPr>
          <a:xfrm>
            <a:off x="540000" y="4030902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0116" name="yt_shape_10116" title="H_134.4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12117" y="2276872"/>
            <a:ext cx="1567764" cy="1707021"/>
            <a:chOff x="0" y="0"/>
            <a:chExt cx="1567764" cy="1707021"/>
          </a:xfrm>
        </p:grpSpPr>
        <p:pic>
          <p:nvPicPr>
            <p:cNvPr id="2" name="yt_image_10116">
              <a:extLst>
                <a:ext uri="">
  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567764" cy="131102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118" name="yt_shape_10118"/>
            <p:cNvSpPr txBox="1"/>
            <p:nvPr/>
          </p:nvSpPr>
          <p:spPr>
            <a:xfrm>
              <a:off x="250601" y="1347021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94DF7150-6B28-BEED-1AB4-EEE61F09C22A}"/>
                  </a:ext>
                </a:extLst>
              </p:cNvPr>
              <p:cNvSpPr txBox="1"/>
              <p:nvPr/>
            </p:nvSpPr>
            <p:spPr>
              <a:xfrm>
                <a:off x="7246196" y="1625434"/>
                <a:ext cx="548512" cy="72861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12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94DF7150-6B28-BEED-1AB4-EEE61F09C22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46196" y="1625434"/>
                <a:ext cx="548512" cy="728612"/>
              </a:xfrm>
              <a:prstGeom prst="rect">
                <a:avLst/>
              </a:prstGeom>
              <a:blipFill>
                <a:blip r:embed="rId4"/>
                <a:stretch>
                  <a:fillRect l="-11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70ABA4E0-7ACB-B892-2A78-A935E38FB971}"/>
              </a:ext>
            </a:extLst>
          </p:cNvPr>
          <p:cNvCxnSpPr/>
          <p:nvPr/>
        </p:nvCxnSpPr>
        <p:spPr>
          <a:xfrm>
            <a:off x="7031407" y="2157609"/>
            <a:ext cx="978090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9064654F-0426-1782-A3C3-B506F31375DD}"/>
                  </a:ext>
                </a:extLst>
              </p:cNvPr>
              <p:cNvSpPr txBox="1"/>
              <p:nvPr/>
            </p:nvSpPr>
            <p:spPr>
              <a:xfrm>
                <a:off x="9456123" y="1437529"/>
                <a:ext cx="308674" cy="72861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12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9064654F-0426-1782-A3C3-B506F31375D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456123" y="1437529"/>
                <a:ext cx="308674" cy="728612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C5327637-481C-E8EC-C155-2417248407D0}"/>
              </a:ext>
            </a:extLst>
          </p:cNvPr>
          <p:cNvCxnSpPr/>
          <p:nvPr/>
        </p:nvCxnSpPr>
        <p:spPr>
          <a:xfrm>
            <a:off x="9241334" y="2157609"/>
            <a:ext cx="73825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yt_shape_10120"/>
          <p:cNvSpPr txBox="1"/>
          <p:nvPr/>
        </p:nvSpPr>
        <p:spPr>
          <a:xfrm>
            <a:off x="636769" y="400506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如图所示的图案由三个叶片组成，绕点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旋转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后可以和自身重合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若每个叶片的面积为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4cm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，则图中阴影部分的面积之和为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3" name="yt_shape_10124"/>
          <p:cNvSpPr txBox="1"/>
          <p:nvPr/>
        </p:nvSpPr>
        <p:spPr>
          <a:xfrm>
            <a:off x="636650" y="7065773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" name="yt_shape_10121" title="H_139.5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01260" y="5013176"/>
            <a:ext cx="1783015" cy="1772172"/>
            <a:chOff x="0" y="0"/>
            <a:chExt cx="1783015" cy="1772172"/>
          </a:xfrm>
        </p:grpSpPr>
        <p:pic>
          <p:nvPicPr>
            <p:cNvPr id="15" name="yt_image_10121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0" y="0"/>
              <a:ext cx="1783015" cy="137617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" name="yt_shape_10123"/>
            <p:cNvSpPr txBox="1"/>
            <p:nvPr/>
          </p:nvSpPr>
          <p:spPr>
            <a:xfrm>
              <a:off x="358226" y="141217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17" name="文本框 16">
            <a:extLst>
              <a:ext uri="{FF2B5EF4-FFF2-40B4-BE49-F238E27FC236}">
                <a16:creationId xmlns:a16="http://schemas.microsoft.com/office/drawing/2014/main" id="{E2B3F416-6746-0C1D-A5B8-C455EDBBBD88}"/>
              </a:ext>
            </a:extLst>
          </p:cNvPr>
          <p:cNvSpPr txBox="1"/>
          <p:nvPr/>
        </p:nvSpPr>
        <p:spPr>
          <a:xfrm>
            <a:off x="9049407" y="4433746"/>
            <a:ext cx="332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  <p:bldP spid="17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25" name="yt_shape_10125"/>
          <p:cNvSpPr txBox="1"/>
          <p:nvPr/>
        </p:nvSpPr>
        <p:spPr>
          <a:xfrm>
            <a:off x="540119" y="92184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▱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▱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绕点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顺时针旋转到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▱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的位置，此时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恰好经过点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DCD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40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°.</a:t>
            </a:r>
          </a:p>
        </p:txBody>
      </p:sp>
      <p:sp>
        <p:nvSpPr>
          <p:cNvPr id="10129" name="yt_shape_10129"/>
          <p:cNvSpPr txBox="1"/>
          <p:nvPr/>
        </p:nvSpPr>
        <p:spPr>
          <a:xfrm>
            <a:off x="540000" y="3922495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0126" name="yt_shape_10126" title="H_144.76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019615" y="1916832"/>
            <a:ext cx="2152769" cy="1838466"/>
            <a:chOff x="0" y="0"/>
            <a:chExt cx="2152769" cy="1838466"/>
          </a:xfrm>
        </p:grpSpPr>
        <p:pic>
          <p:nvPicPr>
            <p:cNvPr id="2" name="yt_image_10126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152769" cy="144246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128" name="yt_shape_10128"/>
            <p:cNvSpPr txBox="1"/>
            <p:nvPr/>
          </p:nvSpPr>
          <p:spPr>
            <a:xfrm>
              <a:off x="543103" y="147846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EFFD75A9-4AC5-6D6D-EA18-27DA8C09F04B}"/>
              </a:ext>
            </a:extLst>
          </p:cNvPr>
          <p:cNvSpPr txBox="1"/>
          <p:nvPr/>
        </p:nvSpPr>
        <p:spPr>
          <a:xfrm>
            <a:off x="6293696" y="1350530"/>
            <a:ext cx="484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40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yt_shape_10130"/>
          <p:cNvSpPr txBox="1"/>
          <p:nvPr/>
        </p:nvSpPr>
        <p:spPr>
          <a:xfrm>
            <a:off x="540000" y="392249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如图，在矩形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，矩形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绕着点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逆时针旋转一定角度得到矩形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AB'C'D'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的对应点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落在边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B'C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grpSp>
        <p:nvGrpSpPr>
          <p:cNvPr id="9" name="yt_shape_10131" title="H_133.9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00516" y="4869160"/>
            <a:ext cx="1990728" cy="1701306"/>
            <a:chOff x="0" y="0"/>
            <a:chExt cx="1990728" cy="1701306"/>
          </a:xfrm>
        </p:grpSpPr>
        <p:pic>
          <p:nvPicPr>
            <p:cNvPr id="10" name="yt_image_10131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990728" cy="130530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yt_shape_10133"/>
            <p:cNvSpPr txBox="1"/>
            <p:nvPr/>
          </p:nvSpPr>
          <p:spPr>
            <a:xfrm>
              <a:off x="462083" y="134130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12" name="文本框 11">
            <a:extLst>
              <a:ext uri="{FF2B5EF4-FFF2-40B4-BE49-F238E27FC236}">
                <a16:creationId xmlns:a16="http://schemas.microsoft.com/office/drawing/2014/main" id="{4AF9E463-DBAD-5078-7AAE-0D8BE96C515D}"/>
              </a:ext>
            </a:extLst>
          </p:cNvPr>
          <p:cNvSpPr txBox="1"/>
          <p:nvPr/>
        </p:nvSpPr>
        <p:spPr>
          <a:xfrm>
            <a:off x="9232038" y="4351177"/>
            <a:ext cx="332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1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5" name="yt_shape_10135"/>
          <p:cNvSpPr txBox="1"/>
          <p:nvPr/>
        </p:nvSpPr>
        <p:spPr>
          <a:xfrm>
            <a:off x="540000" y="908720"/>
            <a:ext cx="153888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三、解答题</a:t>
            </a:r>
          </a:p>
        </p:txBody>
      </p:sp>
      <p:sp>
        <p:nvSpPr>
          <p:cNvPr id="10136" name="yt_shape_10136"/>
          <p:cNvSpPr txBox="1"/>
          <p:nvPr/>
        </p:nvSpPr>
        <p:spPr>
          <a:xfrm>
            <a:off x="540119" y="138802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逆时针旋转一定的角度后与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重合，且点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恰好成为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的中点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0137" name="yt_image_10137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44329" y="2181106"/>
            <a:ext cx="2407789" cy="1152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139" name="yt_shape_10139"/>
          <p:cNvSpPr txBox="1"/>
          <p:nvPr/>
        </p:nvSpPr>
        <p:spPr>
          <a:xfrm>
            <a:off x="540000" y="2328663"/>
            <a:ext cx="600164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）指出旋转中心，并求出旋转角的度数；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335F299-A796-A166-284F-FEAE8ED3CB9A}"/>
              </a:ext>
            </a:extLst>
          </p:cNvPr>
          <p:cNvSpPr txBox="1"/>
          <p:nvPr/>
        </p:nvSpPr>
        <p:spPr>
          <a:xfrm>
            <a:off x="449989" y="2757178"/>
            <a:ext cx="33455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中，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00290E4-8CF3-D70D-702A-53F3B2450349}"/>
              </a:ext>
            </a:extLst>
          </p:cNvPr>
          <p:cNvSpPr txBox="1"/>
          <p:nvPr/>
        </p:nvSpPr>
        <p:spPr>
          <a:xfrm>
            <a:off x="449989" y="3232666"/>
            <a:ext cx="31963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0F1EF7D-3610-35F2-EA68-8685B91B8FE1}"/>
              </a:ext>
            </a:extLst>
          </p:cNvPr>
          <p:cNvSpPr txBox="1"/>
          <p:nvPr/>
        </p:nvSpPr>
        <p:spPr>
          <a:xfrm>
            <a:off x="449989" y="3708154"/>
            <a:ext cx="23247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150°.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5D92BAD8-78EC-817A-D686-4E09FAEB1FFF}"/>
              </a:ext>
            </a:extLst>
          </p:cNvPr>
          <p:cNvSpPr txBox="1"/>
          <p:nvPr/>
        </p:nvSpPr>
        <p:spPr>
          <a:xfrm>
            <a:off x="449989" y="4183642"/>
            <a:ext cx="68332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当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逆时针旋转一定的角度后与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重合，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501C5769-0F30-9534-BA3A-04A7A2CFC626}"/>
              </a:ext>
            </a:extLst>
          </p:cNvPr>
          <p:cNvSpPr txBox="1"/>
          <p:nvPr/>
        </p:nvSpPr>
        <p:spPr>
          <a:xfrm>
            <a:off x="449989" y="4659130"/>
            <a:ext cx="55299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旋转中心为点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等于旋转角，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CE2BCB09-EF56-C035-ABE5-E10EDED8A7A7}"/>
              </a:ext>
            </a:extLst>
          </p:cNvPr>
          <p:cNvSpPr txBox="1"/>
          <p:nvPr/>
        </p:nvSpPr>
        <p:spPr>
          <a:xfrm>
            <a:off x="449989" y="5134618"/>
            <a:ext cx="23597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即旋转角为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150°.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40" name="yt_shape_10140"/>
          <p:cNvSpPr txBox="1"/>
          <p:nvPr/>
        </p:nvSpPr>
        <p:spPr>
          <a:xfrm>
            <a:off x="540000" y="1052736"/>
            <a:ext cx="6718186" cy="330930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）求出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的度数和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）在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中，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150°.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当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逆时针旋转一定的角度后与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重合，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旋转中心为点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等于旋转角，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即旋转角为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150°.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yt_shape_10142"/>
              <p:cNvSpPr txBox="1"/>
              <p:nvPr/>
            </p:nvSpPr>
            <p:spPr>
              <a:xfrm>
                <a:off x="540000" y="1566082"/>
                <a:ext cx="7336945" cy="254691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绕点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逆时针旋转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150°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后与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重合，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DAE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150°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360°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150°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150°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60°.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为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的中点，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9" name="yt_shape_1014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566082"/>
                <a:ext cx="7336945" cy="2546916"/>
              </a:xfrm>
              <a:prstGeom prst="rect">
                <a:avLst/>
              </a:prstGeom>
              <a:blipFill>
                <a:blip r:embed="rId2"/>
                <a:stretch>
                  <a:fillRect l="-2577" t="-2153" r="-1663" b="-64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文本框 9">
            <a:extLst>
              <a:ext uri="{FF2B5EF4-FFF2-40B4-BE49-F238E27FC236}">
                <a16:creationId xmlns:a16="http://schemas.microsoft.com/office/drawing/2014/main" id="{B4E6B0A0-A4E1-286B-A5FA-DEB230F794CF}"/>
              </a:ext>
            </a:extLst>
          </p:cNvPr>
          <p:cNvSpPr txBox="1"/>
          <p:nvPr/>
        </p:nvSpPr>
        <p:spPr>
          <a:xfrm>
            <a:off x="449989" y="1519276"/>
            <a:ext cx="74460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绕点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逆时针旋转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150°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后与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重合，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5667D900-CE36-BF14-C2F6-34788842E904}"/>
              </a:ext>
            </a:extLst>
          </p:cNvPr>
          <p:cNvSpPr txBox="1"/>
          <p:nvPr/>
        </p:nvSpPr>
        <p:spPr>
          <a:xfrm>
            <a:off x="449989" y="1994764"/>
            <a:ext cx="67412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150°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F6317E8A-B626-2FDA-D6B7-CCBE8E417546}"/>
              </a:ext>
            </a:extLst>
          </p:cNvPr>
          <p:cNvSpPr txBox="1"/>
          <p:nvPr/>
        </p:nvSpPr>
        <p:spPr>
          <a:xfrm>
            <a:off x="449989" y="2470252"/>
            <a:ext cx="48076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150°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150°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60°.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A1271196-7A3E-FBFD-3A97-3EFCBA7E272C}"/>
                  </a:ext>
                </a:extLst>
              </p:cNvPr>
              <p:cNvSpPr txBox="1"/>
              <p:nvPr/>
            </p:nvSpPr>
            <p:spPr>
              <a:xfrm>
                <a:off x="449989" y="2945740"/>
                <a:ext cx="4990211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点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为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的中点，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A1271196-7A3E-FBFD-3A97-3EFCBA7E272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945740"/>
                <a:ext cx="4990211" cy="765061"/>
              </a:xfrm>
              <a:prstGeom prst="rect">
                <a:avLst/>
              </a:prstGeom>
              <a:blipFill>
                <a:blip r:embed="rId3"/>
                <a:stretch>
                  <a:fillRect l="-1956" r="-2078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文本框 13">
            <a:extLst>
              <a:ext uri="{FF2B5EF4-FFF2-40B4-BE49-F238E27FC236}">
                <a16:creationId xmlns:a16="http://schemas.microsoft.com/office/drawing/2014/main" id="{5B5D9815-5CEE-CD8C-E6D7-B91E0275D716}"/>
              </a:ext>
            </a:extLst>
          </p:cNvPr>
          <p:cNvSpPr txBox="1"/>
          <p:nvPr/>
        </p:nvSpPr>
        <p:spPr>
          <a:xfrm>
            <a:off x="449989" y="3617189"/>
            <a:ext cx="138976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6" name="yt_image_10137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244329" y="2181106"/>
            <a:ext cx="2407789" cy="1152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allAtOnce"/>
      <p:bldP spid="11" grpId="0" build="allAtOnce"/>
      <p:bldP spid="12" grpId="0" build="allAtOnce"/>
      <p:bldP spid="13" grpId="0" build="allAtOnce"/>
      <p:bldP spid="1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44" name="yt_shape_10144"/>
          <p:cNvSpPr txBox="1"/>
          <p:nvPr/>
        </p:nvSpPr>
        <p:spPr>
          <a:xfrm>
            <a:off x="540119" y="98072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（芜湖市模拟）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绕点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按顺时针旋转一定角度得到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的对应点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恰好落在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边上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0145" name="yt_image_1014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3788" y="1863975"/>
            <a:ext cx="1648330" cy="17602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147" name="yt_shape_10147"/>
          <p:cNvSpPr txBox="1"/>
          <p:nvPr/>
        </p:nvSpPr>
        <p:spPr>
          <a:xfrm>
            <a:off x="540000" y="1982839"/>
            <a:ext cx="506388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50°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，求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DAF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的度数；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18CEF9F-F0CD-50CC-BEA4-D1869C0644AA}"/>
              </a:ext>
            </a:extLst>
          </p:cNvPr>
          <p:cNvSpPr txBox="1"/>
          <p:nvPr/>
        </p:nvSpPr>
        <p:spPr>
          <a:xfrm>
            <a:off x="449989" y="2426676"/>
            <a:ext cx="47504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绕点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按顺时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3D43CD6-7A0B-4757-2139-50AD12161D16}"/>
              </a:ext>
            </a:extLst>
          </p:cNvPr>
          <p:cNvSpPr txBox="1"/>
          <p:nvPr/>
        </p:nvSpPr>
        <p:spPr>
          <a:xfrm>
            <a:off x="449989" y="2902164"/>
            <a:ext cx="41250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针旋转一定角度得到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5EF9B205-C399-021A-23C5-4201F2EAEED5}"/>
              </a:ext>
            </a:extLst>
          </p:cNvPr>
          <p:cNvSpPr txBox="1"/>
          <p:nvPr/>
        </p:nvSpPr>
        <p:spPr>
          <a:xfrm>
            <a:off x="449989" y="3377652"/>
            <a:ext cx="1643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5619502-0366-69C0-AEDE-5D871DEF7AE9}"/>
              </a:ext>
            </a:extLst>
          </p:cNvPr>
          <p:cNvSpPr txBox="1"/>
          <p:nvPr/>
        </p:nvSpPr>
        <p:spPr>
          <a:xfrm>
            <a:off x="449989" y="3853140"/>
            <a:ext cx="29851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62B061C7-B847-8D27-8DA9-ED12EEFB7CA0}"/>
              </a:ext>
            </a:extLst>
          </p:cNvPr>
          <p:cNvSpPr txBox="1"/>
          <p:nvPr/>
        </p:nvSpPr>
        <p:spPr>
          <a:xfrm>
            <a:off x="449989" y="4328628"/>
            <a:ext cx="2278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中，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334E24E0-8287-29D1-6411-C1B64ACB96EB}"/>
              </a:ext>
            </a:extLst>
          </p:cNvPr>
          <p:cNvSpPr txBox="1"/>
          <p:nvPr/>
        </p:nvSpPr>
        <p:spPr>
          <a:xfrm>
            <a:off x="449989" y="4804116"/>
            <a:ext cx="33487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DAF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40°.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49" name="yt_shape_10149"/>
          <p:cNvSpPr txBox="1"/>
          <p:nvPr/>
        </p:nvSpPr>
        <p:spPr>
          <a:xfrm>
            <a:off x="540000" y="994084"/>
            <a:ext cx="8906284" cy="522983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）解：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将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绕点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按顺时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针旋转一定角度得到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50°.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中，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DAF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40°.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）证明：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将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绕点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按顺时针旋转一定角度得到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CAD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CAD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F7389F7-CAB7-DE74-0B00-E8E8C335F8F4}"/>
              </a:ext>
            </a:extLst>
          </p:cNvPr>
          <p:cNvSpPr txBox="1"/>
          <p:nvPr/>
        </p:nvSpPr>
        <p:spPr>
          <a:xfrm>
            <a:off x="449989" y="1504232"/>
            <a:ext cx="90002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绕点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按顺时针旋转一定角度得到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549950C1-0FE2-0050-D1AB-3ED4C19FA4AA}"/>
              </a:ext>
            </a:extLst>
          </p:cNvPr>
          <p:cNvSpPr txBox="1"/>
          <p:nvPr/>
        </p:nvSpPr>
        <p:spPr>
          <a:xfrm>
            <a:off x="449989" y="1979720"/>
            <a:ext cx="18644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8ECA0C2D-3757-F688-C77B-2876BEE2D8C1}"/>
              </a:ext>
            </a:extLst>
          </p:cNvPr>
          <p:cNvSpPr txBox="1"/>
          <p:nvPr/>
        </p:nvSpPr>
        <p:spPr>
          <a:xfrm>
            <a:off x="449989" y="2455208"/>
            <a:ext cx="28042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EDA7FB39-CF72-2945-11C0-74254C927A14}"/>
              </a:ext>
            </a:extLst>
          </p:cNvPr>
          <p:cNvSpPr txBox="1"/>
          <p:nvPr/>
        </p:nvSpPr>
        <p:spPr>
          <a:xfrm>
            <a:off x="449989" y="2930697"/>
            <a:ext cx="2288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CAD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B170627C-2EF7-289B-E67D-9347410E3B4D}"/>
              </a:ext>
            </a:extLst>
          </p:cNvPr>
          <p:cNvSpPr txBox="1"/>
          <p:nvPr/>
        </p:nvSpPr>
        <p:spPr>
          <a:xfrm>
            <a:off x="449989" y="3406184"/>
            <a:ext cx="16961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yt_shape_10148"/>
          <p:cNvSpPr txBox="1"/>
          <p:nvPr/>
        </p:nvSpPr>
        <p:spPr>
          <a:xfrm>
            <a:off x="536058" y="1052736"/>
            <a:ext cx="525785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CAD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，求证：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5" name="yt_image_1014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3788" y="1863975"/>
            <a:ext cx="1648330" cy="17602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allAtOnce"/>
      <p:bldP spid="9" grpId="0" build="allAtOnce"/>
      <p:bldP spid="10" grpId="0" build="allAtOnce"/>
      <p:bldP spid="11" grpId="0" build="allAtOnce"/>
      <p:bldP spid="1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51" name="yt_shape_10151"/>
          <p:cNvSpPr txBox="1"/>
          <p:nvPr/>
        </p:nvSpPr>
        <p:spPr>
          <a:xfrm>
            <a:off x="540119" y="105273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（芜湖市无为市期末）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如图，将矩形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绕点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逆时针旋转得到矩形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GBEF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，使点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恰好落到线段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上的点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处，连接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0152" name="yt_image_10152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819606" y="1961383"/>
            <a:ext cx="2832512" cy="2339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154" name="yt_shape_10154"/>
          <p:cNvSpPr txBox="1"/>
          <p:nvPr/>
        </p:nvSpPr>
        <p:spPr>
          <a:xfrm>
            <a:off x="540119" y="1961383"/>
            <a:ext cx="391453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）求证：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平分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29F294D-92D0-6590-8DB8-885019163886}"/>
              </a:ext>
            </a:extLst>
          </p:cNvPr>
          <p:cNvSpPr txBox="1"/>
          <p:nvPr/>
        </p:nvSpPr>
        <p:spPr>
          <a:xfrm>
            <a:off x="449989" y="2383030"/>
            <a:ext cx="84922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证明：（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将矩形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绕点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逆时针旋转得到矩形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GBEF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3D3B3A0-36B2-3255-C10E-E9A19961C59D}"/>
              </a:ext>
            </a:extLst>
          </p:cNvPr>
          <p:cNvSpPr txBox="1"/>
          <p:nvPr/>
        </p:nvSpPr>
        <p:spPr>
          <a:xfrm>
            <a:off x="449989" y="2858518"/>
            <a:ext cx="49378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使点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恰好落到线段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上的点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处，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BB609A9-0A98-34EE-3EB8-282DB7758CB1}"/>
              </a:ext>
            </a:extLst>
          </p:cNvPr>
          <p:cNvSpPr txBox="1"/>
          <p:nvPr/>
        </p:nvSpPr>
        <p:spPr>
          <a:xfrm>
            <a:off x="449989" y="3334006"/>
            <a:ext cx="40710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BEC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D5001C98-B858-1D3C-1F28-125F475E3655}"/>
              </a:ext>
            </a:extLst>
          </p:cNvPr>
          <p:cNvSpPr txBox="1"/>
          <p:nvPr/>
        </p:nvSpPr>
        <p:spPr>
          <a:xfrm>
            <a:off x="449989" y="3809494"/>
            <a:ext cx="43694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DEC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1FC94055-2676-9460-F832-BC028B11636E}"/>
              </a:ext>
            </a:extLst>
          </p:cNvPr>
          <p:cNvSpPr txBox="1"/>
          <p:nvPr/>
        </p:nvSpPr>
        <p:spPr>
          <a:xfrm>
            <a:off x="449989" y="4284982"/>
            <a:ext cx="2659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BEC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DEC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6FC25629-0CE6-D804-1B72-78B018E1425A}"/>
              </a:ext>
            </a:extLst>
          </p:cNvPr>
          <p:cNvSpPr txBox="1"/>
          <p:nvPr/>
        </p:nvSpPr>
        <p:spPr>
          <a:xfrm>
            <a:off x="449989" y="4760470"/>
            <a:ext cx="24565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平分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BED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2123</Words>
  <Application>Microsoft Office PowerPoint</Application>
  <PresentationFormat>宽屏</PresentationFormat>
  <Paragraphs>168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6" baseType="lpstr">
      <vt:lpstr>等线</vt:lpstr>
      <vt:lpstr>等线 Light</vt:lpstr>
      <vt:lpstr>黑体</vt:lpstr>
      <vt:lpstr>华文行楷</vt:lpstr>
      <vt:lpstr>楷体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李富贵儿</cp:lastModifiedBy>
  <cp:revision>43</cp:revision>
  <dcterms:created xsi:type="dcterms:W3CDTF">2023-05-05T05:33:04Z</dcterms:created>
  <dcterms:modified xsi:type="dcterms:W3CDTF">2023-10-19T14:38:55Z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