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5" r:id="rId6"/>
    <p:sldId id="368" r:id="rId7"/>
    <p:sldId id="369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3" name="yt_shape_15803"/>
          <p:cNvSpPr txBox="1"/>
          <p:nvPr/>
        </p:nvSpPr>
        <p:spPr>
          <a:xfrm>
            <a:off x="540000" y="900000"/>
            <a:ext cx="33406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统计知识应用</a:t>
            </a:r>
          </a:p>
        </p:txBody>
      </p:sp>
      <p:sp>
        <p:nvSpPr>
          <p:cNvPr id="15804" name="yt_shape_15804"/>
          <p:cNvSpPr txBox="1"/>
          <p:nvPr/>
        </p:nvSpPr>
        <p:spPr>
          <a:xfrm>
            <a:off x="540119" y="1399565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端午节是中国的传统节日，民间有端午节吃粽子的习俗，在端午节来临之际，某校七、八年级开展了一次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包粽子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实践活动，对学生的活动情况按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分制进行评分，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成绩（单位：分）为均不低于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的整数，为了解这次活动的效果，现从这两个年级各随机抽取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名学生的活动成绩作为样本进行整理，并绘制统计图表，部分信息如下：</a:t>
            </a:r>
          </a:p>
        </p:txBody>
      </p:sp>
      <p:sp>
        <p:nvSpPr>
          <p:cNvPr id="15805" name="yt_shape_15805"/>
          <p:cNvSpPr txBox="1"/>
          <p:nvPr/>
        </p:nvSpPr>
        <p:spPr>
          <a:xfrm>
            <a:off x="972315" y="4007340"/>
            <a:ext cx="276998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七年级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活动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扇形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统计图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</p:txBody>
      </p:sp>
      <p:pic>
        <p:nvPicPr>
          <p:cNvPr id="15806" name="yt_image_15806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9496" y="4910012"/>
            <a:ext cx="1595628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08" name="yt_shape_15808"/>
          <p:cNvSpPr txBox="1"/>
          <p:nvPr/>
        </p:nvSpPr>
        <p:spPr>
          <a:xfrm>
            <a:off x="6287515" y="4247405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八年级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名学生活动成绩统计表</a:t>
            </a:r>
          </a:p>
        </p:txBody>
      </p:sp>
      <p:pic>
        <p:nvPicPr>
          <p:cNvPr id="3" name="yt_shape_1697709433795">
            <a:extLst>
              <a:ext uri="{FF2B5EF4-FFF2-40B4-BE49-F238E27FC236}">
                <a16:creationId xmlns:a16="http://schemas.microsoft.com/office/drawing/2014/main" id="{D5FD92B2-3C13-5128-6E79-13CADAC1CA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029"/>
            <a:ext cx="1174942" cy="366380"/>
          </a:xfrm>
          <a:prstGeom prst="rect">
            <a:avLst/>
          </a:prstGeom>
        </p:spPr>
      </p:pic>
      <p:graphicFrame>
        <p:nvGraphicFramePr>
          <p:cNvPr id="8" name="yt_table_1580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920491"/>
              </p:ext>
            </p:extLst>
          </p:nvPr>
        </p:nvGraphicFramePr>
        <p:xfrm>
          <a:off x="5375920" y="5140898"/>
          <a:ext cx="6132062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773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1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1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1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13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90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1" name="yt_shape_15811"/>
          <p:cNvSpPr txBox="1"/>
          <p:nvPr/>
        </p:nvSpPr>
        <p:spPr>
          <a:xfrm>
            <a:off x="540000" y="3704078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已知八年级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名学生活动成绩的中位数为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8.5.</a:t>
            </a:r>
          </a:p>
        </p:txBody>
      </p:sp>
      <p:sp>
        <p:nvSpPr>
          <p:cNvPr id="15812" name="yt_shape_15812"/>
          <p:cNvSpPr txBox="1"/>
          <p:nvPr/>
        </p:nvSpPr>
        <p:spPr>
          <a:xfrm>
            <a:off x="540000" y="4183381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请根据以上信息，完成下列问题：</a:t>
            </a:r>
          </a:p>
        </p:txBody>
      </p:sp>
      <p:sp>
        <p:nvSpPr>
          <p:cNvPr id="15813" name="yt_shape_15813"/>
          <p:cNvSpPr txBox="1"/>
          <p:nvPr/>
        </p:nvSpPr>
        <p:spPr>
          <a:xfrm>
            <a:off x="540119" y="46626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）样本中，七年级活动成绩为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分的学生数是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，七年级活动成绩的众数是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分；</a:t>
            </a:r>
          </a:p>
        </p:txBody>
      </p:sp>
      <p:sp>
        <p:nvSpPr>
          <p:cNvPr id="15814" name="yt_shape_15814"/>
          <p:cNvSpPr txBox="1"/>
          <p:nvPr/>
        </p:nvSpPr>
        <p:spPr>
          <a:xfrm>
            <a:off x="540000" y="5622119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7ADE97-C524-3372-1935-27BD8C743FE8}"/>
              </a:ext>
            </a:extLst>
          </p:cNvPr>
          <p:cNvSpPr txBox="1"/>
          <p:nvPr/>
        </p:nvSpPr>
        <p:spPr>
          <a:xfrm>
            <a:off x="7155707" y="4615878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40BECE-E30E-8230-1A0C-B6D89ED3AEDE}"/>
              </a:ext>
            </a:extLst>
          </p:cNvPr>
          <p:cNvSpPr txBox="1"/>
          <p:nvPr/>
        </p:nvSpPr>
        <p:spPr>
          <a:xfrm>
            <a:off x="1059708" y="509136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1BF5B2-4826-D16E-0921-AB0DA0E0404C}"/>
              </a:ext>
            </a:extLst>
          </p:cNvPr>
          <p:cNvSpPr txBox="1"/>
          <p:nvPr/>
        </p:nvSpPr>
        <p:spPr>
          <a:xfrm>
            <a:off x="1973989" y="557531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CC7C63-3CAA-4C66-2AF5-FEFC807C16D8}"/>
              </a:ext>
            </a:extLst>
          </p:cNvPr>
          <p:cNvSpPr txBox="1"/>
          <p:nvPr/>
        </p:nvSpPr>
        <p:spPr>
          <a:xfrm>
            <a:off x="3497989" y="557531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5805"/>
          <p:cNvSpPr txBox="1"/>
          <p:nvPr/>
        </p:nvSpPr>
        <p:spPr>
          <a:xfrm>
            <a:off x="972315" y="1043226"/>
            <a:ext cx="276998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七年级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活动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扇形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统计图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 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</p:txBody>
      </p:sp>
      <p:pic>
        <p:nvPicPr>
          <p:cNvPr id="12" name="yt_image_15806">
            <a:extLst>
              <a:ext uri="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9496" y="1945898"/>
            <a:ext cx="1595628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5808"/>
          <p:cNvSpPr txBox="1"/>
          <p:nvPr/>
        </p:nvSpPr>
        <p:spPr>
          <a:xfrm>
            <a:off x="6287515" y="1283291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八年级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名学生活动成绩统计表</a:t>
            </a:r>
          </a:p>
        </p:txBody>
      </p:sp>
      <p:graphicFrame>
        <p:nvGraphicFramePr>
          <p:cNvPr id="14" name="yt_table_1580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565239"/>
              </p:ext>
            </p:extLst>
          </p:nvPr>
        </p:nvGraphicFramePr>
        <p:xfrm>
          <a:off x="5375920" y="2176784"/>
          <a:ext cx="6132062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773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1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13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1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13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90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成绩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15" name="yt_shape_15815"/>
              <p:cNvSpPr txBox="1"/>
              <p:nvPr/>
            </p:nvSpPr>
            <p:spPr>
              <a:xfrm>
                <a:off x="540119" y="1272815"/>
                <a:ext cx="11111999" cy="46723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）若认定活动成绩不低于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优秀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，根据样本数据，判断本次活动中优秀率高的年级是否平均成绩也高，并说明理由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）优秀率高的年级不是平均成绩也高，理由如下：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七年级优秀率为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平均成绩为：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八年级优秀率为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平均成绩为：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优秀率高的年级为八年级，但平均成绩七年级更高，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优秀率高的年级不是平均成绩也高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815" name="yt_shape_15815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72815"/>
                <a:ext cx="11111999" cy="4672369"/>
              </a:xfrm>
              <a:prstGeom prst="rect">
                <a:avLst/>
              </a:prstGeom>
              <a:blipFill>
                <a:blip r:embed="rId2"/>
                <a:stretch>
                  <a:fillRect l="-1701" t="-1175" r="-439" b="-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CD59E9C-98A4-261F-A95C-9E4143E82414}"/>
              </a:ext>
            </a:extLst>
          </p:cNvPr>
          <p:cNvSpPr txBox="1"/>
          <p:nvPr/>
        </p:nvSpPr>
        <p:spPr>
          <a:xfrm>
            <a:off x="450108" y="2176985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）优秀率高的年级不是平均成绩也高，理由如下：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77C4F0-E312-7662-1720-F88A4F728410}"/>
              </a:ext>
            </a:extLst>
          </p:cNvPr>
          <p:cNvSpPr txBox="1"/>
          <p:nvPr/>
        </p:nvSpPr>
        <p:spPr>
          <a:xfrm>
            <a:off x="450108" y="2652473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七年级优秀率为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FC3809-7813-DF0C-1C84-357A3BA0B729}"/>
              </a:ext>
            </a:extLst>
          </p:cNvPr>
          <p:cNvSpPr txBox="1"/>
          <p:nvPr/>
        </p:nvSpPr>
        <p:spPr>
          <a:xfrm>
            <a:off x="450108" y="3127961"/>
            <a:ext cx="8333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平均成绩为：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3B715D2-4C87-737E-EA38-5C818D21195B}"/>
                  </a:ext>
                </a:extLst>
              </p:cNvPr>
              <p:cNvSpPr txBox="1"/>
              <p:nvPr/>
            </p:nvSpPr>
            <p:spPr>
              <a:xfrm>
                <a:off x="450108" y="3603449"/>
                <a:ext cx="59331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八年级优秀率为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}">
                <a:extLst>
                  <a:ext uri="{FF2B5EF4-FFF2-40B4-BE49-F238E27FC236}">
                    <a16:creationId xmlns:a16="http://schemas.microsoft.com/office/drawing/2014/main" id="{43B715D2-4C87-737E-EA38-5C818D2119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03449"/>
                <a:ext cx="5933186" cy="769062"/>
              </a:xfrm>
              <a:prstGeom prst="rect">
                <a:avLst/>
              </a:prstGeom>
              <a:blipFill>
                <a:blip r:embed="rId3"/>
                <a:stretch>
                  <a:fillRect l="-1644" r="-164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6B144FE-72EA-537E-4541-53122DDF59AB}"/>
                  </a:ext>
                </a:extLst>
              </p:cNvPr>
              <p:cNvSpPr txBox="1"/>
              <p:nvPr/>
            </p:nvSpPr>
            <p:spPr>
              <a:xfrm>
                <a:off x="450108" y="4278899"/>
                <a:ext cx="8819262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平均成绩为：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8.3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}">
                <a:extLst>
                  <a:ext uri="{FF2B5EF4-FFF2-40B4-BE49-F238E27FC236}">
                    <a16:creationId xmlns:a16="http://schemas.microsoft.com/office/drawing/2014/main" id="{F6B144FE-72EA-537E-4541-53122DDF59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78899"/>
                <a:ext cx="8819262" cy="768045"/>
              </a:xfrm>
              <a:prstGeom prst="rect">
                <a:avLst/>
              </a:prstGeom>
              <a:blipFill>
                <a:blip r:embed="rId4"/>
                <a:stretch>
                  <a:fillRect l="-1106" r="-110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573CC2E-D51F-3B82-03A2-7A73019BD9B6}"/>
              </a:ext>
            </a:extLst>
          </p:cNvPr>
          <p:cNvSpPr txBox="1"/>
          <p:nvPr/>
        </p:nvSpPr>
        <p:spPr>
          <a:xfrm>
            <a:off x="450108" y="4953332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优秀率高的年级为八年级，但平均成绩七年级更高，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0842D9-7F2B-503B-4BB4-6060610718A0}"/>
              </a:ext>
            </a:extLst>
          </p:cNvPr>
          <p:cNvSpPr txBox="1"/>
          <p:nvPr/>
        </p:nvSpPr>
        <p:spPr>
          <a:xfrm>
            <a:off x="450108" y="5428820"/>
            <a:ext cx="513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优秀率高的年级不是平均成绩也高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1" name="yt_shape_15821"/>
          <p:cNvSpPr txBox="1"/>
          <p:nvPr/>
        </p:nvSpPr>
        <p:spPr>
          <a:xfrm>
            <a:off x="540119" y="916119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届冬奥会于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日在北京胜利闭幕，某校七、八年级各有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名学生，为了解这两个年级学生对本次冬奥会的关注程度，现从这两个年级各随机抽取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名学生进行冬奥知识测试，将测试成绩按以下六组进行整理（得分用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，并绘制七年级测试成绩频数直方图和八年级测试成绩扇形统计图，部分信息如下：</a:t>
            </a:r>
          </a:p>
        </p:txBody>
      </p:sp>
      <p:pic>
        <p:nvPicPr>
          <p:cNvPr id="15822" name="yt_image_158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1862" y="3948443"/>
            <a:ext cx="4928275" cy="235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4" name="yt_shape_15824"/>
          <p:cNvSpPr txBox="1"/>
          <p:nvPr/>
        </p:nvSpPr>
        <p:spPr>
          <a:xfrm>
            <a:off x="540000" y="3432135"/>
            <a:ext cx="5924699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已知八年级测试成绩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组数据全部如下：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请根据以上信息完成下列问题：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）八年级测试成绩的中位数是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86.5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29E089-D785-3FA3-94D1-30784248E551}"/>
              </a:ext>
            </a:extLst>
          </p:cNvPr>
          <p:cNvSpPr txBox="1"/>
          <p:nvPr/>
        </p:nvSpPr>
        <p:spPr>
          <a:xfrm>
            <a:off x="1973989" y="481179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6160BC-8C33-B7AF-8085-0912079DF2FD}"/>
              </a:ext>
            </a:extLst>
          </p:cNvPr>
          <p:cNvSpPr txBox="1"/>
          <p:nvPr/>
        </p:nvSpPr>
        <p:spPr>
          <a:xfrm>
            <a:off x="3650389" y="481179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8D15EF-2085-7232-42FF-D828CF4AE407}"/>
              </a:ext>
            </a:extLst>
          </p:cNvPr>
          <p:cNvSpPr txBox="1"/>
          <p:nvPr/>
        </p:nvSpPr>
        <p:spPr>
          <a:xfrm>
            <a:off x="5174389" y="5287281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86.5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58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2349" y="1008615"/>
            <a:ext cx="4928275" cy="235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829" name="yt_shape_15829"/>
              <p:cNvSpPr txBox="1"/>
              <p:nvPr/>
            </p:nvSpPr>
            <p:spPr>
              <a:xfrm>
                <a:off x="540119" y="836712"/>
                <a:ext cx="6059937" cy="83620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）若测试成绩不低于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，则认定该学生对冬奥会关注程度高，请估计该校七、八年级对冬奥会关注程度高的学生一共有多少人，并说明理由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）由直方图得样本中七年级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组和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组总人数为：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（人），则七年级学生中对冬奥会关注程度高的人数为：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（人），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由扇形图得，样本中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组占比为：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所以八年级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组和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组占比为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则八年级学生中对冬奥会关注程度的人数为：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（人），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（人）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答：估计七、八年级对冬奥会关注程度高的学生共有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829" name="yt_shape_158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6059937" cy="8362097"/>
              </a:xfrm>
              <a:prstGeom prst="rect">
                <a:avLst/>
              </a:prstGeom>
              <a:blipFill>
                <a:blip r:embed="rId2"/>
                <a:stretch>
                  <a:fillRect l="-3119" t="-583" r="-1911" b="-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5B49236-64FE-4EC7-A4C6-505F360994C4}"/>
              </a:ext>
            </a:extLst>
          </p:cNvPr>
          <p:cNvSpPr txBox="1"/>
          <p:nvPr/>
        </p:nvSpPr>
        <p:spPr>
          <a:xfrm>
            <a:off x="450108" y="3172528"/>
            <a:ext cx="11203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）由直方图得样本中七年级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组和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组总人数为：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（人），则七年级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2C0319-857C-42B0-5B8A-653F38B979B7}"/>
                  </a:ext>
                </a:extLst>
              </p:cNvPr>
              <p:cNvSpPr txBox="1"/>
              <p:nvPr/>
            </p:nvSpPr>
            <p:spPr>
              <a:xfrm>
                <a:off x="450108" y="3648016"/>
                <a:ext cx="9428862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学生中对冬奥会关注程度高的人数为：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（人），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F2C0319-857C-42B0-5B8A-653F38B979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48016"/>
                <a:ext cx="9428862" cy="767030"/>
              </a:xfrm>
              <a:prstGeom prst="rect">
                <a:avLst/>
              </a:prstGeom>
              <a:blipFill>
                <a:blip r:embed="rId3"/>
                <a:stretch>
                  <a:fillRect l="-1034" r="-97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AB122E3-1EAD-92B0-B828-1259C56BAD5E}"/>
              </a:ext>
            </a:extLst>
          </p:cNvPr>
          <p:cNvSpPr txBox="1"/>
          <p:nvPr/>
        </p:nvSpPr>
        <p:spPr>
          <a:xfrm>
            <a:off x="450108" y="4321434"/>
            <a:ext cx="10271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由扇形图得，样本中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组占比为：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342316-2494-B4B7-BFC8-CB45E4E87B76}"/>
              </a:ext>
            </a:extLst>
          </p:cNvPr>
          <p:cNvSpPr txBox="1"/>
          <p:nvPr/>
        </p:nvSpPr>
        <p:spPr>
          <a:xfrm>
            <a:off x="450108" y="4796922"/>
            <a:ext cx="640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所以八年级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组和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组占比为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5C816C-E89C-F309-C79C-95FFE3F79514}"/>
              </a:ext>
            </a:extLst>
          </p:cNvPr>
          <p:cNvSpPr txBox="1"/>
          <p:nvPr/>
        </p:nvSpPr>
        <p:spPr>
          <a:xfrm>
            <a:off x="450108" y="5272410"/>
            <a:ext cx="9628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则八年级学生中对冬奥会关注程度的人数为：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（人），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E19AF9-9692-243D-2E78-3D57B36C04D8}"/>
              </a:ext>
            </a:extLst>
          </p:cNvPr>
          <p:cNvSpPr txBox="1"/>
          <p:nvPr/>
        </p:nvSpPr>
        <p:spPr>
          <a:xfrm>
            <a:off x="450108" y="5747898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（人）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22B4ED6-0518-C515-7995-F71D7329AA55}"/>
              </a:ext>
            </a:extLst>
          </p:cNvPr>
          <p:cNvSpPr txBox="1"/>
          <p:nvPr/>
        </p:nvSpPr>
        <p:spPr>
          <a:xfrm>
            <a:off x="450108" y="6223386"/>
            <a:ext cx="8028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答：估计七、八年级对冬奥会关注程度高的学生共有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58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0056" y="836712"/>
            <a:ext cx="4928275" cy="235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919</Words>
  <Application>Microsoft Office PowerPoint</Application>
  <PresentationFormat>宽屏</PresentationFormat>
  <Paragraphs>84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Finished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43</cp:revision>
  <dcterms:created xsi:type="dcterms:W3CDTF">2023-05-05T05:33:04Z</dcterms:created>
  <dcterms:modified xsi:type="dcterms:W3CDTF">2023-10-20T20:16:35Z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