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3" r:id="rId6"/>
    <p:sldId id="376" r:id="rId7"/>
    <p:sldId id="377" r:id="rId8"/>
    <p:sldId id="380" r:id="rId9"/>
    <p:sldId id="381" r:id="rId10"/>
    <p:sldId id="383" r:id="rId11"/>
    <p:sldId id="385" r:id="rId12"/>
    <p:sldId id="390" r:id="rId13"/>
    <p:sldId id="386" r:id="rId14"/>
    <p:sldId id="391" r:id="rId15"/>
    <p:sldId id="392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bin"/><Relationship Id="rId5" Type="http://schemas.openxmlformats.org/officeDocument/2006/relationships/image" Target="../media/image27.bin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4" name="yt_shape_12604"/>
          <p:cNvSpPr txBox="1"/>
          <p:nvPr/>
        </p:nvSpPr>
        <p:spPr>
          <a:xfrm>
            <a:off x="540000" y="836712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603" name="yt_image_1260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06" name="yt_shape_12606"/>
          <p:cNvSpPr txBox="1"/>
          <p:nvPr/>
        </p:nvSpPr>
        <p:spPr>
          <a:xfrm>
            <a:off x="540000" y="1534295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各边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，各角也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的多边形叫做正多边形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607" name="yt_shape_12607"/>
          <p:cNvSpPr txBox="1"/>
          <p:nvPr/>
        </p:nvSpPr>
        <p:spPr>
          <a:xfrm>
            <a:off x="540119" y="201359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把圆分成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）等份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）依次连接各分点所得的多边形是这个圆的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内接正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边形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）经过各分点作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圆的切线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，以相邻切线的交点为顶点的多边形是这个圆的外切正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608" name="yt_shape_12608"/>
          <p:cNvSpPr txBox="1"/>
          <p:nvPr/>
        </p:nvSpPr>
        <p:spPr>
          <a:xfrm>
            <a:off x="540000" y="3453164"/>
            <a:ext cx="80021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等分圆周的方法有：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量角器等分圆周；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尺规等分圆周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8D9706C-5B1E-A65A-B8A7-425A112E9DB4}"/>
              </a:ext>
            </a:extLst>
          </p:cNvPr>
          <p:cNvSpPr txBox="1"/>
          <p:nvPr/>
        </p:nvSpPr>
        <p:spPr>
          <a:xfrm>
            <a:off x="1592989" y="148748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6A453E-F952-B813-AD04-AF6BFABA62A5}"/>
              </a:ext>
            </a:extLst>
          </p:cNvPr>
          <p:cNvSpPr txBox="1"/>
          <p:nvPr/>
        </p:nvSpPr>
        <p:spPr>
          <a:xfrm>
            <a:off x="4031389" y="148748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44771E-8462-30FB-7BE6-67226D3D4822}"/>
              </a:ext>
            </a:extLst>
          </p:cNvPr>
          <p:cNvSpPr txBox="1"/>
          <p:nvPr/>
        </p:nvSpPr>
        <p:spPr>
          <a:xfrm>
            <a:off x="10508507" y="196679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内接正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CC49BB-FD05-E0B3-0FF9-95EC46848D5B}"/>
              </a:ext>
            </a:extLst>
          </p:cNvPr>
          <p:cNvSpPr txBox="1"/>
          <p:nvPr/>
        </p:nvSpPr>
        <p:spPr>
          <a:xfrm>
            <a:off x="450108" y="244228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边形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194DFB-0B6C-24C9-2ACC-43397B57442E}"/>
              </a:ext>
            </a:extLst>
          </p:cNvPr>
          <p:cNvSpPr txBox="1"/>
          <p:nvPr/>
        </p:nvSpPr>
        <p:spPr>
          <a:xfrm>
            <a:off x="4717308" y="244228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圆的切线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8" name="yt_shape_12668"/>
          <p:cNvSpPr txBox="1"/>
          <p:nvPr/>
        </p:nvSpPr>
        <p:spPr>
          <a:xfrm>
            <a:off x="540000" y="803284"/>
            <a:ext cx="58637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是正六边形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669" name="yt_image_1266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2946" y="1434951"/>
            <a:ext cx="2086106" cy="1887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71" name="yt_shape_12671"/>
          <p:cNvSpPr txBox="1"/>
          <p:nvPr/>
        </p:nvSpPr>
        <p:spPr>
          <a:xfrm>
            <a:off x="540119" y="33724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）尺规作图，以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为顶点，做圆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的内接正四边形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AMNP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（不写作法，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保留作图痕迹）；</a:t>
            </a:r>
          </a:p>
        </p:txBody>
      </p:sp>
      <p:sp>
        <p:nvSpPr>
          <p:cNvPr id="7" name="yt_shape_12675"/>
          <p:cNvSpPr txBox="1"/>
          <p:nvPr/>
        </p:nvSpPr>
        <p:spPr>
          <a:xfrm>
            <a:off x="540000" y="4301480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2677"/>
          <p:cNvSpPr txBox="1"/>
          <p:nvPr/>
        </p:nvSpPr>
        <p:spPr>
          <a:xfrm>
            <a:off x="4963985" y="4933147"/>
            <a:ext cx="1867114" cy="13056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250" b="0" i="0" u="none" spc="-72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en-US" altLang="zh-CN" sz="7250" b="0" i="0" u="none" spc="12747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9" name="yt_image_1267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3985" y="4933147"/>
            <a:ext cx="1847113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78AC47B6-4396-43CC-D1DA-99090D82F7C1}"/>
              </a:ext>
            </a:extLst>
          </p:cNvPr>
          <p:cNvSpPr txBox="1"/>
          <p:nvPr/>
        </p:nvSpPr>
        <p:spPr>
          <a:xfrm>
            <a:off x="449989" y="4254674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2679">
            <a:extLst>
              <a:ext uri="{FF2B5EF4-FFF2-40B4-BE49-F238E27FC236}">
                <a16:creationId xmlns:a16="http://schemas.microsoft.com/office/drawing/2014/main" id="{7DDBFCE1-9C22-235F-37D8-7BF323CF48F1}"/>
              </a:ext>
            </a:extLst>
          </p:cNvPr>
          <p:cNvSpPr txBox="1"/>
          <p:nvPr/>
        </p:nvSpPr>
        <p:spPr>
          <a:xfrm>
            <a:off x="540000" y="1819693"/>
            <a:ext cx="5583260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）解：点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一定重合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也为圆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的直径，故点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重合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）证明：如图，连接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由题意可得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的内接正十二边形的一条边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F77DA0-8ACE-B7DA-A8E0-F49330EC45FC}"/>
              </a:ext>
            </a:extLst>
          </p:cNvPr>
          <p:cNvSpPr txBox="1"/>
          <p:nvPr/>
        </p:nvSpPr>
        <p:spPr>
          <a:xfrm>
            <a:off x="449989" y="1772887"/>
            <a:ext cx="5709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一定重合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324CAF-EB9E-9A02-285B-5345C706B733}"/>
              </a:ext>
            </a:extLst>
          </p:cNvPr>
          <p:cNvSpPr txBox="1"/>
          <p:nvPr/>
        </p:nvSpPr>
        <p:spPr>
          <a:xfrm>
            <a:off x="449989" y="2248375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85B8D3-C3AB-39CB-A35A-514D68B8AFF2}"/>
              </a:ext>
            </a:extLst>
          </p:cNvPr>
          <p:cNvSpPr txBox="1"/>
          <p:nvPr/>
        </p:nvSpPr>
        <p:spPr>
          <a:xfrm>
            <a:off x="449989" y="2723863"/>
            <a:ext cx="526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也为圆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的直径，故点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重合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8992A42-7ADE-9576-4F3C-6B95BB817C35}"/>
              </a:ext>
            </a:extLst>
          </p:cNvPr>
          <p:cNvSpPr txBox="1"/>
          <p:nvPr/>
        </p:nvSpPr>
        <p:spPr>
          <a:xfrm>
            <a:off x="449989" y="3199351"/>
            <a:ext cx="4607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）证明：如图，连接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35B023B-0181-B8D0-5B45-7E526F733A97}"/>
              </a:ext>
            </a:extLst>
          </p:cNvPr>
          <p:cNvSpPr txBox="1"/>
          <p:nvPr/>
        </p:nvSpPr>
        <p:spPr>
          <a:xfrm>
            <a:off x="449989" y="3674839"/>
            <a:ext cx="5639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由题意可得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3B9E5C-2005-6BB0-B206-9FAC5F7ACD52}"/>
              </a:ext>
            </a:extLst>
          </p:cNvPr>
          <p:cNvSpPr txBox="1"/>
          <p:nvPr/>
        </p:nvSpPr>
        <p:spPr>
          <a:xfrm>
            <a:off x="449989" y="4150327"/>
            <a:ext cx="2258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3E8D86D-9EFD-34B0-05EE-37AD575AD274}"/>
              </a:ext>
            </a:extLst>
          </p:cNvPr>
          <p:cNvSpPr txBox="1"/>
          <p:nvPr/>
        </p:nvSpPr>
        <p:spPr>
          <a:xfrm>
            <a:off x="449989" y="4625815"/>
            <a:ext cx="248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EECE725-CDBF-F7E4-87BE-582EE378155E}"/>
              </a:ext>
            </a:extLst>
          </p:cNvPr>
          <p:cNvSpPr txBox="1"/>
          <p:nvPr/>
        </p:nvSpPr>
        <p:spPr>
          <a:xfrm>
            <a:off x="449989" y="5101303"/>
            <a:ext cx="548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故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的内接正十二边形的一条边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2672"/>
          <p:cNvSpPr txBox="1"/>
          <p:nvPr/>
        </p:nvSpPr>
        <p:spPr>
          <a:xfrm>
            <a:off x="540000" y="836712"/>
            <a:ext cx="61218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是否一定重合，请说明理由；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2673"/>
              <p:cNvSpPr txBox="1"/>
              <p:nvPr/>
            </p:nvSpPr>
            <p:spPr>
              <a:xfrm>
                <a:off x="540000" y="1316015"/>
                <a:ext cx="10854638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）若在（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）作图中，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，求证：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是正十二边形的一条边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" name="yt_shape_126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16015"/>
                <a:ext cx="10854638" cy="490006"/>
              </a:xfrm>
              <a:prstGeom prst="rect">
                <a:avLst/>
              </a:prstGeom>
              <a:blipFill>
                <a:blip r:embed="rId2"/>
                <a:stretch>
                  <a:fillRect l="-1742" r="-899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266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08697" y="2045691"/>
            <a:ext cx="2086106" cy="1887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yt_image_1267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03772" y="4298934"/>
            <a:ext cx="1847113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2" name="yt_shape_12682"/>
          <p:cNvSpPr txBox="1"/>
          <p:nvPr/>
        </p:nvSpPr>
        <p:spPr>
          <a:xfrm>
            <a:off x="540000" y="836712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681" name="yt_image_1268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84" name="yt_shape_12684"/>
          <p:cNvSpPr txBox="1"/>
          <p:nvPr/>
        </p:nvSpPr>
        <p:spPr>
          <a:xfrm>
            <a:off x="540119" y="153429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（金华市中考）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，正五边形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，阅读以下作图过程，并回答下列问题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作法：如图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长为半径作圆弧，与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687" name="yt_shape_12687"/>
          <p:cNvSpPr txBox="1"/>
          <p:nvPr/>
        </p:nvSpPr>
        <p:spPr>
          <a:xfrm>
            <a:off x="4085034" y="2926357"/>
            <a:ext cx="3567259" cy="15038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350" b="0" i="0" u="none" spc="-83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en-US" altLang="zh-CN" sz="7150" b="0" i="0" u="none" spc="10051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　</a:t>
            </a:r>
            <a:r>
              <a:rPr lang="en-US" altLang="zh-CN" sz="8350" b="0" i="0" u="none" spc="11491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  <a:cs typeface="宋体" pitchFamily="84"/>
              </a:rPr>
              <a:t> </a:t>
            </a:r>
          </a:p>
        </p:txBody>
      </p:sp>
      <p:pic>
        <p:nvPicPr>
          <p:cNvPr id="12685" name="yt_image_1268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5034" y="3165119"/>
            <a:ext cx="1501626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86" name="yt_image_1268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96124" y="2926357"/>
            <a:ext cx="1722474" cy="1664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89" name="yt_shape_12689"/>
          <p:cNvSpPr txBox="1"/>
          <p:nvPr/>
        </p:nvSpPr>
        <p:spPr>
          <a:xfrm>
            <a:off x="5207936" y="4640861"/>
            <a:ext cx="1776127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  <a:tabLst>
                <a:tab pos="1149464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</a:p>
        </p:txBody>
      </p:sp>
      <p:sp>
        <p:nvSpPr>
          <p:cNvPr id="12690" name="yt_shape_12690"/>
          <p:cNvSpPr txBox="1"/>
          <p:nvPr/>
        </p:nvSpPr>
        <p:spPr>
          <a:xfrm>
            <a:off x="540000" y="4941168"/>
            <a:ext cx="31963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0DA7C38-81DC-CB2D-B7E6-AA31A2BB99A6}"/>
              </a:ext>
            </a:extLst>
          </p:cNvPr>
          <p:cNvSpPr txBox="1"/>
          <p:nvPr/>
        </p:nvSpPr>
        <p:spPr>
          <a:xfrm>
            <a:off x="450108" y="5445224"/>
            <a:ext cx="558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五边形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是正五边形，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43E71CB-C4BB-A876-C639-D336DCB12E8B}"/>
                  </a:ext>
                </a:extLst>
              </p:cNvPr>
              <p:cNvSpPr txBox="1"/>
              <p:nvPr/>
            </p:nvSpPr>
            <p:spPr>
              <a:xfrm>
                <a:off x="450108" y="5920712"/>
                <a:ext cx="7817548" cy="889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108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°.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43E71CB-C4BB-A876-C639-D336DCB12E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920712"/>
                <a:ext cx="7817548" cy="889458"/>
              </a:xfrm>
              <a:prstGeom prst="rect">
                <a:avLst/>
              </a:prstGeom>
              <a:blipFill>
                <a:blip r:embed="rId5"/>
                <a:stretch>
                  <a:fillRect l="-1248" b="-1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643E71CB-C4BB-A876-C639-D336DCB12E8B}"/>
              </a:ext>
            </a:extLst>
          </p:cNvPr>
          <p:cNvSpPr txBox="1"/>
          <p:nvPr/>
        </p:nvSpPr>
        <p:spPr>
          <a:xfrm>
            <a:off x="450108" y="1027374"/>
            <a:ext cx="7817548" cy="88945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是正三角形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A18567-C412-CA73-F973-8F0644FCB7B6}"/>
              </a:ext>
            </a:extLst>
          </p:cNvPr>
          <p:cNvSpPr txBox="1"/>
          <p:nvPr/>
        </p:nvSpPr>
        <p:spPr>
          <a:xfrm>
            <a:off x="450108" y="1707772"/>
            <a:ext cx="8917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理由如下：如图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，由题意可得：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B63128-6C64-42AB-F328-C4909FFDB9FA}"/>
              </a:ext>
            </a:extLst>
          </p:cNvPr>
          <p:cNvSpPr txBox="1"/>
          <p:nvPr/>
        </p:nvSpPr>
        <p:spPr>
          <a:xfrm>
            <a:off x="450108" y="2211828"/>
            <a:ext cx="54858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FON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是等边三角形，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NFA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AE8F841-D2E7-6839-B658-32D1E50F1F15}"/>
              </a:ext>
            </a:extLst>
          </p:cNvPr>
          <p:cNvSpPr txBox="1"/>
          <p:nvPr/>
        </p:nvSpPr>
        <p:spPr>
          <a:xfrm>
            <a:off x="450108" y="2643876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同理可得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ANM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6C32BE-486A-6B1C-3973-EF1635B3F973}"/>
              </a:ext>
            </a:extLst>
          </p:cNvPr>
          <p:cNvSpPr txBox="1"/>
          <p:nvPr/>
        </p:nvSpPr>
        <p:spPr>
          <a:xfrm>
            <a:off x="450108" y="3147932"/>
            <a:ext cx="4745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MAN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ANM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NMA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2FC98A2-E8F4-9485-95BD-44ED38832E21}"/>
              </a:ext>
            </a:extLst>
          </p:cNvPr>
          <p:cNvSpPr txBox="1"/>
          <p:nvPr/>
        </p:nvSpPr>
        <p:spPr>
          <a:xfrm>
            <a:off x="450108" y="3631098"/>
            <a:ext cx="30328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MAN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是正三角形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yt_shape_12691"/>
          <p:cNvSpPr txBox="1"/>
          <p:nvPr/>
        </p:nvSpPr>
        <p:spPr>
          <a:xfrm>
            <a:off x="540000" y="768237"/>
            <a:ext cx="57275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是正三角形吗？请说明理由；</a:t>
            </a:r>
          </a:p>
        </p:txBody>
      </p:sp>
      <p:sp>
        <p:nvSpPr>
          <p:cNvPr id="11" name="yt_shape_12687"/>
          <p:cNvSpPr txBox="1"/>
          <p:nvPr/>
        </p:nvSpPr>
        <p:spPr>
          <a:xfrm>
            <a:off x="7879060" y="2060848"/>
            <a:ext cx="3567259" cy="15038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350" b="0" i="0" u="none" spc="-83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en-US" altLang="zh-CN" sz="7150" b="0" i="0" u="none" spc="10051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　</a:t>
            </a:r>
            <a:r>
              <a:rPr lang="en-US" altLang="zh-CN" sz="8350" b="0" i="0" u="none" spc="11491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  <a:cs typeface="宋体" pitchFamily="84"/>
              </a:rPr>
              <a:t> </a:t>
            </a:r>
          </a:p>
        </p:txBody>
      </p:sp>
      <p:pic>
        <p:nvPicPr>
          <p:cNvPr id="12" name="yt_image_1268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79060" y="2299610"/>
            <a:ext cx="1501626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yt_image_1268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90150" y="2060848"/>
            <a:ext cx="1722474" cy="1664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yt_shape_12689"/>
          <p:cNvSpPr txBox="1"/>
          <p:nvPr/>
        </p:nvSpPr>
        <p:spPr>
          <a:xfrm>
            <a:off x="9001962" y="3775352"/>
            <a:ext cx="1776127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  <a:tabLst>
                <a:tab pos="1149464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6" name="yt_shape_12696"/>
          <p:cNvSpPr txBox="1"/>
          <p:nvPr/>
        </p:nvSpPr>
        <p:spPr>
          <a:xfrm>
            <a:off x="540000" y="1733687"/>
            <a:ext cx="31386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698" name="yt_shape_12698"/>
          <p:cNvSpPr txBox="1"/>
          <p:nvPr/>
        </p:nvSpPr>
        <p:spPr>
          <a:xfrm>
            <a:off x="5107095" y="1531667"/>
            <a:ext cx="1578061" cy="141378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850" b="0" i="0" u="none" spc="-7850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  <a:cs typeface="宋体" pitchFamily="78"/>
              </a:rPr>
              <a:t> </a:t>
            </a:r>
            <a:r>
              <a:rPr lang="en-US" altLang="zh-CN" sz="7850" b="0" i="0" u="none" spc="10343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  <a:cs typeface="宋体" pitchFamily="7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697" name="yt_image_1269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6071" y="2061413"/>
            <a:ext cx="1560893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00" name="yt_shape_12700"/>
          <p:cNvSpPr txBox="1"/>
          <p:nvPr/>
        </p:nvSpPr>
        <p:spPr>
          <a:xfrm>
            <a:off x="540000" y="3145734"/>
            <a:ext cx="23115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701" name="yt_shape_12701"/>
          <p:cNvSpPr txBox="1"/>
          <p:nvPr/>
        </p:nvSpPr>
        <p:spPr>
          <a:xfrm>
            <a:off x="540000" y="3625037"/>
            <a:ext cx="22009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702" name="yt_shape_12702"/>
          <p:cNvSpPr txBox="1"/>
          <p:nvPr/>
        </p:nvSpPr>
        <p:spPr>
          <a:xfrm>
            <a:off x="540000" y="4104340"/>
            <a:ext cx="40684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五边形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是正五边形，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03" name="yt_shape_12703"/>
              <p:cNvSpPr txBox="1"/>
              <p:nvPr/>
            </p:nvSpPr>
            <p:spPr>
              <a:xfrm>
                <a:off x="540000" y="4583643"/>
                <a:ext cx="3685304" cy="7455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144°.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03" name="yt_shape_12703" descr="{&quot;rangeId&quot;:3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83643"/>
                <a:ext cx="3685304" cy="745525"/>
              </a:xfrm>
              <a:prstGeom prst="rect">
                <a:avLst/>
              </a:prstGeom>
              <a:blipFill>
                <a:blip r:embed="rId3"/>
                <a:stretch>
                  <a:fillRect l="-5132" r="-3974" b="-13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05" name="yt_shape_12705"/>
          <p:cNvSpPr txBox="1"/>
          <p:nvPr/>
        </p:nvSpPr>
        <p:spPr>
          <a:xfrm>
            <a:off x="540000" y="5379956"/>
            <a:ext cx="63478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144°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706" name="yt_shape_12706"/>
          <p:cNvSpPr txBox="1"/>
          <p:nvPr/>
        </p:nvSpPr>
        <p:spPr>
          <a:xfrm>
            <a:off x="540000" y="5859259"/>
            <a:ext cx="23243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707" name="yt_shape_12707"/>
          <p:cNvSpPr txBox="1"/>
          <p:nvPr/>
        </p:nvSpPr>
        <p:spPr>
          <a:xfrm>
            <a:off x="540000" y="6338562"/>
            <a:ext cx="11541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3BBC37-F759-7D17-CA65-E34328810817}"/>
              </a:ext>
            </a:extLst>
          </p:cNvPr>
          <p:cNvSpPr txBox="1"/>
          <p:nvPr/>
        </p:nvSpPr>
        <p:spPr>
          <a:xfrm>
            <a:off x="449989" y="1686881"/>
            <a:ext cx="3288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4237FE-AFB4-FED6-1BB5-5EEAD6BD77FF}"/>
              </a:ext>
            </a:extLst>
          </p:cNvPr>
          <p:cNvSpPr txBox="1"/>
          <p:nvPr/>
        </p:nvSpPr>
        <p:spPr>
          <a:xfrm>
            <a:off x="449989" y="3098928"/>
            <a:ext cx="2469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62F54B-6A92-6B3E-A328-CEB353C0C271}"/>
              </a:ext>
            </a:extLst>
          </p:cNvPr>
          <p:cNvSpPr txBox="1"/>
          <p:nvPr/>
        </p:nvSpPr>
        <p:spPr>
          <a:xfrm>
            <a:off x="449989" y="3578231"/>
            <a:ext cx="23597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DC21A7-500D-87B0-DBB4-5D9F598A5FA4}"/>
              </a:ext>
            </a:extLst>
          </p:cNvPr>
          <p:cNvSpPr txBox="1"/>
          <p:nvPr/>
        </p:nvSpPr>
        <p:spPr>
          <a:xfrm>
            <a:off x="449989" y="4057535"/>
            <a:ext cx="4209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五边形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是正五边形，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7BB544C-8DE8-05F8-344F-68120D0F145A}"/>
                  </a:ext>
                </a:extLst>
              </p:cNvPr>
              <p:cNvSpPr txBox="1"/>
              <p:nvPr/>
            </p:nvSpPr>
            <p:spPr>
              <a:xfrm>
                <a:off x="449989" y="4536837"/>
                <a:ext cx="3829748" cy="8319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144°.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6, 'mathAnswerShape': 1}">
                <a:extLst>
                  <a:ext uri="{FF2B5EF4-FFF2-40B4-BE49-F238E27FC236}">
                    <a16:creationId xmlns:a16="http://schemas.microsoft.com/office/drawing/2014/main" id="{47BB544C-8DE8-05F8-344F-68120D0F14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36837"/>
                <a:ext cx="3829748" cy="831927"/>
              </a:xfrm>
              <a:prstGeom prst="rect">
                <a:avLst/>
              </a:prstGeom>
              <a:blipFill>
                <a:blip r:embed="rId4"/>
                <a:stretch>
                  <a:fillRect l="-2548" r="-2389" b="-65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3D9F27A-47E3-2A9D-7DF5-B7B058601AB4}"/>
              </a:ext>
            </a:extLst>
          </p:cNvPr>
          <p:cNvSpPr txBox="1"/>
          <p:nvPr/>
        </p:nvSpPr>
        <p:spPr>
          <a:xfrm>
            <a:off x="449989" y="5333150"/>
            <a:ext cx="6466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0C7A86-FAC7-53E1-2F3F-FFC8A72391C3}"/>
              </a:ext>
            </a:extLst>
          </p:cNvPr>
          <p:cNvSpPr txBox="1"/>
          <p:nvPr/>
        </p:nvSpPr>
        <p:spPr>
          <a:xfrm>
            <a:off x="449989" y="5812453"/>
            <a:ext cx="2481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6E146D5-F970-963F-04EA-82FBD2DDAB50}"/>
              </a:ext>
            </a:extLst>
          </p:cNvPr>
          <p:cNvSpPr txBox="1"/>
          <p:nvPr/>
        </p:nvSpPr>
        <p:spPr>
          <a:xfrm>
            <a:off x="449989" y="6291756"/>
            <a:ext cx="1323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yt_shape_12693"/>
          <p:cNvSpPr txBox="1"/>
          <p:nvPr/>
        </p:nvSpPr>
        <p:spPr>
          <a:xfrm>
            <a:off x="540119" y="7507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开始，以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长为半径，在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上依次截取点，再依次连接这些分点，得到正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边形，求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  <a:cs typeface="宋体"/>
            </a:endParaRPr>
          </a:p>
        </p:txBody>
      </p:sp>
      <p:sp>
        <p:nvSpPr>
          <p:cNvPr id="21" name="yt_shape_12687"/>
          <p:cNvSpPr txBox="1"/>
          <p:nvPr/>
        </p:nvSpPr>
        <p:spPr>
          <a:xfrm>
            <a:off x="7879060" y="2060848"/>
            <a:ext cx="3567259" cy="15038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350" b="0" i="0" u="none" spc="-83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en-US" altLang="zh-CN" sz="7150" b="0" i="0" u="none" spc="10051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　</a:t>
            </a:r>
            <a:r>
              <a:rPr lang="en-US" altLang="zh-CN" sz="8350" b="0" i="0" u="none" spc="11491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  <a:cs typeface="宋体" pitchFamily="84"/>
              </a:rPr>
              <a:t> </a:t>
            </a:r>
          </a:p>
        </p:txBody>
      </p:sp>
      <p:pic>
        <p:nvPicPr>
          <p:cNvPr id="22" name="yt_image_1268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79060" y="2299610"/>
            <a:ext cx="1501626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yt_image_1268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90150" y="2060848"/>
            <a:ext cx="1722474" cy="1664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yt_shape_12689"/>
          <p:cNvSpPr txBox="1"/>
          <p:nvPr/>
        </p:nvSpPr>
        <p:spPr>
          <a:xfrm>
            <a:off x="9001962" y="3775352"/>
            <a:ext cx="1776127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  <a:tabLst>
                <a:tab pos="1149464" algn="l"/>
              </a:tabLst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0" name="yt_shape_12610"/>
          <p:cNvSpPr txBox="1"/>
          <p:nvPr/>
        </p:nvSpPr>
        <p:spPr>
          <a:xfrm>
            <a:off x="540000" y="884516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609" name="yt_image_1260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84516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12" name="yt_shape_12612"/>
          <p:cNvSpPr txBox="1"/>
          <p:nvPr/>
        </p:nvSpPr>
        <p:spPr>
          <a:xfrm>
            <a:off x="540000" y="1587813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正多边形的概念</a:t>
            </a:r>
          </a:p>
        </p:txBody>
      </p:sp>
      <p:sp>
        <p:nvSpPr>
          <p:cNvPr id="12613" name="yt_shape_12613"/>
          <p:cNvSpPr txBox="1"/>
          <p:nvPr/>
        </p:nvSpPr>
        <p:spPr>
          <a:xfrm>
            <a:off x="540000" y="2087378"/>
            <a:ext cx="38391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下面命题正确的是（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14" name="yt_table_1261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807192"/>
              </p:ext>
            </p:extLst>
          </p:nvPr>
        </p:nvGraphicFramePr>
        <p:xfrm>
          <a:off x="540000" y="2566681"/>
          <a:ext cx="8178800" cy="1901952"/>
        </p:xfrm>
        <a:graphic>
          <a:graphicData uri="http://schemas.openxmlformats.org/drawingml/2006/table">
            <a:tbl>
              <a:tblPr/>
              <a:tblGrid>
                <a:gridCol w="8178800">
                  <a:extLst>
                    <a:ext uri="{9D8B030D-6E8A-4147-A177-3AD203B41FA5}">
                      <a16:colId xmlns:a16="http://schemas.microsoft.com/office/drawing/2014/main" val="102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各边长度相等的多边形是正多边形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各内角都相等的多边形是正多边形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既是轴对称图形又是中心对称图形的多边形是正多边形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各边相等，各角也相等的多边形是正多边形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1"/>
                  </a:ext>
                </a:extLst>
              </a:tr>
            </a:tbl>
          </a:graphicData>
        </a:graphic>
      </p:graphicFrame>
      <p:sp>
        <p:nvSpPr>
          <p:cNvPr id="12616" name="yt_shape_12616"/>
          <p:cNvSpPr txBox="1"/>
          <p:nvPr/>
        </p:nvSpPr>
        <p:spPr>
          <a:xfrm>
            <a:off x="540000" y="4519001"/>
            <a:ext cx="87155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一个正多边形的每个内角均为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，则这个正多边形是（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17" name="yt_table_1261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3642875"/>
              </p:ext>
            </p:extLst>
          </p:nvPr>
        </p:nvGraphicFramePr>
        <p:xfrm>
          <a:off x="540000" y="4998304"/>
          <a:ext cx="5132706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237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2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正七边形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正六边形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正五边形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3"/>
                  </a:ext>
                </a:extLst>
              </a:tr>
            </a:tbl>
          </a:graphicData>
        </a:graphic>
      </p:graphicFrame>
      <p:pic>
        <p:nvPicPr>
          <p:cNvPr id="3" name="yt_shape_1697708783766">
            <a:extLst>
              <a:ext uri="{FF2B5EF4-FFF2-40B4-BE49-F238E27FC236}">
                <a16:creationId xmlns:a16="http://schemas.microsoft.com/office/drawing/2014/main" id="{AF1D3440-7CDD-DF5B-0A7E-CFD1B5057F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2714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41E1F3-C84C-BA70-D1E8-87ADE22D450A}"/>
              </a:ext>
            </a:extLst>
          </p:cNvPr>
          <p:cNvSpPr txBox="1"/>
          <p:nvPr/>
        </p:nvSpPr>
        <p:spPr>
          <a:xfrm>
            <a:off x="3574189" y="204057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446A22-2158-4632-DB5D-20B68C7D71DB}"/>
              </a:ext>
            </a:extLst>
          </p:cNvPr>
          <p:cNvSpPr txBox="1"/>
          <p:nvPr/>
        </p:nvSpPr>
        <p:spPr>
          <a:xfrm>
            <a:off x="8420826" y="447219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9" name="yt_shape_12619"/>
          <p:cNvSpPr txBox="1"/>
          <p:nvPr/>
        </p:nvSpPr>
        <p:spPr>
          <a:xfrm>
            <a:off x="540000" y="883518"/>
            <a:ext cx="68993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（北京市中考）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正十边形的每个外角等于（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20" name="yt_table_1262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167009"/>
              </p:ext>
            </p:extLst>
          </p:nvPr>
        </p:nvGraphicFramePr>
        <p:xfrm>
          <a:off x="540000" y="1362821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4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41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2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4"/>
                  </a:ext>
                </a:extLst>
              </a:tr>
            </a:tbl>
          </a:graphicData>
        </a:graphic>
      </p:graphicFrame>
      <p:sp>
        <p:nvSpPr>
          <p:cNvPr id="12622" name="yt_shape_12622"/>
          <p:cNvSpPr txBox="1"/>
          <p:nvPr/>
        </p:nvSpPr>
        <p:spPr>
          <a:xfrm>
            <a:off x="540000" y="1888992"/>
            <a:ext cx="103105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一个正多边形的一个内角是其外角的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倍，则此正多边形是正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十二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B0C9F41-E544-7A50-DA63-0E31E8031176}"/>
              </a:ext>
            </a:extLst>
          </p:cNvPr>
          <p:cNvSpPr txBox="1"/>
          <p:nvPr/>
        </p:nvSpPr>
        <p:spPr>
          <a:xfrm>
            <a:off x="6622189" y="83671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ADF766-31E3-B82C-E0B3-539317B7CD80}"/>
              </a:ext>
            </a:extLst>
          </p:cNvPr>
          <p:cNvSpPr txBox="1"/>
          <p:nvPr/>
        </p:nvSpPr>
        <p:spPr>
          <a:xfrm>
            <a:off x="9060589" y="184218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十二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3" name="yt_shape_12623"/>
          <p:cNvSpPr txBox="1"/>
          <p:nvPr/>
        </p:nvSpPr>
        <p:spPr>
          <a:xfrm>
            <a:off x="540000" y="836712"/>
            <a:ext cx="35234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正多边形与圆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624" name="yt_shape_12624"/>
              <p:cNvSpPr txBox="1"/>
              <p:nvPr/>
            </p:nvSpPr>
            <p:spPr>
              <a:xfrm>
                <a:off x="540119" y="1336277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（绍兴市中考）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如图，正方形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度数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624" name="yt_shape_126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36277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627" name="yt_table_1262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381247"/>
              </p:ext>
            </p:extLst>
          </p:nvPr>
        </p:nvGraphicFramePr>
        <p:xfrm>
          <a:off x="540000" y="3601584"/>
          <a:ext cx="8084503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24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4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2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5"/>
                  </a:ext>
                </a:extLst>
              </a:tr>
            </a:tbl>
          </a:graphicData>
        </a:graphic>
      </p:graphicFrame>
      <p:pic>
        <p:nvPicPr>
          <p:cNvPr id="12626" name="yt_image_12626_skip" title="H_104.49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7209" y="2204864"/>
            <a:ext cx="1457818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629" name="yt_shape_12629"/>
              <p:cNvSpPr txBox="1"/>
              <p:nvPr/>
            </p:nvSpPr>
            <p:spPr>
              <a:xfrm>
                <a:off x="540119" y="4069931"/>
                <a:ext cx="11111999" cy="14666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，给出下列三个条件：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在这些条件中，能够判定四边形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是正方形的有（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629" name="yt_shape_12629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69931"/>
                <a:ext cx="11111999" cy="1466620"/>
              </a:xfrm>
              <a:prstGeom prst="rect">
                <a:avLst/>
              </a:prstGeom>
              <a:blipFill>
                <a:blip r:embed="rId4"/>
                <a:stretch>
                  <a:fillRect l="-1701" r="-1701" b="-12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631" name="yt_table_1263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199702"/>
              </p:ext>
            </p:extLst>
          </p:nvPr>
        </p:nvGraphicFramePr>
        <p:xfrm>
          <a:off x="540000" y="5587339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24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4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4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2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6"/>
                  </a:ext>
                </a:extLst>
              </a:tr>
            </a:tbl>
          </a:graphicData>
        </a:graphic>
      </p:graphicFrame>
      <p:pic>
        <p:nvPicPr>
          <p:cNvPr id="3" name="yt_shape_1697708783989">
            <a:extLst>
              <a:ext uri="{FF2B5EF4-FFF2-40B4-BE49-F238E27FC236}">
                <a16:creationId xmlns:a16="http://schemas.microsoft.com/office/drawing/2014/main" id="{99E73E6D-AE46-1815-7C15-A57E3CE301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603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AD3AF9-891A-E7D6-3837-BC70CD56B354}"/>
              </a:ext>
            </a:extLst>
          </p:cNvPr>
          <p:cNvSpPr txBox="1"/>
          <p:nvPr/>
        </p:nvSpPr>
        <p:spPr>
          <a:xfrm>
            <a:off x="1176210" y="18420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ED5C9D-0FE4-C1F3-D063-2A548DD6B2BE}"/>
              </a:ext>
            </a:extLst>
          </p:cNvPr>
          <p:cNvSpPr txBox="1"/>
          <p:nvPr/>
        </p:nvSpPr>
        <p:spPr>
          <a:xfrm>
            <a:off x="2431308" y="505119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3" name="yt_shape_12633"/>
          <p:cNvSpPr txBox="1"/>
          <p:nvPr/>
        </p:nvSpPr>
        <p:spPr>
          <a:xfrm>
            <a:off x="540119" y="9730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如图所示，五边形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求证：五边形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是正五边形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634" name="yt_image_1263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6635" y="2084821"/>
            <a:ext cx="1658728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636" name="yt_shape_12636"/>
              <p:cNvSpPr txBox="1"/>
              <p:nvPr/>
            </p:nvSpPr>
            <p:spPr>
              <a:xfrm>
                <a:off x="540000" y="3736599"/>
                <a:ext cx="8686673" cy="25083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五边形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𝐶𝐷𝐴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五边形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是正五边形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36" name="yt_shape_12636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36599"/>
                <a:ext cx="8686673" cy="2508379"/>
              </a:xfrm>
              <a:prstGeom prst="rect">
                <a:avLst/>
              </a:prstGeom>
              <a:blipFill>
                <a:blip r:embed="rId3"/>
                <a:stretch>
                  <a:fillRect l="-2175" t="-2190" r="-1333" b="-65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E9396AC-4D20-6F01-5100-92C893901B68}"/>
              </a:ext>
            </a:extLst>
          </p:cNvPr>
          <p:cNvSpPr txBox="1"/>
          <p:nvPr/>
        </p:nvSpPr>
        <p:spPr>
          <a:xfrm>
            <a:off x="449989" y="3689793"/>
            <a:ext cx="8782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五边形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内接于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2A9A442-BBD1-01C8-DCCB-40DFCBB865A6}"/>
                  </a:ext>
                </a:extLst>
              </p:cNvPr>
              <p:cNvSpPr txBox="1"/>
              <p:nvPr/>
            </p:nvSpPr>
            <p:spPr>
              <a:xfrm>
                <a:off x="449989" y="4165281"/>
                <a:ext cx="4010153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, 'mathAnswerShape': 1}">
                <a:extLst>
                  <a:ext uri="{FF2B5EF4-FFF2-40B4-BE49-F238E27FC236}">
                    <a16:creationId xmlns:a16="http://schemas.microsoft.com/office/drawing/2014/main" id="{02A9A442-BBD1-01C8-DCCB-40DFCBB865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65281"/>
                <a:ext cx="4010153" cy="646189"/>
              </a:xfrm>
              <a:prstGeom prst="rect">
                <a:avLst/>
              </a:prstGeom>
              <a:blipFill>
                <a:blip r:embed="rId4"/>
                <a:stretch>
                  <a:fillRect l="-2432" r="-2432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9184AE3-81D5-8F7A-B606-1A0C90ADFCAB}"/>
                  </a:ext>
                </a:extLst>
              </p:cNvPr>
              <p:cNvSpPr txBox="1"/>
              <p:nvPr/>
            </p:nvSpPr>
            <p:spPr>
              <a:xfrm>
                <a:off x="449989" y="4717858"/>
                <a:ext cx="4988053" cy="6498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𝐶𝐷𝐴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1, 'mathAnswerShape': 1}">
                <a:extLst>
                  <a:ext uri="{FF2B5EF4-FFF2-40B4-BE49-F238E27FC236}">
                    <a16:creationId xmlns:a16="http://schemas.microsoft.com/office/drawing/2014/main" id="{09184AE3-81D5-8F7A-B606-1A0C90ADFC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17858"/>
                <a:ext cx="4988053" cy="649809"/>
              </a:xfrm>
              <a:prstGeom prst="rect">
                <a:avLst/>
              </a:prstGeom>
              <a:blipFill>
                <a:blip r:embed="rId5"/>
                <a:stretch>
                  <a:fillRect l="-1956" r="-1956" b="-12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51A53AE-B2FC-6664-A56A-2E7648FD82BB}"/>
              </a:ext>
            </a:extLst>
          </p:cNvPr>
          <p:cNvSpPr txBox="1"/>
          <p:nvPr/>
        </p:nvSpPr>
        <p:spPr>
          <a:xfrm>
            <a:off x="449989" y="5274055"/>
            <a:ext cx="451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E948847-931A-8C76-63FC-5D6AE01B64A9}"/>
              </a:ext>
            </a:extLst>
          </p:cNvPr>
          <p:cNvSpPr txBox="1"/>
          <p:nvPr/>
        </p:nvSpPr>
        <p:spPr>
          <a:xfrm>
            <a:off x="449989" y="5749543"/>
            <a:ext cx="39805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五边形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是正五边形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8" name="yt_shape_12638"/>
          <p:cNvSpPr txBox="1"/>
          <p:nvPr/>
        </p:nvSpPr>
        <p:spPr>
          <a:xfrm>
            <a:off x="540000" y="868636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正多边形的画法</a:t>
            </a:r>
          </a:p>
        </p:txBody>
      </p:sp>
      <p:sp>
        <p:nvSpPr>
          <p:cNvPr id="12639" name="yt_shape_12639"/>
          <p:cNvSpPr txBox="1"/>
          <p:nvPr/>
        </p:nvSpPr>
        <p:spPr>
          <a:xfrm>
            <a:off x="540000" y="1368201"/>
            <a:ext cx="75148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下列正多边形，通过直尺和圆规不能作出的是（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40" name="yt_table_126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174188"/>
              </p:ext>
            </p:extLst>
          </p:nvPr>
        </p:nvGraphicFramePr>
        <p:xfrm>
          <a:off x="540000" y="1847504"/>
          <a:ext cx="6563361" cy="950976"/>
        </p:xfrm>
        <a:graphic>
          <a:graphicData uri="http://schemas.openxmlformats.org/drawingml/2006/table">
            <a:tbl>
              <a:tblPr/>
              <a:tblGrid>
                <a:gridCol w="4463098">
                  <a:extLst>
                    <a:ext uri="{9D8B030D-6E8A-4147-A177-3AD203B41FA5}">
                      <a16:colId xmlns:a16="http://schemas.microsoft.com/office/drawing/2014/main" val="10251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2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正七边形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正六边形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"/>
                  </a:ext>
                </a:extLst>
              </a:tr>
            </a:tbl>
          </a:graphicData>
        </a:graphic>
      </p:graphicFrame>
      <p:sp>
        <p:nvSpPr>
          <p:cNvPr id="12642" name="yt_shape_12642"/>
          <p:cNvSpPr txBox="1"/>
          <p:nvPr/>
        </p:nvSpPr>
        <p:spPr>
          <a:xfrm>
            <a:off x="540119" y="28490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如图，五星红旗上的五角星的画法通常是先把圆五等分，再连接五等分点所得，则图中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44" name="yt_table_1264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86631"/>
              </p:ext>
            </p:extLst>
          </p:nvPr>
        </p:nvGraphicFramePr>
        <p:xfrm>
          <a:off x="540000" y="5041744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5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54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55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D.37°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"/>
                  </a:ext>
                </a:extLst>
              </a:tr>
            </a:tbl>
          </a:graphicData>
        </a:graphic>
      </p:graphicFrame>
      <p:pic>
        <p:nvPicPr>
          <p:cNvPr id="12643" name="yt_image_12643_skip" title="H_98.0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8243" y="3757705"/>
            <a:ext cx="1375750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784228">
            <a:extLst>
              <a:ext uri="{FF2B5EF4-FFF2-40B4-BE49-F238E27FC236}">
                <a16:creationId xmlns:a16="http://schemas.microsoft.com/office/drawing/2014/main" id="{DA1DBA77-79E3-EBF4-B10B-1F5DABDEF9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0796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1CA859-1339-392D-01AA-750A5F93A79C}"/>
              </a:ext>
            </a:extLst>
          </p:cNvPr>
          <p:cNvSpPr txBox="1"/>
          <p:nvPr/>
        </p:nvSpPr>
        <p:spPr>
          <a:xfrm>
            <a:off x="7231789" y="13213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6B4C0B-B251-FA65-47FF-65E9F40F0351}"/>
              </a:ext>
            </a:extLst>
          </p:cNvPr>
          <p:cNvSpPr txBox="1"/>
          <p:nvPr/>
        </p:nvSpPr>
        <p:spPr>
          <a:xfrm>
            <a:off x="3531446" y="327774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6" name="yt_shape_12646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（如图），求作：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的内接正六边形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（要求：只作图，不写作法，但须保留作图痕迹）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647" name="yt_image_1264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178" y="1948511"/>
            <a:ext cx="1607643" cy="148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49" name="yt_shape_12649"/>
          <p:cNvSpPr txBox="1"/>
          <p:nvPr/>
        </p:nvSpPr>
        <p:spPr>
          <a:xfrm>
            <a:off x="540000" y="3484734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651" name="yt_shape_12651"/>
          <p:cNvSpPr txBox="1"/>
          <p:nvPr/>
        </p:nvSpPr>
        <p:spPr>
          <a:xfrm>
            <a:off x="5011531" y="4116401"/>
            <a:ext cx="1769459" cy="1476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200" b="0" i="0" u="none" spc="-8200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  <a:cs typeface="宋体" pitchFamily="82"/>
              </a:rPr>
              <a:t> </a:t>
            </a:r>
            <a:r>
              <a:rPr lang="en-US" altLang="zh-CN" sz="8200" b="0" i="0" u="none" spc="11748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  <a:cs typeface="宋体" pitchFamily="8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650" name="yt_image_1265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1531" y="4116401"/>
            <a:ext cx="1752021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188785-4B06-4BFC-2C34-3C4D8E8F5887}"/>
              </a:ext>
            </a:extLst>
          </p:cNvPr>
          <p:cNvSpPr txBox="1"/>
          <p:nvPr/>
        </p:nvSpPr>
        <p:spPr>
          <a:xfrm>
            <a:off x="449989" y="3437928"/>
            <a:ext cx="208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4" name="yt_shape_12654"/>
          <p:cNvSpPr txBox="1"/>
          <p:nvPr/>
        </p:nvSpPr>
        <p:spPr>
          <a:xfrm>
            <a:off x="540000" y="836712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653" name="yt_image_12653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56" name="yt_shape_12656"/>
          <p:cNvSpPr txBox="1"/>
          <p:nvPr/>
        </p:nvSpPr>
        <p:spPr>
          <a:xfrm>
            <a:off x="540119" y="152858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为旋转中心，逆时针旋转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，得到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，再将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为旋转中心逆时针旋转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，依次操作直到点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重合为止，顺次连接点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，则得到的多边形是（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57" name="yt_table_1265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707383"/>
              </p:ext>
            </p:extLst>
          </p:nvPr>
        </p:nvGraphicFramePr>
        <p:xfrm>
          <a:off x="540000" y="2968147"/>
          <a:ext cx="5132706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257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2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正五边形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正六边形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正七边形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AFFC6EF-4183-B927-0183-FF357CE1C2E6}"/>
              </a:ext>
            </a:extLst>
          </p:cNvPr>
          <p:cNvSpPr txBox="1"/>
          <p:nvPr/>
        </p:nvSpPr>
        <p:spPr>
          <a:xfrm>
            <a:off x="5444383" y="24327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659"/>
              <p:cNvSpPr txBox="1"/>
              <p:nvPr/>
            </p:nvSpPr>
            <p:spPr>
              <a:xfrm>
                <a:off x="540000" y="3947309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（合肥市四十二中月考）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与正六边形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OABCDE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所对的圆周角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FPG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60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26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47309"/>
                <a:ext cx="11111999" cy="970137"/>
              </a:xfrm>
              <a:prstGeom prst="rect">
                <a:avLst/>
              </a:prstGeom>
              <a:blipFill>
                <a:blip r:embed="rId3"/>
                <a:stretch>
                  <a:fillRect l="-1701" t="-5660" r="-1701" b="-18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266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21538" y="5120598"/>
            <a:ext cx="1948685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A34879F-A6A0-8E54-1250-47C1E3CDEE50}"/>
              </a:ext>
            </a:extLst>
          </p:cNvPr>
          <p:cNvSpPr txBox="1"/>
          <p:nvPr/>
        </p:nvSpPr>
        <p:spPr>
          <a:xfrm>
            <a:off x="6411750" y="4375991"/>
            <a:ext cx="484886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3" name="yt_shape_12663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内接等腰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求证：五边形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是正五边形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664" name="yt_image_1266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6918" y="1776577"/>
            <a:ext cx="1735200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666"/>
              <p:cNvSpPr txBox="1"/>
              <p:nvPr/>
            </p:nvSpPr>
            <p:spPr>
              <a:xfrm>
                <a:off x="540000" y="1819622"/>
                <a:ext cx="7078861" cy="43474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72°.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分别平分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五边形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是正五边形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26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9622"/>
                <a:ext cx="7078861" cy="4347409"/>
              </a:xfrm>
              <a:prstGeom prst="rect">
                <a:avLst/>
              </a:prstGeom>
              <a:blipFill>
                <a:blip r:embed="rId3"/>
                <a:stretch>
                  <a:fillRect l="-2670" t="-1120" r="-1809" b="-3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3E358CB1-E692-6687-E825-3633697FCA30}"/>
              </a:ext>
            </a:extLst>
          </p:cNvPr>
          <p:cNvSpPr txBox="1"/>
          <p:nvPr/>
        </p:nvSpPr>
        <p:spPr>
          <a:xfrm>
            <a:off x="449989" y="1772816"/>
            <a:ext cx="2769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421696A-676E-AFBB-DD5E-835E8845A397}"/>
              </a:ext>
            </a:extLst>
          </p:cNvPr>
          <p:cNvSpPr txBox="1"/>
          <p:nvPr/>
        </p:nvSpPr>
        <p:spPr>
          <a:xfrm>
            <a:off x="449989" y="2248304"/>
            <a:ext cx="2096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4833AD-2641-C216-FC46-DB617FFA0ACA}"/>
              </a:ext>
            </a:extLst>
          </p:cNvPr>
          <p:cNvSpPr txBox="1"/>
          <p:nvPr/>
        </p:nvSpPr>
        <p:spPr>
          <a:xfrm>
            <a:off x="449989" y="2723792"/>
            <a:ext cx="335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72°.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39DA102-97BF-CBD8-B3FA-B6FE63FC42D8}"/>
              </a:ext>
            </a:extLst>
          </p:cNvPr>
          <p:cNvSpPr txBox="1"/>
          <p:nvPr/>
        </p:nvSpPr>
        <p:spPr>
          <a:xfrm>
            <a:off x="449989" y="3199280"/>
            <a:ext cx="5172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分别平分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0A4EB6A-6BE8-50D1-D77C-27F20EE0717B}"/>
              </a:ext>
            </a:extLst>
          </p:cNvPr>
          <p:cNvSpPr txBox="1"/>
          <p:nvPr/>
        </p:nvSpPr>
        <p:spPr>
          <a:xfrm>
            <a:off x="449989" y="3674768"/>
            <a:ext cx="719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A8C182C-8943-49AD-897F-94EA01215595}"/>
                  </a:ext>
                </a:extLst>
              </p:cNvPr>
              <p:cNvSpPr txBox="1"/>
              <p:nvPr/>
            </p:nvSpPr>
            <p:spPr>
              <a:xfrm>
                <a:off x="449989" y="4150256"/>
                <a:ext cx="4013898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A8C182C-8943-49AD-897F-94EA012155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50256"/>
                <a:ext cx="4013898" cy="646189"/>
              </a:xfrm>
              <a:prstGeom prst="rect">
                <a:avLst/>
              </a:prstGeom>
              <a:blipFill>
                <a:blip r:embed="rId4"/>
                <a:stretch>
                  <a:fillRect l="-2432" r="-2432" b="-7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FE603B74-BE42-6066-647D-BE1BE89603A0}"/>
              </a:ext>
            </a:extLst>
          </p:cNvPr>
          <p:cNvSpPr txBox="1"/>
          <p:nvPr/>
        </p:nvSpPr>
        <p:spPr>
          <a:xfrm>
            <a:off x="449989" y="4702833"/>
            <a:ext cx="3971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26D352D-62B0-F6FA-61CA-82CA416FFBA3}"/>
              </a:ext>
            </a:extLst>
          </p:cNvPr>
          <p:cNvSpPr txBox="1"/>
          <p:nvPr/>
        </p:nvSpPr>
        <p:spPr>
          <a:xfrm>
            <a:off x="449989" y="5178321"/>
            <a:ext cx="6171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23CB698-9D9F-C489-B761-B65FE9648026}"/>
              </a:ext>
            </a:extLst>
          </p:cNvPr>
          <p:cNvSpPr txBox="1"/>
          <p:nvPr/>
        </p:nvSpPr>
        <p:spPr>
          <a:xfrm>
            <a:off x="449989" y="5653809"/>
            <a:ext cx="3980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五边形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是正五边形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1580</Words>
  <Application>Microsoft Office PowerPoint</Application>
  <PresentationFormat>宽屏</PresentationFormat>
  <Paragraphs>166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44</cp:revision>
  <dcterms:created xsi:type="dcterms:W3CDTF">2023-05-05T05:33:04Z</dcterms:created>
  <dcterms:modified xsi:type="dcterms:W3CDTF">2023-10-20T15:37:07Z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