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70" r:id="rId5"/>
    <p:sldId id="373" r:id="rId6"/>
    <p:sldId id="375" r:id="rId7"/>
    <p:sldId id="377" r:id="rId8"/>
    <p:sldId id="389" r:id="rId9"/>
    <p:sldId id="378" r:id="rId10"/>
    <p:sldId id="380" r:id="rId11"/>
    <p:sldId id="382" r:id="rId12"/>
    <p:sldId id="383" r:id="rId13"/>
    <p:sldId id="384" r:id="rId14"/>
    <p:sldId id="393" r:id="rId15"/>
    <p:sldId id="386" r:id="rId16"/>
    <p:sldId id="388" r:id="rId17"/>
    <p:sldId id="256" r:id="rId1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7" d="100"/>
          <a:sy n="57" d="100"/>
        </p:scale>
        <p:origin x="504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bin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bin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bin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bin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bin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bin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27" name="yt_shape_11327"/>
          <p:cNvSpPr txBox="1"/>
          <p:nvPr/>
        </p:nvSpPr>
        <p:spPr>
          <a:xfrm>
            <a:off x="540000" y="90872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326" name="yt_image_1132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8720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29" name="yt_shape_11329"/>
          <p:cNvSpPr txBox="1"/>
          <p:nvPr/>
        </p:nvSpPr>
        <p:spPr>
          <a:xfrm>
            <a:off x="540119" y="160630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一个多边形的所有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顶点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都在同一个圆上，这个多边形叫做圆的内接多边形，这个圆叫做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这个多边形的外接圆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330" name="yt_shape_11330"/>
          <p:cNvSpPr txBox="1"/>
          <p:nvPr/>
        </p:nvSpPr>
        <p:spPr>
          <a:xfrm>
            <a:off x="540000" y="2565738"/>
            <a:ext cx="892552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圆内接四边形的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对角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互补，且任何一个外角等于它的内对角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9C11005-C8BD-7BD6-2FDB-318AEE20C686}"/>
              </a:ext>
            </a:extLst>
          </p:cNvPr>
          <p:cNvSpPr txBox="1"/>
          <p:nvPr/>
        </p:nvSpPr>
        <p:spPr>
          <a:xfrm>
            <a:off x="3421908" y="155949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顶点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4F11824-D977-9EEB-BA20-A5A4D7FF4D10}"/>
              </a:ext>
            </a:extLst>
          </p:cNvPr>
          <p:cNvSpPr txBox="1"/>
          <p:nvPr/>
        </p:nvSpPr>
        <p:spPr>
          <a:xfrm>
            <a:off x="2278908" y="2034985"/>
            <a:ext cx="292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这个多边形的外接圆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5737189-4286-44DA-4085-BC999D1A5551}"/>
              </a:ext>
            </a:extLst>
          </p:cNvPr>
          <p:cNvSpPr txBox="1"/>
          <p:nvPr/>
        </p:nvSpPr>
        <p:spPr>
          <a:xfrm>
            <a:off x="3116989" y="251893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对角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395" name="yt_shape_11395"/>
              <p:cNvSpPr txBox="1"/>
              <p:nvPr/>
            </p:nvSpPr>
            <p:spPr>
              <a:xfrm>
                <a:off x="540119" y="836712"/>
                <a:ext cx="11111999" cy="9864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的内接四边形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上，且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的度数为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120°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395" name="yt_shape_1139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836712"/>
                <a:ext cx="11111999" cy="986489"/>
              </a:xfrm>
              <a:prstGeom prst="rect">
                <a:avLst/>
              </a:prstGeom>
              <a:blipFill>
                <a:blip r:embed="rId2"/>
                <a:stretch>
                  <a:fillRect l="-1701" b="-185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400" name="yt_shape_11400"/>
          <p:cNvSpPr txBox="1"/>
          <p:nvPr/>
        </p:nvSpPr>
        <p:spPr>
          <a:xfrm>
            <a:off x="540000" y="386606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397" name="yt_shape_11397" title="H_140.8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87071" y="2026353"/>
            <a:ext cx="1417856" cy="1789317"/>
            <a:chOff x="0" y="0"/>
            <a:chExt cx="1417856" cy="1789317"/>
          </a:xfrm>
        </p:grpSpPr>
        <p:pic>
          <p:nvPicPr>
            <p:cNvPr id="2" name="yt_image_11397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17856" cy="13933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399" name="yt_shape_11399"/>
            <p:cNvSpPr txBox="1"/>
            <p:nvPr/>
          </p:nvSpPr>
          <p:spPr>
            <a:xfrm>
              <a:off x="99464" y="1429317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F49C03C-B19B-0919-0C97-C08C35CFB0E3}"/>
              </a:ext>
            </a:extLst>
          </p:cNvPr>
          <p:cNvSpPr txBox="1"/>
          <p:nvPr/>
        </p:nvSpPr>
        <p:spPr>
          <a:xfrm>
            <a:off x="2482108" y="1342483"/>
            <a:ext cx="7595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120°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01" name="yt_shape_11401"/>
          <p:cNvSpPr txBox="1"/>
          <p:nvPr/>
        </p:nvSpPr>
        <p:spPr>
          <a:xfrm>
            <a:off x="540119" y="79772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的内接四边形，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402" name="yt_image_1140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66010" y="1706367"/>
            <a:ext cx="2086108" cy="1650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1404"/>
          <p:cNvSpPr txBox="1"/>
          <p:nvPr/>
        </p:nvSpPr>
        <p:spPr>
          <a:xfrm>
            <a:off x="540000" y="1675606"/>
            <a:ext cx="293189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证明：如图，连接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5" name="yt_shape_11406"/>
          <p:cNvSpPr txBox="1"/>
          <p:nvPr/>
        </p:nvSpPr>
        <p:spPr>
          <a:xfrm>
            <a:off x="5035306" y="2307273"/>
            <a:ext cx="1721497" cy="126066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000" b="0" i="0" u="none" spc="-7000">
                <a:solidFill>
                  <a:srgbClr val="1EE3CF"/>
                </a:solidFill>
                <a:effectLst/>
                <a:latin typeface="Times New Roman" pitchFamily="70"/>
                <a:ea typeface="宋体" pitchFamily="70"/>
                <a:cs typeface="宋体" pitchFamily="70"/>
              </a:rPr>
              <a:t> </a:t>
            </a:r>
            <a:r>
              <a:rPr lang="en-US" altLang="zh-CN" sz="7000" b="0" i="0" u="none" spc="11674">
                <a:solidFill>
                  <a:srgbClr val="1EE3CF"/>
                </a:solidFill>
                <a:effectLst/>
                <a:latin typeface="Times New Roman" pitchFamily="70"/>
                <a:ea typeface="宋体" pitchFamily="70"/>
                <a:cs typeface="宋体" pitchFamily="70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6" name="yt_image_1140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9428" y="1974645"/>
            <a:ext cx="1704472" cy="1399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yt_shape_11408"/>
          <p:cNvSpPr txBox="1"/>
          <p:nvPr/>
        </p:nvSpPr>
        <p:spPr>
          <a:xfrm>
            <a:off x="540000" y="3331790"/>
            <a:ext cx="497892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的内接四边形，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8" name="yt_shape_11409"/>
          <p:cNvSpPr txBox="1"/>
          <p:nvPr/>
        </p:nvSpPr>
        <p:spPr>
          <a:xfrm>
            <a:off x="540000" y="3811093"/>
            <a:ext cx="250389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9" name="yt_shape_11410"/>
          <p:cNvSpPr txBox="1"/>
          <p:nvPr/>
        </p:nvSpPr>
        <p:spPr>
          <a:xfrm>
            <a:off x="540000" y="4290396"/>
            <a:ext cx="381995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DBA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0" name="yt_shape_11411"/>
          <p:cNvSpPr txBox="1"/>
          <p:nvPr/>
        </p:nvSpPr>
        <p:spPr>
          <a:xfrm>
            <a:off x="540000" y="4769699"/>
            <a:ext cx="486351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yt_shape_11412"/>
              <p:cNvSpPr txBox="1"/>
              <p:nvPr/>
            </p:nvSpPr>
            <p:spPr>
              <a:xfrm>
                <a:off x="540000" y="5249002"/>
                <a:ext cx="4041363" cy="64299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𝐷𝐴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1" name="yt_shape_114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249002"/>
                <a:ext cx="4041363" cy="642997"/>
              </a:xfrm>
              <a:prstGeom prst="rect">
                <a:avLst/>
              </a:prstGeom>
              <a:blipFill>
                <a:blip r:embed="rId4"/>
                <a:stretch>
                  <a:fillRect l="-4676" r="-3771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yt_shape_11414"/>
          <p:cNvSpPr txBox="1"/>
          <p:nvPr/>
        </p:nvSpPr>
        <p:spPr>
          <a:xfrm>
            <a:off x="540000" y="5942787"/>
            <a:ext cx="250389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968E5CC-47BF-E3F1-088D-56747FD3EF93}"/>
              </a:ext>
            </a:extLst>
          </p:cNvPr>
          <p:cNvSpPr txBox="1"/>
          <p:nvPr/>
        </p:nvSpPr>
        <p:spPr>
          <a:xfrm>
            <a:off x="449989" y="1628800"/>
            <a:ext cx="30836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证明：如图，连接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8F7DE06-263D-47EC-D11D-2B4247F2D46C}"/>
              </a:ext>
            </a:extLst>
          </p:cNvPr>
          <p:cNvSpPr txBox="1"/>
          <p:nvPr/>
        </p:nvSpPr>
        <p:spPr>
          <a:xfrm>
            <a:off x="449989" y="3284984"/>
            <a:ext cx="51108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的内接四边形，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45DBE7C-6484-49CD-87C5-18EA5639AA68}"/>
              </a:ext>
            </a:extLst>
          </p:cNvPr>
          <p:cNvSpPr txBox="1"/>
          <p:nvPr/>
        </p:nvSpPr>
        <p:spPr>
          <a:xfrm>
            <a:off x="449989" y="3764287"/>
            <a:ext cx="2659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FB15C3D-F2CB-C1C0-3B04-12076D0BDBA1}"/>
              </a:ext>
            </a:extLst>
          </p:cNvPr>
          <p:cNvSpPr txBox="1"/>
          <p:nvPr/>
        </p:nvSpPr>
        <p:spPr>
          <a:xfrm>
            <a:off x="449989" y="4243590"/>
            <a:ext cx="39630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DBA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6E5D8775-B232-6221-A322-3C506E23C1ED}"/>
              </a:ext>
            </a:extLst>
          </p:cNvPr>
          <p:cNvSpPr txBox="1"/>
          <p:nvPr/>
        </p:nvSpPr>
        <p:spPr>
          <a:xfrm>
            <a:off x="449989" y="4722893"/>
            <a:ext cx="49965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DBA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A31C5297-B56C-4448-5240-193B181F8CC8}"/>
                  </a:ext>
                </a:extLst>
              </p:cNvPr>
              <p:cNvSpPr txBox="1"/>
              <p:nvPr/>
            </p:nvSpPr>
            <p:spPr>
              <a:xfrm>
                <a:off x="449989" y="5202196"/>
                <a:ext cx="4182364" cy="7303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CEB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𝐷𝐴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A31C5297-B56C-4448-5240-193B181F8C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202196"/>
                <a:ext cx="4182364" cy="730390"/>
              </a:xfrm>
              <a:prstGeom prst="rect">
                <a:avLst/>
              </a:prstGeom>
              <a:blipFill>
                <a:blip r:embed="rId5"/>
                <a:stretch>
                  <a:fillRect l="-2332" r="-2478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文本框 18">
            <a:extLst>
              <a:ext uri="{FF2B5EF4-FFF2-40B4-BE49-F238E27FC236}">
                <a16:creationId xmlns:a16="http://schemas.microsoft.com/office/drawing/2014/main" id="{3B07E9D6-CD2B-6C09-7EF6-F31C9597349B}"/>
              </a:ext>
            </a:extLst>
          </p:cNvPr>
          <p:cNvSpPr txBox="1"/>
          <p:nvPr/>
        </p:nvSpPr>
        <p:spPr>
          <a:xfrm>
            <a:off x="449989" y="5895981"/>
            <a:ext cx="2659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16" name="yt_shape_11416"/>
          <p:cNvSpPr txBox="1"/>
          <p:nvPr/>
        </p:nvSpPr>
        <p:spPr>
          <a:xfrm>
            <a:off x="540000" y="922138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415" name="yt_image_11415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22138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18" name="yt_shape_11418"/>
          <p:cNvSpPr txBox="1"/>
          <p:nvPr/>
        </p:nvSpPr>
        <p:spPr>
          <a:xfrm>
            <a:off x="540119" y="161972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推理能力）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的内接四边形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两组对边的延长线分别交于点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419" name="yt_image_1141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98071" y="2204864"/>
            <a:ext cx="2354047" cy="2126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21" name="yt_shape_11421"/>
          <p:cNvSpPr txBox="1"/>
          <p:nvPr/>
        </p:nvSpPr>
        <p:spPr>
          <a:xfrm>
            <a:off x="540000" y="2564904"/>
            <a:ext cx="634148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时，求证：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1422" name="yt_shape_11422"/>
          <p:cNvSpPr txBox="1"/>
          <p:nvPr/>
        </p:nvSpPr>
        <p:spPr>
          <a:xfrm>
            <a:off x="546161" y="4440414"/>
            <a:ext cx="576439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42°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的度数；</a:t>
            </a:r>
          </a:p>
        </p:txBody>
      </p:sp>
      <p:sp>
        <p:nvSpPr>
          <p:cNvPr id="9" name="yt_shape_11424"/>
          <p:cNvSpPr txBox="1"/>
          <p:nvPr/>
        </p:nvSpPr>
        <p:spPr>
          <a:xfrm>
            <a:off x="540000" y="3489271"/>
            <a:ext cx="6460102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）证明：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BCF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BCF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；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）解：由（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）知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42°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48°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；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6387180-7ED9-A045-C177-31B13D06A776}"/>
              </a:ext>
            </a:extLst>
          </p:cNvPr>
          <p:cNvSpPr txBox="1"/>
          <p:nvPr/>
        </p:nvSpPr>
        <p:spPr>
          <a:xfrm>
            <a:off x="449989" y="2989044"/>
            <a:ext cx="6155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86252EC-9470-C72B-B0ED-531818DC6062}"/>
              </a:ext>
            </a:extLst>
          </p:cNvPr>
          <p:cNvSpPr txBox="1"/>
          <p:nvPr/>
        </p:nvSpPr>
        <p:spPr>
          <a:xfrm>
            <a:off x="449989" y="3464532"/>
            <a:ext cx="65777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4D24B49-8135-B766-03C1-C22DB920755D}"/>
              </a:ext>
            </a:extLst>
          </p:cNvPr>
          <p:cNvSpPr txBox="1"/>
          <p:nvPr/>
        </p:nvSpPr>
        <p:spPr>
          <a:xfrm>
            <a:off x="449989" y="3940020"/>
            <a:ext cx="2888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3AA72AF-5BD8-0767-AB42-71C99E82B571}"/>
              </a:ext>
            </a:extLst>
          </p:cNvPr>
          <p:cNvSpPr txBox="1"/>
          <p:nvPr/>
        </p:nvSpPr>
        <p:spPr>
          <a:xfrm>
            <a:off x="449989" y="4868929"/>
            <a:ext cx="5326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）解：由（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ACE312C-8E11-A6DF-3481-40315FF6BF97}"/>
              </a:ext>
            </a:extLst>
          </p:cNvPr>
          <p:cNvSpPr txBox="1"/>
          <p:nvPr/>
        </p:nvSpPr>
        <p:spPr>
          <a:xfrm>
            <a:off x="449989" y="5344417"/>
            <a:ext cx="5631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CB54CF81-BABB-B68B-C871-68F9ACDDB6E0}"/>
              </a:ext>
            </a:extLst>
          </p:cNvPr>
          <p:cNvSpPr txBox="1"/>
          <p:nvPr/>
        </p:nvSpPr>
        <p:spPr>
          <a:xfrm>
            <a:off x="449989" y="5819905"/>
            <a:ext cx="24359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F31D6EB-51AA-F22A-5153-BCB972DA1ECB}"/>
              </a:ext>
            </a:extLst>
          </p:cNvPr>
          <p:cNvSpPr txBox="1"/>
          <p:nvPr/>
        </p:nvSpPr>
        <p:spPr>
          <a:xfrm>
            <a:off x="449989" y="6295393"/>
            <a:ext cx="34757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42°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48°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26" name="yt_shape_11426"/>
          <p:cNvSpPr txBox="1"/>
          <p:nvPr/>
        </p:nvSpPr>
        <p:spPr>
          <a:xfrm>
            <a:off x="540000" y="1260040"/>
            <a:ext cx="268342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）解：连接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428" name="yt_shape_11428"/>
          <p:cNvSpPr txBox="1"/>
          <p:nvPr/>
        </p:nvSpPr>
        <p:spPr>
          <a:xfrm>
            <a:off x="4863497" y="1340768"/>
            <a:ext cx="2068515" cy="163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9100" b="0" i="0" u="none" spc="-9100">
                <a:solidFill>
                  <a:srgbClr val="1EE3CF"/>
                </a:solidFill>
                <a:effectLst/>
                <a:latin typeface="Times New Roman" pitchFamily="91"/>
                <a:ea typeface="宋体" pitchFamily="91"/>
                <a:cs typeface="宋体" pitchFamily="91"/>
              </a:rPr>
              <a:t> </a:t>
            </a:r>
            <a:r>
              <a:rPr lang="en-US" altLang="zh-CN" sz="9100" b="0" i="0" u="none" spc="13855">
                <a:solidFill>
                  <a:srgbClr val="1EE3CF"/>
                </a:solidFill>
                <a:effectLst/>
                <a:latin typeface="Times New Roman" pitchFamily="91"/>
                <a:ea typeface="宋体" pitchFamily="91"/>
                <a:cs typeface="宋体" pitchFamily="91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1427" name="yt_image_11427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24709" y="1648469"/>
            <a:ext cx="2048090" cy="1810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30" name="yt_shape_11430"/>
          <p:cNvSpPr txBox="1"/>
          <p:nvPr/>
        </p:nvSpPr>
        <p:spPr>
          <a:xfrm>
            <a:off x="540000" y="3201668"/>
            <a:ext cx="480420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为圆的内接四边形，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431" name="yt_shape_11431"/>
          <p:cNvSpPr txBox="1"/>
          <p:nvPr/>
        </p:nvSpPr>
        <p:spPr>
          <a:xfrm>
            <a:off x="540000" y="3680971"/>
            <a:ext cx="627255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432" name="yt_shape_11432"/>
          <p:cNvSpPr txBox="1"/>
          <p:nvPr/>
        </p:nvSpPr>
        <p:spPr>
          <a:xfrm>
            <a:off x="540000" y="4160274"/>
            <a:ext cx="350256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433" name="yt_shape_11433"/>
          <p:cNvSpPr txBox="1"/>
          <p:nvPr/>
        </p:nvSpPr>
        <p:spPr>
          <a:xfrm>
            <a:off x="540000" y="4639577"/>
            <a:ext cx="678711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434" name="yt_shape_11434"/>
          <p:cNvSpPr txBox="1"/>
          <p:nvPr/>
        </p:nvSpPr>
        <p:spPr>
          <a:xfrm>
            <a:off x="540000" y="5118880"/>
            <a:ext cx="308898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β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435" name="yt_shape_11435"/>
              <p:cNvSpPr txBox="1"/>
              <p:nvPr/>
            </p:nvSpPr>
            <p:spPr>
              <a:xfrm>
                <a:off x="540000" y="5598183"/>
                <a:ext cx="2544351" cy="74270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𝛼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𝛽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1435" name="yt_shape_114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598183"/>
                <a:ext cx="2544351" cy="742704"/>
              </a:xfrm>
              <a:prstGeom prst="rect">
                <a:avLst/>
              </a:prstGeom>
              <a:blipFill>
                <a:blip r:embed="rId3"/>
                <a:stretch>
                  <a:fillRect l="-7434" r="-6235" b="-13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FF72C03-42D9-31BC-0C00-052E1F846D9C}"/>
              </a:ext>
            </a:extLst>
          </p:cNvPr>
          <p:cNvSpPr txBox="1"/>
          <p:nvPr/>
        </p:nvSpPr>
        <p:spPr>
          <a:xfrm>
            <a:off x="449989" y="1213234"/>
            <a:ext cx="28375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）解：连接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F1196B2-0E21-C31E-915A-9185B641E48A}"/>
              </a:ext>
            </a:extLst>
          </p:cNvPr>
          <p:cNvSpPr txBox="1"/>
          <p:nvPr/>
        </p:nvSpPr>
        <p:spPr>
          <a:xfrm>
            <a:off x="449989" y="3154862"/>
            <a:ext cx="49378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为圆的内接四边形，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34EFADB-3470-C853-46E2-86D10F089DA9}"/>
              </a:ext>
            </a:extLst>
          </p:cNvPr>
          <p:cNvSpPr txBox="1"/>
          <p:nvPr/>
        </p:nvSpPr>
        <p:spPr>
          <a:xfrm>
            <a:off x="449989" y="3634165"/>
            <a:ext cx="63919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CFE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53D2F5A-3EAF-EFA8-959F-AC94407605C4}"/>
              </a:ext>
            </a:extLst>
          </p:cNvPr>
          <p:cNvSpPr txBox="1"/>
          <p:nvPr/>
        </p:nvSpPr>
        <p:spPr>
          <a:xfrm>
            <a:off x="449989" y="4113468"/>
            <a:ext cx="36487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CFE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1D3F00C-C65A-B375-A71F-263601F8F56E}"/>
              </a:ext>
            </a:extLst>
          </p:cNvPr>
          <p:cNvSpPr txBox="1"/>
          <p:nvPr/>
        </p:nvSpPr>
        <p:spPr>
          <a:xfrm>
            <a:off x="449989" y="4592771"/>
            <a:ext cx="69015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CFE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AB67639-435D-9159-3030-B356D97C3A57}"/>
              </a:ext>
            </a:extLst>
          </p:cNvPr>
          <p:cNvSpPr txBox="1"/>
          <p:nvPr/>
        </p:nvSpPr>
        <p:spPr>
          <a:xfrm>
            <a:off x="449989" y="5072074"/>
            <a:ext cx="32391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β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F80F247-F193-B26B-E8EC-D95E7F5FCD51}"/>
                  </a:ext>
                </a:extLst>
              </p:cNvPr>
              <p:cNvSpPr txBox="1"/>
              <p:nvPr/>
            </p:nvSpPr>
            <p:spPr>
              <a:xfrm>
                <a:off x="449989" y="5551377"/>
                <a:ext cx="2699830" cy="82913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𝛼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𝛽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F80F247-F193-B26B-E8EC-D95E7F5FCD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551377"/>
                <a:ext cx="2699830" cy="829133"/>
              </a:xfrm>
              <a:prstGeom prst="rect">
                <a:avLst/>
              </a:prstGeom>
              <a:blipFill>
                <a:blip r:embed="rId4"/>
                <a:stretch>
                  <a:fillRect l="-3612" r="-3386" b="-44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yt_shape_11423"/>
          <p:cNvSpPr txBox="1"/>
          <p:nvPr/>
        </p:nvSpPr>
        <p:spPr>
          <a:xfrm>
            <a:off x="540000" y="836712"/>
            <a:ext cx="1012777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β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，且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β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请你用含有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β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的代数式表示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的大小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9" name="yt_image_1141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09779" y="1422063"/>
            <a:ext cx="2354047" cy="2126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38" name="yt_shape_11438"/>
          <p:cNvSpPr txBox="1"/>
          <p:nvPr/>
        </p:nvSpPr>
        <p:spPr>
          <a:xfrm>
            <a:off x="3369962" y="906035"/>
            <a:ext cx="5393271" cy="3422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81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</a:rPr>
              <a:t> </a:t>
            </a:r>
          </a:p>
        </p:txBody>
      </p:sp>
      <p:pic>
        <p:nvPicPr>
          <p:cNvPr id="11437" name="yt_image_11437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69962" y="955434"/>
            <a:ext cx="5339892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40" name="yt_shape_11440"/>
          <p:cNvSpPr txBox="1"/>
          <p:nvPr/>
        </p:nvSpPr>
        <p:spPr>
          <a:xfrm>
            <a:off x="4326285" y="1384460"/>
            <a:ext cx="35394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页练习第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题变式</a:t>
            </a:r>
          </a:p>
        </p:txBody>
      </p:sp>
      <p:sp>
        <p:nvSpPr>
          <p:cNvPr id="11441" name="yt_shape_11441"/>
          <p:cNvSpPr txBox="1"/>
          <p:nvPr/>
        </p:nvSpPr>
        <p:spPr>
          <a:xfrm>
            <a:off x="540119" y="186376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的内接四边形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443" name="yt_table_11443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1425733"/>
              </p:ext>
            </p:extLst>
          </p:nvPr>
        </p:nvGraphicFramePr>
        <p:xfrm>
          <a:off x="540118" y="4581128"/>
          <a:ext cx="11111999" cy="475488"/>
        </p:xfrm>
        <a:graphic>
          <a:graphicData uri="http://schemas.openxmlformats.org/drawingml/2006/table">
            <a:tbl>
              <a:tblPr/>
              <a:tblGrid>
                <a:gridCol w="3090266">
                  <a:extLst>
                    <a:ext uri="{9D8B030D-6E8A-4147-A177-3AD203B41FA5}">
                      <a16:colId xmlns:a16="http://schemas.microsoft.com/office/drawing/2014/main" val="10133"/>
                    </a:ext>
                  </a:extLst>
                </a:gridCol>
                <a:gridCol w="3067712">
                  <a:extLst>
                    <a:ext uri="{9D8B030D-6E8A-4147-A177-3AD203B41FA5}">
                      <a16:colId xmlns:a16="http://schemas.microsoft.com/office/drawing/2014/main" val="10134"/>
                    </a:ext>
                  </a:extLst>
                </a:gridCol>
                <a:gridCol w="3067712">
                  <a:extLst>
                    <a:ext uri="{9D8B030D-6E8A-4147-A177-3AD203B41FA5}">
                      <a16:colId xmlns:a16="http://schemas.microsoft.com/office/drawing/2014/main" val="10135"/>
                    </a:ext>
                  </a:extLst>
                </a:gridCol>
                <a:gridCol w="1886309">
                  <a:extLst>
                    <a:ext uri="{9D8B030D-6E8A-4147-A177-3AD203B41FA5}">
                      <a16:colId xmlns:a16="http://schemas.microsoft.com/office/drawing/2014/main" val="101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A.120°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C.140°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D.150°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4"/>
                  </a:ext>
                </a:extLst>
              </a:tr>
            </a:tbl>
          </a:graphicData>
        </a:graphic>
      </p:graphicFrame>
      <p:pic>
        <p:nvPicPr>
          <p:cNvPr id="11442" name="yt_image_11442_skip" title="H_115.74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68144" y="2848763"/>
            <a:ext cx="1543528" cy="1469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4ECC512-C334-9B86-6C61-83B5F23C18C9}"/>
              </a:ext>
            </a:extLst>
          </p:cNvPr>
          <p:cNvSpPr txBox="1"/>
          <p:nvPr/>
        </p:nvSpPr>
        <p:spPr>
          <a:xfrm>
            <a:off x="3023446" y="2292445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45" name="yt_shape_11445"/>
          <p:cNvSpPr txBox="1"/>
          <p:nvPr/>
        </p:nvSpPr>
        <p:spPr>
          <a:xfrm>
            <a:off x="540119" y="129644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中的三个顶点在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所对优弧上的一个动点（不与点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重合）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446" name="yt_image_1144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653" y="2408241"/>
            <a:ext cx="3046692" cy="1595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48" name="yt_shape_11448"/>
          <p:cNvSpPr txBox="1"/>
          <p:nvPr/>
        </p:nvSpPr>
        <p:spPr>
          <a:xfrm>
            <a:off x="540000" y="4054305"/>
            <a:ext cx="103185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）当圆心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内部，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120°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1449" name="yt_shape_11449"/>
          <p:cNvSpPr txBox="1"/>
          <p:nvPr/>
        </p:nvSpPr>
        <p:spPr>
          <a:xfrm>
            <a:off x="540000" y="4533608"/>
            <a:ext cx="1043394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）当圆心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内部，四边形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为平行四边形时，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1450" name="yt_shape_11450"/>
          <p:cNvSpPr txBox="1"/>
          <p:nvPr/>
        </p:nvSpPr>
        <p:spPr>
          <a:xfrm>
            <a:off x="540119" y="501291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）当圆心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外部，四边形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为平行四边形时，请直接写出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的数量关系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｜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ABO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ADO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｜＝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418D0E0-F9A6-8CD8-660A-C758A6EC6BF1}"/>
              </a:ext>
            </a:extLst>
          </p:cNvPr>
          <p:cNvSpPr txBox="1"/>
          <p:nvPr/>
        </p:nvSpPr>
        <p:spPr>
          <a:xfrm>
            <a:off x="9479689" y="4007499"/>
            <a:ext cx="7595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120°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9387729-3925-CD7F-2BD8-551538D7EA9E}"/>
              </a:ext>
            </a:extLst>
          </p:cNvPr>
          <p:cNvSpPr txBox="1"/>
          <p:nvPr/>
        </p:nvSpPr>
        <p:spPr>
          <a:xfrm>
            <a:off x="9746389" y="4486802"/>
            <a:ext cx="6071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A730589-961C-5A22-FA43-81FA9239FB62}"/>
              </a:ext>
            </a:extLst>
          </p:cNvPr>
          <p:cNvSpPr txBox="1"/>
          <p:nvPr/>
        </p:nvSpPr>
        <p:spPr>
          <a:xfrm>
            <a:off x="3210771" y="5441593"/>
            <a:ext cx="36551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ABO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ADO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32" name="yt_shape_11332"/>
          <p:cNvSpPr txBox="1"/>
          <p:nvPr/>
        </p:nvSpPr>
        <p:spPr>
          <a:xfrm>
            <a:off x="540000" y="884306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331" name="yt_image_11331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84306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34" name="yt_shape_11334"/>
          <p:cNvSpPr txBox="1"/>
          <p:nvPr/>
        </p:nvSpPr>
        <p:spPr>
          <a:xfrm>
            <a:off x="540000" y="1587603"/>
            <a:ext cx="444673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圆内接多边形的概念</a:t>
            </a:r>
          </a:p>
        </p:txBody>
      </p:sp>
      <p:sp>
        <p:nvSpPr>
          <p:cNvPr id="11335" name="yt_shape_11335"/>
          <p:cNvSpPr txBox="1"/>
          <p:nvPr/>
        </p:nvSpPr>
        <p:spPr>
          <a:xfrm>
            <a:off x="540000" y="2087168"/>
            <a:ext cx="568585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下列多边形中一定有外接圆的是（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336" name="yt_table_1133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8566290"/>
              </p:ext>
            </p:extLst>
          </p:nvPr>
        </p:nvGraphicFramePr>
        <p:xfrm>
          <a:off x="540000" y="2566471"/>
          <a:ext cx="4523106" cy="950976"/>
        </p:xfrm>
        <a:graphic>
          <a:graphicData uri="http://schemas.openxmlformats.org/drawingml/2006/table">
            <a:tbl>
              <a:tblPr/>
              <a:tblGrid>
                <a:gridCol w="2727643">
                  <a:extLst>
                    <a:ext uri="{9D8B030D-6E8A-4147-A177-3AD203B41FA5}">
                      <a16:colId xmlns:a16="http://schemas.microsoft.com/office/drawing/2014/main" val="10120"/>
                    </a:ext>
                  </a:extLst>
                </a:gridCol>
                <a:gridCol w="1795463">
                  <a:extLst>
                    <a:ext uri="{9D8B030D-6E8A-4147-A177-3AD203B41FA5}">
                      <a16:colId xmlns:a16="http://schemas.microsoft.com/office/drawing/2014/main" val="101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四边形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五边形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六边形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5"/>
                  </a:ext>
                </a:extLst>
              </a:tr>
            </a:tbl>
          </a:graphicData>
        </a:graphic>
      </p:graphicFrame>
      <p:sp>
        <p:nvSpPr>
          <p:cNvPr id="11338" name="yt_shape_11338"/>
          <p:cNvSpPr txBox="1"/>
          <p:nvPr/>
        </p:nvSpPr>
        <p:spPr>
          <a:xfrm>
            <a:off x="540000" y="3568025"/>
            <a:ext cx="476252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多边形的外接圆的圆心在（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339" name="yt_table_11339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55728"/>
              </p:ext>
            </p:extLst>
          </p:nvPr>
        </p:nvGraphicFramePr>
        <p:xfrm>
          <a:off x="540000" y="4047328"/>
          <a:ext cx="3929063" cy="1901952"/>
        </p:xfrm>
        <a:graphic>
          <a:graphicData uri="http://schemas.openxmlformats.org/drawingml/2006/table">
            <a:tbl>
              <a:tblPr/>
              <a:tblGrid>
                <a:gridCol w="3929063">
                  <a:extLst>
                    <a:ext uri="{9D8B030D-6E8A-4147-A177-3AD203B41FA5}">
                      <a16:colId xmlns:a16="http://schemas.microsoft.com/office/drawing/2014/main" val="1012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多边形的内部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多边形的外部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多边形的边上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以上三种情况都有可能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9"/>
                  </a:ext>
                </a:extLst>
              </a:tr>
            </a:tbl>
          </a:graphicData>
        </a:graphic>
      </p:graphicFrame>
      <p:pic>
        <p:nvPicPr>
          <p:cNvPr id="3" name="yt_shape_1697708528541">
            <a:extLst>
              <a:ext uri="{FF2B5EF4-FFF2-40B4-BE49-F238E27FC236}">
                <a16:creationId xmlns:a16="http://schemas.microsoft.com/office/drawing/2014/main" id="{28E20612-EFF4-8078-829E-DF722463C61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26930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726F721-9E8E-7CBB-0C29-763EE72E847A}"/>
              </a:ext>
            </a:extLst>
          </p:cNvPr>
          <p:cNvSpPr txBox="1"/>
          <p:nvPr/>
        </p:nvSpPr>
        <p:spPr>
          <a:xfrm>
            <a:off x="5402989" y="204036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E12E036-38B3-F96B-01E2-6F260EA89EC8}"/>
              </a:ext>
            </a:extLst>
          </p:cNvPr>
          <p:cNvSpPr txBox="1"/>
          <p:nvPr/>
        </p:nvSpPr>
        <p:spPr>
          <a:xfrm>
            <a:off x="4488589" y="352121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41" name="yt_shape_11341"/>
          <p:cNvSpPr txBox="1"/>
          <p:nvPr/>
        </p:nvSpPr>
        <p:spPr>
          <a:xfrm>
            <a:off x="540000" y="836712"/>
            <a:ext cx="444673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圆内接四边形的性质</a:t>
            </a:r>
          </a:p>
        </p:txBody>
      </p:sp>
      <p:sp>
        <p:nvSpPr>
          <p:cNvPr id="11342" name="yt_shape_11342"/>
          <p:cNvSpPr txBox="1"/>
          <p:nvPr/>
        </p:nvSpPr>
        <p:spPr>
          <a:xfrm>
            <a:off x="540000" y="1336277"/>
            <a:ext cx="1073531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如图，已知四边形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内接于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346" name="yt_table_1134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1286528"/>
              </p:ext>
            </p:extLst>
          </p:nvPr>
        </p:nvGraphicFramePr>
        <p:xfrm>
          <a:off x="526019" y="3889616"/>
          <a:ext cx="10749292" cy="475488"/>
        </p:xfrm>
        <a:graphic>
          <a:graphicData uri="http://schemas.openxmlformats.org/drawingml/2006/table">
            <a:tbl>
              <a:tblPr/>
              <a:tblGrid>
                <a:gridCol w="2853279">
                  <a:extLst>
                    <a:ext uri="{9D8B030D-6E8A-4147-A177-3AD203B41FA5}">
                      <a16:colId xmlns:a16="http://schemas.microsoft.com/office/drawing/2014/main" val="10123"/>
                    </a:ext>
                  </a:extLst>
                </a:gridCol>
                <a:gridCol w="3010743">
                  <a:extLst>
                    <a:ext uri="{9D8B030D-6E8A-4147-A177-3AD203B41FA5}">
                      <a16:colId xmlns:a16="http://schemas.microsoft.com/office/drawing/2014/main" val="10124"/>
                    </a:ext>
                  </a:extLst>
                </a:gridCol>
                <a:gridCol w="3025139">
                  <a:extLst>
                    <a:ext uri="{9D8B030D-6E8A-4147-A177-3AD203B41FA5}">
                      <a16:colId xmlns:a16="http://schemas.microsoft.com/office/drawing/2014/main" val="10125"/>
                    </a:ext>
                  </a:extLst>
                </a:gridCol>
                <a:gridCol w="1860131">
                  <a:extLst>
                    <a:ext uri="{9D8B030D-6E8A-4147-A177-3AD203B41FA5}">
                      <a16:colId xmlns:a16="http://schemas.microsoft.com/office/drawing/2014/main" val="101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A.70°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B.110°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D.140°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0"/>
                  </a:ext>
                </a:extLst>
              </a:tr>
            </a:tbl>
          </a:graphicData>
        </a:graphic>
      </p:graphicFrame>
      <p:grpSp>
        <p:nvGrpSpPr>
          <p:cNvPr id="11343" name="yt_shape_11343_skip" title="H_133.0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62449" y="2060848"/>
            <a:ext cx="1490412" cy="1689876"/>
            <a:chOff x="0" y="0"/>
            <a:chExt cx="1490412" cy="1689876"/>
          </a:xfrm>
        </p:grpSpPr>
        <p:pic>
          <p:nvPicPr>
            <p:cNvPr id="2" name="yt_image_11343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90412" cy="12938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345" name="yt_shape_11345"/>
            <p:cNvSpPr txBox="1"/>
            <p:nvPr/>
          </p:nvSpPr>
          <p:spPr>
            <a:xfrm>
              <a:off x="211925" y="132987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1348" name="yt_shape_11348"/>
          <p:cNvSpPr txBox="1"/>
          <p:nvPr/>
        </p:nvSpPr>
        <p:spPr>
          <a:xfrm>
            <a:off x="540119" y="447091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圆的内接四边形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的四个内角之比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的可能的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值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Times New Roman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349" name="yt_table_1134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0643924"/>
              </p:ext>
            </p:extLst>
          </p:nvPr>
        </p:nvGraphicFramePr>
        <p:xfrm>
          <a:off x="540000" y="5430352"/>
          <a:ext cx="8940376" cy="950976"/>
        </p:xfrm>
        <a:graphic>
          <a:graphicData uri="http://schemas.openxmlformats.org/drawingml/2006/table">
            <a:tbl>
              <a:tblPr/>
              <a:tblGrid>
                <a:gridCol w="5872695">
                  <a:extLst>
                    <a:ext uri="{9D8B030D-6E8A-4147-A177-3AD203B41FA5}">
                      <a16:colId xmlns:a16="http://schemas.microsoft.com/office/drawing/2014/main" val="10127"/>
                    </a:ext>
                  </a:extLst>
                </a:gridCol>
                <a:gridCol w="3067681">
                  <a:extLst>
                    <a:ext uri="{9D8B030D-6E8A-4147-A177-3AD203B41FA5}">
                      <a16:colId xmlns:a16="http://schemas.microsoft.com/office/drawing/2014/main" val="101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B.4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∶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∶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∶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D.4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∶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∶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∶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2"/>
                  </a:ext>
                </a:extLst>
              </a:tr>
            </a:tbl>
          </a:graphicData>
        </a:graphic>
      </p:graphicFrame>
      <p:pic>
        <p:nvPicPr>
          <p:cNvPr id="4" name="yt_shape_1697708528741">
            <a:extLst>
              <a:ext uri="{FF2B5EF4-FFF2-40B4-BE49-F238E27FC236}">
                <a16:creationId xmlns:a16="http://schemas.microsoft.com/office/drawing/2014/main" id="{406FD4DA-0651-7495-6481-5DBE56240C9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876039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4718B651-CFD5-BB2F-EE2A-7C7256FDE861}"/>
              </a:ext>
            </a:extLst>
          </p:cNvPr>
          <p:cNvSpPr txBox="1"/>
          <p:nvPr/>
        </p:nvSpPr>
        <p:spPr>
          <a:xfrm>
            <a:off x="10421076" y="1289471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56EAAB9-8206-9CE2-5BFB-923B6BA7E730}"/>
              </a:ext>
            </a:extLst>
          </p:cNvPr>
          <p:cNvSpPr txBox="1"/>
          <p:nvPr/>
        </p:nvSpPr>
        <p:spPr>
          <a:xfrm>
            <a:off x="1248218" y="486916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51" name="yt_shape_11351"/>
          <p:cNvSpPr txBox="1"/>
          <p:nvPr/>
        </p:nvSpPr>
        <p:spPr>
          <a:xfrm>
            <a:off x="540119" y="90872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（株洲市中考）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如图，等边三角形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上，边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为劣弧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上一点，且与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不重合，连接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120°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355" name="yt_shape_11355"/>
          <p:cNvSpPr txBox="1"/>
          <p:nvPr/>
        </p:nvSpPr>
        <p:spPr>
          <a:xfrm>
            <a:off x="540000" y="407888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352" name="yt_shape_11352" title="H_132.2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28316" y="2348880"/>
            <a:ext cx="1335366" cy="1679589"/>
            <a:chOff x="0" y="0"/>
            <a:chExt cx="1335366" cy="1679589"/>
          </a:xfrm>
        </p:grpSpPr>
        <p:pic>
          <p:nvPicPr>
            <p:cNvPr id="2" name="yt_image_11352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35366" cy="12835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354" name="yt_shape_11354"/>
            <p:cNvSpPr txBox="1"/>
            <p:nvPr/>
          </p:nvSpPr>
          <p:spPr>
            <a:xfrm>
              <a:off x="134402" y="131958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A8E13BA-6044-2EC1-EDEE-E7BB6AE03CAF}"/>
              </a:ext>
            </a:extLst>
          </p:cNvPr>
          <p:cNvSpPr txBox="1"/>
          <p:nvPr/>
        </p:nvSpPr>
        <p:spPr>
          <a:xfrm>
            <a:off x="1364508" y="1812890"/>
            <a:ext cx="7595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120°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1356"/>
          <p:cNvSpPr txBox="1"/>
          <p:nvPr/>
        </p:nvSpPr>
        <p:spPr>
          <a:xfrm>
            <a:off x="540000" y="4255028"/>
            <a:ext cx="1105270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内接于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，且四边形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是平行四边形，则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9" name="yt_shape_11360"/>
          <p:cNvSpPr txBox="1"/>
          <p:nvPr/>
        </p:nvSpPr>
        <p:spPr>
          <a:xfrm>
            <a:off x="540000" y="662698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" name="yt_shape_11357" title="H_133.0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46338" y="4886695"/>
            <a:ext cx="1299322" cy="1689876"/>
            <a:chOff x="0" y="0"/>
            <a:chExt cx="1299322" cy="1689876"/>
          </a:xfrm>
        </p:grpSpPr>
        <p:pic>
          <p:nvPicPr>
            <p:cNvPr id="11" name="yt_image_11357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299322" cy="12938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yt_shape_11359"/>
            <p:cNvSpPr txBox="1"/>
            <p:nvPr/>
          </p:nvSpPr>
          <p:spPr>
            <a:xfrm>
              <a:off x="116380" y="132987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C1124E74-3FA3-26BE-3B20-8E3E712707D3}"/>
              </a:ext>
            </a:extLst>
          </p:cNvPr>
          <p:cNvSpPr txBox="1"/>
          <p:nvPr/>
        </p:nvSpPr>
        <p:spPr>
          <a:xfrm>
            <a:off x="10587764" y="4208222"/>
            <a:ext cx="6071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361" name="yt_shape_11361"/>
              <p:cNvSpPr txBox="1"/>
              <p:nvPr/>
            </p:nvSpPr>
            <p:spPr>
              <a:xfrm>
                <a:off x="540119" y="836712"/>
                <a:ext cx="11111999" cy="119988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都在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的半径的长是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361" name="yt_shape_1136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836712"/>
                <a:ext cx="11111999" cy="1199880"/>
              </a:xfrm>
              <a:prstGeom prst="rect">
                <a:avLst/>
              </a:prstGeom>
              <a:blipFill>
                <a:blip r:embed="rId2"/>
                <a:stretch>
                  <a:fillRect l="-1701" t="-4061" b="-81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366" name="yt_shape_11366"/>
          <p:cNvSpPr txBox="1"/>
          <p:nvPr/>
        </p:nvSpPr>
        <p:spPr>
          <a:xfrm>
            <a:off x="540000" y="370624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363" name="yt_shape_11363" title="H_142.6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28017" y="1844824"/>
            <a:ext cx="1335965" cy="1811034"/>
            <a:chOff x="0" y="0"/>
            <a:chExt cx="1335965" cy="1811034"/>
          </a:xfrm>
        </p:grpSpPr>
        <p:pic>
          <p:nvPicPr>
            <p:cNvPr id="2" name="yt_image_11363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335965" cy="14150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365" name="yt_shape_11365"/>
            <p:cNvSpPr txBox="1"/>
            <p:nvPr/>
          </p:nvSpPr>
          <p:spPr>
            <a:xfrm>
              <a:off x="134701" y="145103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A7989CD-EAE2-DC71-9EB3-DE3223A2B279}"/>
                  </a:ext>
                </a:extLst>
              </p:cNvPr>
              <p:cNvSpPr txBox="1"/>
              <p:nvPr/>
            </p:nvSpPr>
            <p:spPr>
              <a:xfrm>
                <a:off x="1669308" y="1184444"/>
                <a:ext cx="583375" cy="8064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A7989CD-EAE2-DC71-9EB3-DE3223A2B2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308" y="1184444"/>
                <a:ext cx="583375" cy="806400"/>
              </a:xfrm>
              <a:prstGeom prst="rect">
                <a:avLst/>
              </a:prstGeom>
              <a:blipFill>
                <a:blip r:embed="rId4"/>
                <a:stretch>
                  <a:fillRect l="-1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yt_shape_11367"/>
          <p:cNvSpPr txBox="1"/>
          <p:nvPr/>
        </p:nvSpPr>
        <p:spPr>
          <a:xfrm>
            <a:off x="540119" y="368215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的内接四边形，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100°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9" name="yt_shape_11371"/>
          <p:cNvSpPr txBox="1"/>
          <p:nvPr/>
        </p:nvSpPr>
        <p:spPr>
          <a:xfrm>
            <a:off x="540000" y="645767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" name="yt_shape_11368" title="H_127.03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44061" y="4793951"/>
            <a:ext cx="1503876" cy="1613295"/>
            <a:chOff x="0" y="0"/>
            <a:chExt cx="1503876" cy="1613295"/>
          </a:xfrm>
        </p:grpSpPr>
        <p:pic>
          <p:nvPicPr>
            <p:cNvPr id="11" name="yt_image_11368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1503876" cy="121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yt_shape_11370"/>
            <p:cNvSpPr txBox="1"/>
            <p:nvPr/>
          </p:nvSpPr>
          <p:spPr>
            <a:xfrm>
              <a:off x="218657" y="125329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2E282BCA-EEB5-6914-67F6-242E7660E857}"/>
              </a:ext>
            </a:extLst>
          </p:cNvPr>
          <p:cNvSpPr txBox="1"/>
          <p:nvPr/>
        </p:nvSpPr>
        <p:spPr>
          <a:xfrm>
            <a:off x="1059708" y="4110834"/>
            <a:ext cx="7595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100°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372" name="yt_shape_11372"/>
              <p:cNvSpPr txBox="1"/>
              <p:nvPr/>
            </p:nvSpPr>
            <p:spPr>
              <a:xfrm>
                <a:off x="540000" y="764704"/>
                <a:ext cx="8524193" cy="4900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的内接四边形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上一点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372" name="yt_shape_1137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764704"/>
                <a:ext cx="8524193" cy="490006"/>
              </a:xfrm>
              <a:prstGeom prst="rect">
                <a:avLst/>
              </a:prstGeom>
              <a:blipFill>
                <a:blip r:embed="rId2"/>
                <a:stretch>
                  <a:fillRect l="-2217" r="-1431" b="-370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375" name="yt_shape_11375"/>
          <p:cNvSpPr txBox="1"/>
          <p:nvPr/>
        </p:nvSpPr>
        <p:spPr>
          <a:xfrm>
            <a:off x="5223571" y="1457862"/>
            <a:ext cx="1342868" cy="13056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250" b="0" i="0" u="none" spc="-7250">
                <a:solidFill>
                  <a:srgbClr val="1EE3CF"/>
                </a:solidFill>
                <a:effectLst/>
                <a:latin typeface="Times New Roman" pitchFamily="72"/>
                <a:ea typeface="宋体" pitchFamily="72"/>
                <a:cs typeface="宋体" pitchFamily="72"/>
              </a:rPr>
              <a:t> </a:t>
            </a:r>
            <a:r>
              <a:rPr lang="en-US" altLang="zh-CN" sz="7250" b="0" i="0" u="none" spc="8659">
                <a:solidFill>
                  <a:srgbClr val="1EE3CF"/>
                </a:solidFill>
                <a:effectLst/>
                <a:latin typeface="Times New Roman" pitchFamily="72"/>
                <a:ea typeface="宋体" pitchFamily="72"/>
                <a:cs typeface="宋体" pitchFamily="72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1374" name="yt_image_11374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3571" y="1457862"/>
            <a:ext cx="1327941" cy="1442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77" name="yt_shape_11377"/>
          <p:cNvSpPr txBox="1"/>
          <p:nvPr/>
        </p:nvSpPr>
        <p:spPr>
          <a:xfrm>
            <a:off x="540000" y="2950798"/>
            <a:ext cx="48136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的度数；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E807DE5-C029-8088-AB1C-FE8C7DAB4D12}"/>
              </a:ext>
            </a:extLst>
          </p:cNvPr>
          <p:cNvSpPr txBox="1"/>
          <p:nvPr/>
        </p:nvSpPr>
        <p:spPr>
          <a:xfrm>
            <a:off x="449989" y="3370457"/>
            <a:ext cx="82382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内接于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AB0BCB3-CD03-8913-7B2E-9A4E4A171B20}"/>
              </a:ext>
            </a:extLst>
          </p:cNvPr>
          <p:cNvSpPr txBox="1"/>
          <p:nvPr/>
        </p:nvSpPr>
        <p:spPr>
          <a:xfrm>
            <a:off x="449989" y="3845945"/>
            <a:ext cx="418039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110°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5D23076-E9E0-F12B-0C0A-D35123DB3193}"/>
              </a:ext>
            </a:extLst>
          </p:cNvPr>
          <p:cNvSpPr txBox="1"/>
          <p:nvPr/>
        </p:nvSpPr>
        <p:spPr>
          <a:xfrm>
            <a:off x="449989" y="4321433"/>
            <a:ext cx="1872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78BCCE1-E209-F0C1-8CE6-38FB79D95275}"/>
              </a:ext>
            </a:extLst>
          </p:cNvPr>
          <p:cNvSpPr txBox="1"/>
          <p:nvPr/>
        </p:nvSpPr>
        <p:spPr>
          <a:xfrm>
            <a:off x="449989" y="4796921"/>
            <a:ext cx="3391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55°.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2D1E1D5-03AA-AF68-A1C7-81EE2FEBA8C5}"/>
              </a:ext>
            </a:extLst>
          </p:cNvPr>
          <p:cNvSpPr txBox="1"/>
          <p:nvPr/>
        </p:nvSpPr>
        <p:spPr>
          <a:xfrm>
            <a:off x="449989" y="5272409"/>
            <a:ext cx="3874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内接于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96C2BCB-6187-84D9-C042-4912BA4605D6}"/>
              </a:ext>
            </a:extLst>
          </p:cNvPr>
          <p:cNvSpPr txBox="1"/>
          <p:nvPr/>
        </p:nvSpPr>
        <p:spPr>
          <a:xfrm>
            <a:off x="449989" y="5747897"/>
            <a:ext cx="31375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5FE9219-6AFB-0ACA-7D44-3C97F087D505}"/>
              </a:ext>
            </a:extLst>
          </p:cNvPr>
          <p:cNvSpPr txBox="1"/>
          <p:nvPr/>
        </p:nvSpPr>
        <p:spPr>
          <a:xfrm>
            <a:off x="449989" y="6223385"/>
            <a:ext cx="40218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125°.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t_shape_11378">
            <a:extLst>
              <a:ext uri="{FF2B5EF4-FFF2-40B4-BE49-F238E27FC236}">
                <a16:creationId xmlns:a16="http://schemas.microsoft.com/office/drawing/2014/main" id="{30040904-2094-F5B0-B737-09EE94183D0D}"/>
              </a:ext>
            </a:extLst>
          </p:cNvPr>
          <p:cNvSpPr txBox="1"/>
          <p:nvPr/>
        </p:nvSpPr>
        <p:spPr>
          <a:xfrm>
            <a:off x="540000" y="852690"/>
            <a:ext cx="8136843" cy="37894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，求证：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为等边三角形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）解：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内接于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180°.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70°.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55°.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内接于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180°.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125°.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0" name="yt_image_11374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20336" y="836712"/>
            <a:ext cx="1327941" cy="1442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yt_shape_11380"/>
          <p:cNvSpPr txBox="1"/>
          <p:nvPr/>
        </p:nvSpPr>
        <p:spPr>
          <a:xfrm>
            <a:off x="540000" y="1285591"/>
            <a:ext cx="6671698" cy="37894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的内接四边形，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的内接四边形，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为等边三角形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14E1C2B-0272-62F3-8A29-26B8883BBC69}"/>
              </a:ext>
            </a:extLst>
          </p:cNvPr>
          <p:cNvSpPr txBox="1"/>
          <p:nvPr/>
        </p:nvSpPr>
        <p:spPr>
          <a:xfrm>
            <a:off x="449989" y="1238785"/>
            <a:ext cx="67872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的内接四边形，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BD7D9FA-DA90-36F5-6C8B-317CD2B5CFF3}"/>
              </a:ext>
            </a:extLst>
          </p:cNvPr>
          <p:cNvSpPr txBox="1"/>
          <p:nvPr/>
        </p:nvSpPr>
        <p:spPr>
          <a:xfrm>
            <a:off x="449989" y="1714273"/>
            <a:ext cx="3155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7D71519-0AB9-47B1-6AE4-19E8F2765FA4}"/>
              </a:ext>
            </a:extLst>
          </p:cNvPr>
          <p:cNvSpPr txBox="1"/>
          <p:nvPr/>
        </p:nvSpPr>
        <p:spPr>
          <a:xfrm>
            <a:off x="449989" y="2189761"/>
            <a:ext cx="50933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的内接四边形，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C43E775-3E0F-25A2-D9FC-C9E8B71769BA}"/>
              </a:ext>
            </a:extLst>
          </p:cNvPr>
          <p:cNvSpPr txBox="1"/>
          <p:nvPr/>
        </p:nvSpPr>
        <p:spPr>
          <a:xfrm>
            <a:off x="449989" y="2665249"/>
            <a:ext cx="31375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7B58B1EB-97BF-683D-500A-7B83A6A4DAA2}"/>
              </a:ext>
            </a:extLst>
          </p:cNvPr>
          <p:cNvSpPr txBox="1"/>
          <p:nvPr/>
        </p:nvSpPr>
        <p:spPr>
          <a:xfrm>
            <a:off x="449989" y="3140737"/>
            <a:ext cx="4877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A3781AB9-0E93-D104-E83D-BA77BBA93154}"/>
              </a:ext>
            </a:extLst>
          </p:cNvPr>
          <p:cNvSpPr txBox="1"/>
          <p:nvPr/>
        </p:nvSpPr>
        <p:spPr>
          <a:xfrm>
            <a:off x="449989" y="3616225"/>
            <a:ext cx="1678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240FE087-0D27-22EC-0BCA-27660F82814F}"/>
              </a:ext>
            </a:extLst>
          </p:cNvPr>
          <p:cNvSpPr txBox="1"/>
          <p:nvPr/>
        </p:nvSpPr>
        <p:spPr>
          <a:xfrm>
            <a:off x="449989" y="4091713"/>
            <a:ext cx="4352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ABACD308-5A71-033F-7678-B65366FAD099}"/>
              </a:ext>
            </a:extLst>
          </p:cNvPr>
          <p:cNvSpPr txBox="1"/>
          <p:nvPr/>
        </p:nvSpPr>
        <p:spPr>
          <a:xfrm>
            <a:off x="449989" y="4567201"/>
            <a:ext cx="32868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为等边三角形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81" name="yt_shape_11381"/>
          <p:cNvSpPr txBox="1"/>
          <p:nvPr/>
        </p:nvSpPr>
        <p:spPr>
          <a:xfrm>
            <a:off x="540000" y="836712"/>
            <a:ext cx="660116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对圆内接四边形的概念理解不清致错</a:t>
            </a:r>
          </a:p>
        </p:txBody>
      </p:sp>
      <p:sp>
        <p:nvSpPr>
          <p:cNvPr id="11382" name="yt_shape_11382"/>
          <p:cNvSpPr txBox="1"/>
          <p:nvPr/>
        </p:nvSpPr>
        <p:spPr>
          <a:xfrm>
            <a:off x="540000" y="1336277"/>
            <a:ext cx="864640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如图，已知圆心角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，则圆周角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125°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386" name="yt_shape_11386"/>
          <p:cNvSpPr txBox="1"/>
          <p:nvPr/>
        </p:nvSpPr>
        <p:spPr>
          <a:xfrm>
            <a:off x="540000" y="402134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383" name="yt_shape_11383" title="H_157.7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55225" y="1967944"/>
            <a:ext cx="1481549" cy="2003058"/>
            <a:chOff x="0" y="0"/>
            <a:chExt cx="1481549" cy="2003058"/>
          </a:xfrm>
        </p:grpSpPr>
        <p:pic>
          <p:nvPicPr>
            <p:cNvPr id="2" name="yt_image_11383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81549" cy="16070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385" name="yt_shape_11385"/>
            <p:cNvSpPr txBox="1"/>
            <p:nvPr/>
          </p:nvSpPr>
          <p:spPr>
            <a:xfrm>
              <a:off x="131310" y="164305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8529043">
            <a:extLst>
              <a:ext uri="{FF2B5EF4-FFF2-40B4-BE49-F238E27FC236}">
                <a16:creationId xmlns:a16="http://schemas.microsoft.com/office/drawing/2014/main" id="{8AF041AC-67DA-9605-4A8B-2025F8CD797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876039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C188DEFC-B22E-AF11-12EC-81CC0BEA1268}"/>
              </a:ext>
            </a:extLst>
          </p:cNvPr>
          <p:cNvSpPr txBox="1"/>
          <p:nvPr/>
        </p:nvSpPr>
        <p:spPr>
          <a:xfrm>
            <a:off x="8052336" y="1289471"/>
            <a:ext cx="7595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125°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88" name="yt_shape_11388"/>
          <p:cNvSpPr txBox="1"/>
          <p:nvPr/>
        </p:nvSpPr>
        <p:spPr>
          <a:xfrm>
            <a:off x="540000" y="836473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387" name="yt_image_11387">
            <a:extLst>
              <a:ext uri="">
                <a16:creationId xmlns:mc="http://schemas.openxmlformats.org/markup-compatibility/2006" xmlns:p14="http://schemas.microsoft.com/office/powerpoint/2010/main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36473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90" name="yt_shape_11390"/>
          <p:cNvSpPr txBox="1"/>
          <p:nvPr/>
        </p:nvSpPr>
        <p:spPr>
          <a:xfrm>
            <a:off x="540119" y="152834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过原点，且与两坐标轴分别交于点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的坐标为（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是第三象限内圆上一点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BMO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1394" name="yt_table_11394_skip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7174615"/>
                  </p:ext>
                </p:extLst>
              </p:nvPr>
            </p:nvGraphicFramePr>
            <p:xfrm>
              <a:off x="540000" y="4779428"/>
              <a:ext cx="11112118" cy="521780"/>
            </p:xfrm>
            <a:graphic>
              <a:graphicData uri="http://schemas.openxmlformats.org/drawingml/2006/table">
                <a:tbl>
                  <a:tblPr/>
                  <a:tblGrid>
                    <a:gridCol w="3006990">
                      <a:extLst>
                        <a:ext uri="{9D8B030D-6E8A-4147-A177-3AD203B41FA5}">
                          <a16:colId xmlns:a16="http://schemas.microsoft.com/office/drawing/2014/main" val="10129"/>
                        </a:ext>
                      </a:extLst>
                    </a:gridCol>
                    <a:gridCol w="2980276">
                      <a:extLst>
                        <a:ext uri="{9D8B030D-6E8A-4147-A177-3AD203B41FA5}">
                          <a16:colId xmlns:a16="http://schemas.microsoft.com/office/drawing/2014/main" val="10130"/>
                        </a:ext>
                      </a:extLst>
                    </a:gridCol>
                    <a:gridCol w="2980276">
                      <a:extLst>
                        <a:ext uri="{9D8B030D-6E8A-4147-A177-3AD203B41FA5}">
                          <a16:colId xmlns:a16="http://schemas.microsoft.com/office/drawing/2014/main" val="10131"/>
                        </a:ext>
                      </a:extLst>
                    </a:gridCol>
                    <a:gridCol w="2144576">
                      <a:extLst>
                        <a:ext uri="{9D8B030D-6E8A-4147-A177-3AD203B41FA5}">
                          <a16:colId xmlns:a16="http://schemas.microsoft.com/office/drawing/2014/main" val="1013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D.3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23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1394" name="yt_table_11394_skip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7174615"/>
                  </p:ext>
                </p:extLst>
              </p:nvPr>
            </p:nvGraphicFramePr>
            <p:xfrm>
              <a:off x="540000" y="4779428"/>
              <a:ext cx="11112118" cy="521780"/>
            </p:xfrm>
            <a:graphic>
              <a:graphicData uri="http://schemas.openxmlformats.org/drawingml/2006/table">
                <a:tbl>
                  <a:tblPr/>
                  <a:tblGrid>
                    <a:gridCol w="3006990">
                      <a:extLst>
                        <a:ext uri="{9D8B030D-6E8A-4147-A177-3AD203B41FA5}">
                          <a16:colId xmlns:a16="http://schemas.microsoft.com/office/drawing/2014/main" val="10129"/>
                        </a:ext>
                      </a:extLst>
                    </a:gridCol>
                    <a:gridCol w="2980276">
                      <a:extLst>
                        <a:ext uri="{9D8B030D-6E8A-4147-A177-3AD203B41FA5}">
                          <a16:colId xmlns:a16="http://schemas.microsoft.com/office/drawing/2014/main" val="10130"/>
                        </a:ext>
                      </a:extLst>
                    </a:gridCol>
                    <a:gridCol w="2980276">
                      <a:extLst>
                        <a:ext uri="{9D8B030D-6E8A-4147-A177-3AD203B41FA5}">
                          <a16:colId xmlns:a16="http://schemas.microsoft.com/office/drawing/2014/main" val="10131"/>
                        </a:ext>
                      </a:extLst>
                    </a:gridCol>
                    <a:gridCol w="2144576">
                      <a:extLst>
                        <a:ext uri="{9D8B030D-6E8A-4147-A177-3AD203B41FA5}">
                          <a16:colId xmlns:a16="http://schemas.microsoft.com/office/drawing/2014/main" val="10132"/>
                        </a:ext>
                      </a:extLst>
                    </a:gridCol>
                  </a:tblGrid>
                  <a:tr h="52178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418182" t="-1163" b="-2441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23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1391" name="yt_shape_11391_skip" title="H_142.15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43754" y="2704238"/>
            <a:ext cx="1504728" cy="1805319"/>
            <a:chOff x="0" y="0"/>
            <a:chExt cx="1504728" cy="1805319"/>
          </a:xfrm>
        </p:grpSpPr>
        <p:pic>
          <p:nvPicPr>
            <p:cNvPr id="2" name="yt_image_11391">
              <a:extLst>
                <a:ext uri="">
                  <a16:creationId xmlns:m="http://schemas.openxmlformats.org/officeDocument/2006/math" xmlns:p14="http://schemas.microsoft.com/office/powerpoint/2010/main" xmlns:a14="http://schemas.microsoft.com/office/drawing/2010/main" xmlns:a16="http://schemas.microsoft.com/office/drawing/2014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504728" cy="14093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393" name="yt_shape_11393"/>
            <p:cNvSpPr txBox="1"/>
            <p:nvPr/>
          </p:nvSpPr>
          <p:spPr>
            <a:xfrm>
              <a:off x="142900" y="1445319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EA5C54A-B683-4EC2-98D0-6A5F0C7E9359}"/>
              </a:ext>
            </a:extLst>
          </p:cNvPr>
          <p:cNvSpPr txBox="1"/>
          <p:nvPr/>
        </p:nvSpPr>
        <p:spPr>
          <a:xfrm>
            <a:off x="8170121" y="1957024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1772</Words>
  <Application>Microsoft Office PowerPoint</Application>
  <PresentationFormat>宽屏</PresentationFormat>
  <Paragraphs>167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0" baseType="lpstr"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李富贵儿</cp:lastModifiedBy>
  <cp:revision>44</cp:revision>
  <dcterms:created xsi:type="dcterms:W3CDTF">2023-05-05T05:33:04Z</dcterms:created>
  <dcterms:modified xsi:type="dcterms:W3CDTF">2023-10-20T12:48:10Z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