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9" r:id="rId6"/>
    <p:sldId id="372" r:id="rId7"/>
    <p:sldId id="375" r:id="rId8"/>
    <p:sldId id="376" r:id="rId9"/>
    <p:sldId id="380" r:id="rId10"/>
    <p:sldId id="382" r:id="rId11"/>
    <p:sldId id="384" r:id="rId12"/>
    <p:sldId id="385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7" Type="http://schemas.openxmlformats.org/officeDocument/2006/relationships/image" Target="../media/image25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bin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bin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3" name="yt_shape_12973"/>
          <p:cNvSpPr txBox="1"/>
          <p:nvPr/>
        </p:nvSpPr>
        <p:spPr>
          <a:xfrm>
            <a:off x="540000" y="90872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72" name="yt_image_129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5" name="yt_shape_12975"/>
          <p:cNvSpPr txBox="1"/>
          <p:nvPr/>
        </p:nvSpPr>
        <p:spPr>
          <a:xfrm>
            <a:off x="540119" y="16063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圆柱的侧面展开图是一个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，圆锥的侧面展开图是一个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，圆锥的底面圆的周长等于侧面展开图的扇形的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弧长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，母线长为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，底面圆的半径为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的圆锥侧面积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rl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，圆锥的全面积等于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rl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A7F8A9-441B-CA33-83FE-1335F1AAE46C}"/>
              </a:ext>
            </a:extLst>
          </p:cNvPr>
          <p:cNvSpPr txBox="1"/>
          <p:nvPr/>
        </p:nvSpPr>
        <p:spPr>
          <a:xfrm>
            <a:off x="4717308" y="155949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63AE30-99E4-46C3-1D39-B3E8B6931A69}"/>
              </a:ext>
            </a:extLst>
          </p:cNvPr>
          <p:cNvSpPr txBox="1"/>
          <p:nvPr/>
        </p:nvSpPr>
        <p:spPr>
          <a:xfrm>
            <a:off x="9594107" y="155949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2A7CD9-2F0D-8C3F-7B36-B5C510B586A7}"/>
              </a:ext>
            </a:extLst>
          </p:cNvPr>
          <p:cNvSpPr txBox="1"/>
          <p:nvPr/>
        </p:nvSpPr>
        <p:spPr>
          <a:xfrm>
            <a:off x="6241308" y="203498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弧长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48390D-79E2-A656-EFA4-B7FC7B0981AD}"/>
              </a:ext>
            </a:extLst>
          </p:cNvPr>
          <p:cNvSpPr txBox="1"/>
          <p:nvPr/>
        </p:nvSpPr>
        <p:spPr>
          <a:xfrm>
            <a:off x="3244108" y="2510473"/>
            <a:ext cx="537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AC4D87-629A-006C-8EAB-43D2DC3FBFE1}"/>
              </a:ext>
            </a:extLst>
          </p:cNvPr>
          <p:cNvSpPr txBox="1"/>
          <p:nvPr/>
        </p:nvSpPr>
        <p:spPr>
          <a:xfrm>
            <a:off x="6954096" y="2510473"/>
            <a:ext cx="1216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30" name="yt_shape_13030"/>
              <p:cNvSpPr txBox="1"/>
              <p:nvPr/>
            </p:nvSpPr>
            <p:spPr>
              <a:xfrm>
                <a:off x="540000" y="914610"/>
                <a:ext cx="6527556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一个圆锥的高为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，侧面展开图是半圆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30" name="yt_shape_13030" descr="{&quot;rangeId&quot;:2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27556" cy="465577"/>
              </a:xfrm>
              <a:prstGeom prst="rect">
                <a:avLst/>
              </a:prstGeom>
              <a:blipFill>
                <a:blip r:embed="rId2"/>
                <a:stretch>
                  <a:fillRect l="-2897" t="-5263" r="-1963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32" name="yt_image_130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9690" y="1196752"/>
            <a:ext cx="162579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4" name="yt_shape_13034"/>
          <p:cNvSpPr txBox="1"/>
          <p:nvPr/>
        </p:nvSpPr>
        <p:spPr>
          <a:xfrm>
            <a:off x="540000" y="149404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）圆锥的母线与底面半径之比；</a:t>
            </a:r>
          </a:p>
        </p:txBody>
      </p:sp>
      <p:sp>
        <p:nvSpPr>
          <p:cNvPr id="13035" name="yt_shape_13035"/>
          <p:cNvSpPr txBox="1"/>
          <p:nvPr/>
        </p:nvSpPr>
        <p:spPr>
          <a:xfrm>
            <a:off x="540000" y="1973343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）锥角（圆锥的轴截面的两条母线之间的夹角）的大小；</a:t>
            </a:r>
          </a:p>
        </p:txBody>
      </p:sp>
      <p:sp>
        <p:nvSpPr>
          <p:cNvPr id="13036" name="yt_shape_13036"/>
          <p:cNvSpPr txBox="1"/>
          <p:nvPr/>
        </p:nvSpPr>
        <p:spPr>
          <a:xfrm>
            <a:off x="540000" y="2452646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）圆锥的表面积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37" name="yt_shape_13037"/>
          <p:cNvSpPr txBox="1"/>
          <p:nvPr/>
        </p:nvSpPr>
        <p:spPr>
          <a:xfrm>
            <a:off x="540119" y="29319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为圆锥的高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，经过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的剖面是等腰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长为圆锥的母线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为底面圆的半径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38" name="yt_shape_13038"/>
              <p:cNvSpPr txBox="1"/>
              <p:nvPr/>
            </p:nvSpPr>
            <p:spPr>
              <a:xfrm>
                <a:off x="540000" y="3891384"/>
                <a:ext cx="3258008" cy="6492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038" name="yt_shape_130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91384"/>
                <a:ext cx="3258008" cy="649217"/>
              </a:xfrm>
              <a:prstGeom prst="rect">
                <a:avLst/>
              </a:prstGeom>
              <a:blipFill>
                <a:blip r:embed="rId4"/>
                <a:stretch>
                  <a:fillRect l="-5805" r="-4494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4C7A885-279A-714A-11ED-9EDF5CF4BC8F}"/>
              </a:ext>
            </a:extLst>
          </p:cNvPr>
          <p:cNvSpPr txBox="1"/>
          <p:nvPr/>
        </p:nvSpPr>
        <p:spPr>
          <a:xfrm>
            <a:off x="450108" y="2885143"/>
            <a:ext cx="11235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如图所示，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为圆锥的高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，经过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的剖面是等腰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长为圆锥的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D7DC24-6E4A-7431-2F99-759B9FC3B047}"/>
              </a:ext>
            </a:extLst>
          </p:cNvPr>
          <p:cNvSpPr txBox="1"/>
          <p:nvPr/>
        </p:nvSpPr>
        <p:spPr>
          <a:xfrm>
            <a:off x="450108" y="3360631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母线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为底面圆的半径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8689BE-5B2E-383E-DACF-CFB30B146293}"/>
                  </a:ext>
                </a:extLst>
              </p:cNvPr>
              <p:cNvSpPr txBox="1"/>
              <p:nvPr/>
            </p:nvSpPr>
            <p:spPr>
              <a:xfrm>
                <a:off x="449989" y="3844578"/>
                <a:ext cx="3406584" cy="7365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8689BE-5B2E-383E-DACF-CFB30B1462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4578"/>
                <a:ext cx="3406584" cy="736550"/>
              </a:xfrm>
              <a:prstGeom prst="rect">
                <a:avLst/>
              </a:prstGeom>
              <a:blipFill>
                <a:blip r:embed="rId5"/>
                <a:stretch>
                  <a:fillRect l="-2862" r="-2504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3040"/>
              <p:cNvSpPr txBox="1"/>
              <p:nvPr/>
            </p:nvSpPr>
            <p:spPr>
              <a:xfrm>
                <a:off x="540000" y="4410150"/>
                <a:ext cx="11111999" cy="20777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，即锥角为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中，由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表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侧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底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rl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27π.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30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0150"/>
                <a:ext cx="11111999" cy="2077748"/>
              </a:xfrm>
              <a:prstGeom prst="rect">
                <a:avLst/>
              </a:prstGeom>
              <a:blipFill>
                <a:blip r:embed="rId6"/>
                <a:stretch>
                  <a:fillRect l="-1701" b="-8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E4B1C67-4C7C-C15A-A0B7-14A58C730079}"/>
                  </a:ext>
                </a:extLst>
              </p:cNvPr>
              <p:cNvSpPr txBox="1"/>
              <p:nvPr/>
            </p:nvSpPr>
            <p:spPr>
              <a:xfrm>
                <a:off x="449989" y="4363344"/>
                <a:ext cx="6216459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E4B1C67-4C7C-C15A-A0B7-14A58C7300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63344"/>
                <a:ext cx="6216459" cy="775920"/>
              </a:xfrm>
              <a:prstGeom prst="rect">
                <a:avLst/>
              </a:prstGeom>
              <a:blipFill>
                <a:blip r:embed="rId7"/>
                <a:stretch>
                  <a:fillRect l="-1569" r="-156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A249C0DC-74AA-4960-5BFD-C4544AB67135}"/>
              </a:ext>
            </a:extLst>
          </p:cNvPr>
          <p:cNvSpPr txBox="1"/>
          <p:nvPr/>
        </p:nvSpPr>
        <p:spPr>
          <a:xfrm>
            <a:off x="449989" y="5045652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，即锥角为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220D00E-46FC-A552-E558-9A285B66046E}"/>
              </a:ext>
            </a:extLst>
          </p:cNvPr>
          <p:cNvSpPr txBox="1"/>
          <p:nvPr/>
        </p:nvSpPr>
        <p:spPr>
          <a:xfrm>
            <a:off x="449989" y="5521140"/>
            <a:ext cx="110385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3835627-ACEE-73EF-2739-86FC1A895DDD}"/>
              </a:ext>
            </a:extLst>
          </p:cNvPr>
          <p:cNvSpPr txBox="1"/>
          <p:nvPr/>
        </p:nvSpPr>
        <p:spPr>
          <a:xfrm>
            <a:off x="449989" y="5996628"/>
            <a:ext cx="17326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27π.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3" name="yt_shape_13043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一个几何体由圆锥和圆柱组成，其尺寸如图所示，求该几何体的全面积（即表面积）是多少？（结果保留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044" name="yt_image_130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8801" y="1969832"/>
            <a:ext cx="1623317" cy="16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046"/>
              <p:cNvSpPr txBox="1"/>
              <p:nvPr/>
            </p:nvSpPr>
            <p:spPr>
              <a:xfrm>
                <a:off x="540000" y="2064506"/>
                <a:ext cx="5232202" cy="30889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解：圆锥的母线长是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圆锥的侧面积是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圆柱的侧面积是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几何体的下底面面积是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所以该几何体的全面积（即表面积）是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68π.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30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4506"/>
                <a:ext cx="5232202" cy="3088987"/>
              </a:xfrm>
              <a:prstGeom prst="rect">
                <a:avLst/>
              </a:prstGeom>
              <a:blipFill>
                <a:blip r:embed="rId3"/>
                <a:stretch>
                  <a:fillRect l="-3613" t="-395" r="-2564" b="-53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6ABE4A-98EF-4D99-852F-3B1C0C474F00}"/>
                  </a:ext>
                </a:extLst>
              </p:cNvPr>
              <p:cNvSpPr txBox="1"/>
              <p:nvPr/>
            </p:nvSpPr>
            <p:spPr>
              <a:xfrm>
                <a:off x="449989" y="2017700"/>
                <a:ext cx="480923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解：圆锥的母线长是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6ABE4A-98EF-4D99-852F-3B1C0C474F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7700"/>
                <a:ext cx="4809236" cy="630441"/>
              </a:xfrm>
              <a:prstGeom prst="rect">
                <a:avLst/>
              </a:prstGeom>
              <a:blipFill>
                <a:blip r:embed="rId4"/>
                <a:stretch>
                  <a:fillRect l="-2028" r="-1901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C59FDB-60E9-9852-C8A8-B7E7B44B8B9F}"/>
                  </a:ext>
                </a:extLst>
              </p:cNvPr>
              <p:cNvSpPr txBox="1"/>
              <p:nvPr/>
            </p:nvSpPr>
            <p:spPr>
              <a:xfrm>
                <a:off x="449989" y="2554529"/>
                <a:ext cx="45790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圆锥的侧面积是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C59FDB-60E9-9852-C8A8-B7E7B44B8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4529"/>
                <a:ext cx="4579048" cy="765061"/>
              </a:xfrm>
              <a:prstGeom prst="rect">
                <a:avLst/>
              </a:prstGeom>
              <a:blipFill>
                <a:blip r:embed="rId5"/>
                <a:stretch>
                  <a:fillRect l="-2130" r="-199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4AA135C-41D0-A4FA-C16E-760E0C70E933}"/>
              </a:ext>
            </a:extLst>
          </p:cNvPr>
          <p:cNvSpPr txBox="1"/>
          <p:nvPr/>
        </p:nvSpPr>
        <p:spPr>
          <a:xfrm>
            <a:off x="449989" y="3225978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圆柱的侧面积是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E9B2BD-0359-B3BA-D87A-A5A772D14F5A}"/>
              </a:ext>
            </a:extLst>
          </p:cNvPr>
          <p:cNvSpPr txBox="1"/>
          <p:nvPr/>
        </p:nvSpPr>
        <p:spPr>
          <a:xfrm>
            <a:off x="449989" y="3701466"/>
            <a:ext cx="500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几何体的下底面面积是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E7D3A5D-C745-D122-F89D-4278F790647C}"/>
              </a:ext>
            </a:extLst>
          </p:cNvPr>
          <p:cNvSpPr txBox="1"/>
          <p:nvPr/>
        </p:nvSpPr>
        <p:spPr>
          <a:xfrm>
            <a:off x="449989" y="4176954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所以该几何体的全面积（即表面积）是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106C75-1BD8-173A-938E-9E9713A9D375}"/>
              </a:ext>
            </a:extLst>
          </p:cNvPr>
          <p:cNvSpPr txBox="1"/>
          <p:nvPr/>
        </p:nvSpPr>
        <p:spPr>
          <a:xfrm>
            <a:off x="449989" y="4652442"/>
            <a:ext cx="3005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68π.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9" name="yt_shape_13049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48" name="yt_image_1304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1" name="yt_shape_13051"/>
          <p:cNvSpPr txBox="1"/>
          <p:nvPr/>
        </p:nvSpPr>
        <p:spPr>
          <a:xfrm>
            <a:off x="540119" y="153429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如图，圆锥底面半径为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，母线长为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，底面圆周上有一蚂蚁位于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点，它从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点出发沿圆锥侧面爬行一周后又回到原出发点，请你给它指出一条爬行的最短路径，并求出最短路程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52" name="yt_image_1305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6506" y="2415882"/>
            <a:ext cx="2028693" cy="279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054"/>
          <p:cNvSpPr txBox="1"/>
          <p:nvPr/>
        </p:nvSpPr>
        <p:spPr>
          <a:xfrm>
            <a:off x="540000" y="2909993"/>
            <a:ext cx="955389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解：将圆锥的侧面沿过点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的母线展开成如答图所示的扇形，连接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则蚂蚁爬行的最短路径为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056"/>
          <p:cNvSpPr txBox="1"/>
          <p:nvPr/>
        </p:nvSpPr>
        <p:spPr>
          <a:xfrm>
            <a:off x="4742761" y="3984316"/>
            <a:ext cx="2312428" cy="13507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en-US" altLang="zh-CN" sz="7500" b="0" i="0" u="none" spc="16157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30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7826" y="4466762"/>
            <a:ext cx="2289562" cy="149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058"/>
              <p:cNvSpPr txBox="1"/>
              <p:nvPr/>
            </p:nvSpPr>
            <p:spPr>
              <a:xfrm>
                <a:off x="540000" y="3822295"/>
                <a:ext cx="5741956" cy="4933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由题意得，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30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2295"/>
                <a:ext cx="5741956" cy="493340"/>
              </a:xfrm>
              <a:prstGeom prst="rect">
                <a:avLst/>
              </a:prstGeom>
              <a:blipFill>
                <a:blip r:embed="rId5"/>
                <a:stretch>
                  <a:fillRect l="-3291" r="-2123" b="-38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060"/>
              <p:cNvSpPr txBox="1"/>
              <p:nvPr/>
            </p:nvSpPr>
            <p:spPr>
              <a:xfrm>
                <a:off x="540000" y="4366423"/>
                <a:ext cx="2317045" cy="7621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30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6423"/>
                <a:ext cx="2317045" cy="762132"/>
              </a:xfrm>
              <a:prstGeom prst="rect">
                <a:avLst/>
              </a:prstGeom>
              <a:blipFill>
                <a:blip r:embed="rId6"/>
                <a:stretch>
                  <a:fillRect l="-8158" r="-6842" b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778591C-7B17-05A0-9C7D-1C9114BF47EB}"/>
              </a:ext>
            </a:extLst>
          </p:cNvPr>
          <p:cNvSpPr txBox="1"/>
          <p:nvPr/>
        </p:nvSpPr>
        <p:spPr>
          <a:xfrm>
            <a:off x="449989" y="2863187"/>
            <a:ext cx="9641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解：将圆锥的侧面沿过点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的母线展开成如答图所示的扇形，连接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ADF6E7-D779-75EE-FBEA-361D1746C6FD}"/>
              </a:ext>
            </a:extLst>
          </p:cNvPr>
          <p:cNvSpPr txBox="1"/>
          <p:nvPr/>
        </p:nvSpPr>
        <p:spPr>
          <a:xfrm>
            <a:off x="449989" y="3338675"/>
            <a:ext cx="404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则蚂蚁爬行的最短路径为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B50B584-55E8-8D30-4350-99F7EB2921D8}"/>
              </a:ext>
            </a:extLst>
          </p:cNvPr>
          <p:cNvSpPr txBox="1"/>
          <p:nvPr/>
        </p:nvSpPr>
        <p:spPr>
          <a:xfrm>
            <a:off x="4463140" y="3341011"/>
            <a:ext cx="5749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AOA'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9BDC549-1FB9-AA08-28FB-9DDEBBFCAA7B}"/>
                  </a:ext>
                </a:extLst>
              </p:cNvPr>
              <p:cNvSpPr txBox="1"/>
              <p:nvPr/>
            </p:nvSpPr>
            <p:spPr>
              <a:xfrm>
                <a:off x="449989" y="3775489"/>
                <a:ext cx="5866511" cy="5821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由题意得，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9BDC549-1FB9-AA08-28FB-9DDEBBFCAA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5489"/>
                <a:ext cx="5866511" cy="582181"/>
              </a:xfrm>
              <a:prstGeom prst="rect">
                <a:avLst/>
              </a:prstGeom>
              <a:blipFill>
                <a:blip r:embed="rId7"/>
                <a:stretch>
                  <a:fillRect l="-1663" r="-1559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3831BFD-0EAF-353F-618B-26122746FA65}"/>
                  </a:ext>
                </a:extLst>
              </p:cNvPr>
              <p:cNvSpPr txBox="1"/>
              <p:nvPr/>
            </p:nvSpPr>
            <p:spPr>
              <a:xfrm>
                <a:off x="6105592" y="3642392"/>
                <a:ext cx="2474723" cy="8483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3831BFD-0EAF-353F-618B-26122746F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5592" y="3642392"/>
                <a:ext cx="2474723" cy="848373"/>
              </a:xfrm>
              <a:prstGeom prst="rect">
                <a:avLst/>
              </a:prstGeom>
              <a:blipFill>
                <a:blip r:embed="rId8"/>
                <a:stretch>
                  <a:fillRect l="-3941" r="-3695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yt_shape_13062"/>
              <p:cNvSpPr txBox="1"/>
              <p:nvPr/>
            </p:nvSpPr>
            <p:spPr>
              <a:xfrm>
                <a:off x="540000" y="4411910"/>
                <a:ext cx="6373540" cy="2150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AOA'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 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AA'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即蚂蚁爬行的最短路程是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6" name="yt_shape_130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1910"/>
                <a:ext cx="6373540" cy="2150140"/>
              </a:xfrm>
              <a:prstGeom prst="rect">
                <a:avLst/>
              </a:prstGeom>
              <a:blipFill>
                <a:blip r:embed="rId9"/>
                <a:stretch>
                  <a:fillRect l="-2967" t="-2557" r="-1914" b="-7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1BAD40E5-E5D6-9B48-6B01-41EE8A16F798}"/>
              </a:ext>
            </a:extLst>
          </p:cNvPr>
          <p:cNvSpPr txBox="1"/>
          <p:nvPr/>
        </p:nvSpPr>
        <p:spPr>
          <a:xfrm>
            <a:off x="449989" y="4365104"/>
            <a:ext cx="649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7054700-2670-2BD3-5626-BA7A9D412387}"/>
                  </a:ext>
                </a:extLst>
              </p:cNvPr>
              <p:cNvSpPr txBox="1"/>
              <p:nvPr/>
            </p:nvSpPr>
            <p:spPr>
              <a:xfrm>
                <a:off x="449989" y="4840592"/>
                <a:ext cx="614819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 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57054700-2670-2BD3-5626-BA7A9D4123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40592"/>
                <a:ext cx="6148197" cy="766077"/>
              </a:xfrm>
              <a:prstGeom prst="rect">
                <a:avLst/>
              </a:prstGeom>
              <a:blipFill>
                <a:blip r:embed="rId10"/>
                <a:stretch>
                  <a:fillRect l="-1587" r="-158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63BC699-90CA-7AB1-146B-BE260666FF55}"/>
                  </a:ext>
                </a:extLst>
              </p:cNvPr>
              <p:cNvSpPr txBox="1"/>
              <p:nvPr/>
            </p:nvSpPr>
            <p:spPr>
              <a:xfrm>
                <a:off x="449989" y="5513057"/>
                <a:ext cx="217093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AA'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363BC699-90CA-7AB1-146B-BE260666FF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13057"/>
                <a:ext cx="2170939" cy="613931"/>
              </a:xfrm>
              <a:prstGeom prst="rect">
                <a:avLst/>
              </a:prstGeom>
              <a:blipFill>
                <a:blip r:embed="rId11"/>
                <a:stretch>
                  <a:fillRect l="-4494" r="-4494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BB781CF1-8380-F8BA-7B98-01B9D86C5257}"/>
                  </a:ext>
                </a:extLst>
              </p:cNvPr>
              <p:cNvSpPr txBox="1"/>
              <p:nvPr/>
            </p:nvSpPr>
            <p:spPr>
              <a:xfrm>
                <a:off x="449989" y="6033376"/>
                <a:ext cx="424897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即蚂蚁爬行的最短路程是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BB781CF1-8380-F8BA-7B98-01B9D86C52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33376"/>
                <a:ext cx="4248976" cy="554686"/>
              </a:xfrm>
              <a:prstGeom prst="rect">
                <a:avLst/>
              </a:prstGeom>
              <a:blipFill>
                <a:blip r:embed="rId12"/>
                <a:stretch>
                  <a:fillRect l="-2296" t="-1099" r="-2152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7" name="yt_shape_12977"/>
          <p:cNvSpPr txBox="1"/>
          <p:nvPr/>
        </p:nvSpPr>
        <p:spPr>
          <a:xfrm>
            <a:off x="540000" y="90872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76" name="yt_image_129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9" name="yt_shape_12979"/>
          <p:cNvSpPr txBox="1"/>
          <p:nvPr/>
        </p:nvSpPr>
        <p:spPr>
          <a:xfrm>
            <a:off x="540000" y="1612017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圆柱、圆锥的侧面展开图</a:t>
            </a:r>
          </a:p>
        </p:txBody>
      </p:sp>
      <p:sp>
        <p:nvSpPr>
          <p:cNvPr id="12980" name="yt_shape_12980"/>
          <p:cNvSpPr txBox="1"/>
          <p:nvPr/>
        </p:nvSpPr>
        <p:spPr>
          <a:xfrm>
            <a:off x="540000" y="2111582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下列立体图形中，侧面展开图是扇形的是（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981" name="yt_image_129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9097" y="2743249"/>
            <a:ext cx="5013804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859420">
            <a:extLst>
              <a:ext uri="{FF2B5EF4-FFF2-40B4-BE49-F238E27FC236}">
                <a16:creationId xmlns:a16="http://schemas.microsoft.com/office/drawing/2014/main" id="{20159B9B-1AAD-296F-0C8D-D6CAE86A22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134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6B2E86-C1FF-9F74-B7FE-ABDF20BB0314}"/>
              </a:ext>
            </a:extLst>
          </p:cNvPr>
          <p:cNvSpPr txBox="1"/>
          <p:nvPr/>
        </p:nvSpPr>
        <p:spPr>
          <a:xfrm>
            <a:off x="6622189" y="2064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3" name="yt_shape_12983"/>
          <p:cNvSpPr txBox="1"/>
          <p:nvPr/>
        </p:nvSpPr>
        <p:spPr>
          <a:xfrm>
            <a:off x="540000" y="908720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圆柱的侧面积与全面积</a:t>
            </a:r>
          </a:p>
        </p:txBody>
      </p:sp>
      <p:sp>
        <p:nvSpPr>
          <p:cNvPr id="12984" name="yt_shape_12984"/>
          <p:cNvSpPr txBox="1"/>
          <p:nvPr/>
        </p:nvSpPr>
        <p:spPr>
          <a:xfrm>
            <a:off x="540000" y="1408285"/>
            <a:ext cx="91884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已知圆柱的底面半径为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，则圆柱的侧面积是（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85" name="yt_table_129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193749"/>
              </p:ext>
            </p:extLst>
          </p:nvPr>
        </p:nvGraphicFramePr>
        <p:xfrm>
          <a:off x="540000" y="1887588"/>
          <a:ext cx="9603741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A.36cm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B.36πcm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C.18cm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p:sp>
        <p:nvSpPr>
          <p:cNvPr id="12987" name="yt_shape_12987"/>
          <p:cNvSpPr txBox="1"/>
          <p:nvPr/>
        </p:nvSpPr>
        <p:spPr>
          <a:xfrm>
            <a:off x="540119" y="24137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为轴旋转一周得到圆柱，则它的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表面积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88" name="yt_table_129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96576"/>
              </p:ext>
            </p:extLst>
          </p:nvPr>
        </p:nvGraphicFramePr>
        <p:xfrm>
          <a:off x="540000" y="3373194"/>
          <a:ext cx="91560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pic>
        <p:nvPicPr>
          <p:cNvPr id="3" name="yt_shape_1697708859604">
            <a:extLst>
              <a:ext uri="{FF2B5EF4-FFF2-40B4-BE49-F238E27FC236}">
                <a16:creationId xmlns:a16="http://schemas.microsoft.com/office/drawing/2014/main" id="{DFB7B2DE-9074-3135-B93A-16394D3F1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FDD155-41A0-1791-1DE1-3AB0EA4370DD}"/>
              </a:ext>
            </a:extLst>
          </p:cNvPr>
          <p:cNvSpPr txBox="1"/>
          <p:nvPr/>
        </p:nvSpPr>
        <p:spPr>
          <a:xfrm>
            <a:off x="8889139" y="13614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2EB848-55F6-098A-11C7-B10D5F646C7E}"/>
              </a:ext>
            </a:extLst>
          </p:cNvPr>
          <p:cNvSpPr txBox="1"/>
          <p:nvPr/>
        </p:nvSpPr>
        <p:spPr>
          <a:xfrm>
            <a:off x="1176210" y="28424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0" name="yt_shape_12990"/>
          <p:cNvSpPr txBox="1"/>
          <p:nvPr/>
        </p:nvSpPr>
        <p:spPr>
          <a:xfrm>
            <a:off x="540000" y="908720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圆锥的侧面积与全面积</a:t>
            </a:r>
          </a:p>
        </p:txBody>
      </p:sp>
      <p:sp>
        <p:nvSpPr>
          <p:cNvPr id="12991" name="yt_shape_12991"/>
          <p:cNvSpPr txBox="1"/>
          <p:nvPr/>
        </p:nvSpPr>
        <p:spPr>
          <a:xfrm>
            <a:off x="540000" y="1408285"/>
            <a:ext cx="90377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如图，圆锥的底面半径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，则圆锥的侧面积是（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93" name="yt_table_1299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271154"/>
              </p:ext>
            </p:extLst>
          </p:nvPr>
        </p:nvGraphicFramePr>
        <p:xfrm>
          <a:off x="540000" y="1887588"/>
          <a:ext cx="1339850" cy="1901952"/>
        </p:xfrm>
        <a:graphic>
          <a:graphicData uri="http://schemas.openxmlformats.org/drawingml/2006/table">
            <a:tbl>
              <a:tblPr/>
              <a:tblGrid>
                <a:gridCol w="1339850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</a:tbl>
          </a:graphicData>
        </a:graphic>
      </p:graphicFrame>
      <p:pic>
        <p:nvPicPr>
          <p:cNvPr id="12992" name="yt_image_12992_skip" title="H_92.7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9703" y="1887588"/>
            <a:ext cx="1660147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5" name="yt_shape_12995"/>
          <p:cNvSpPr txBox="1"/>
          <p:nvPr/>
        </p:nvSpPr>
        <p:spPr>
          <a:xfrm>
            <a:off x="540119" y="38399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（东营市中考）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用一个半径为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的扇形铁皮，制作一个无底的圆锥（不计损耗），则圆锥的底面半径为（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96" name="yt_table_129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426906"/>
              </p:ext>
            </p:extLst>
          </p:nvPr>
        </p:nvGraphicFramePr>
        <p:xfrm>
          <a:off x="540000" y="4799343"/>
          <a:ext cx="7051041" cy="475488"/>
        </p:xfrm>
        <a:graphic>
          <a:graphicData uri="http://schemas.openxmlformats.org/drawingml/2006/table">
            <a:tbl>
              <a:tblPr/>
              <a:tblGrid>
                <a:gridCol w="1967230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</a:tbl>
          </a:graphicData>
        </a:graphic>
      </p:graphicFrame>
      <p:pic>
        <p:nvPicPr>
          <p:cNvPr id="3" name="yt_shape_1697708859818">
            <a:extLst>
              <a:ext uri="{FF2B5EF4-FFF2-40B4-BE49-F238E27FC236}">
                <a16:creationId xmlns:a16="http://schemas.microsoft.com/office/drawing/2014/main" id="{7ACFF577-EDE6-2800-3DEA-D9E9583F99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923985-4092-D7F4-4DEF-47C409516114}"/>
              </a:ext>
            </a:extLst>
          </p:cNvPr>
          <p:cNvSpPr txBox="1"/>
          <p:nvPr/>
        </p:nvSpPr>
        <p:spPr>
          <a:xfrm>
            <a:off x="8722451" y="13614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2C9A60-E20F-9626-588C-9EAD6AB540D4}"/>
              </a:ext>
            </a:extLst>
          </p:cNvPr>
          <p:cNvSpPr txBox="1"/>
          <p:nvPr/>
        </p:nvSpPr>
        <p:spPr>
          <a:xfrm>
            <a:off x="5174508" y="42685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8" name="yt_shape_12998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（天门市中考）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一个圆锥的底面半径是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，其侧面展开图的圆心角是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，则圆锥的母线长是（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99" name="yt_table_129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367764"/>
              </p:ext>
            </p:extLst>
          </p:nvPr>
        </p:nvGraphicFramePr>
        <p:xfrm>
          <a:off x="540000" y="1796147"/>
          <a:ext cx="8894128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sp>
        <p:nvSpPr>
          <p:cNvPr id="13001" name="yt_shape_13001"/>
          <p:cNvSpPr txBox="1"/>
          <p:nvPr/>
        </p:nvSpPr>
        <p:spPr>
          <a:xfrm>
            <a:off x="540119" y="23223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一个圆锥的侧面积是底面积的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倍，则该圆锥侧面展开图的圆心角的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度数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02" name="yt_table_130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914301"/>
              </p:ext>
            </p:extLst>
          </p:nvPr>
        </p:nvGraphicFramePr>
        <p:xfrm>
          <a:off x="540000" y="3281753"/>
          <a:ext cx="8797290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</a:tbl>
          </a:graphicData>
        </a:graphic>
      </p:graphicFrame>
      <p:sp>
        <p:nvSpPr>
          <p:cNvPr id="13004" name="yt_shape_13004"/>
          <p:cNvSpPr txBox="1"/>
          <p:nvPr/>
        </p:nvSpPr>
        <p:spPr>
          <a:xfrm>
            <a:off x="540119" y="38079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的一条直角边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，另一条直角边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为轴旋转一周，所得到的圆锥的表面积是（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05" name="yt_table_130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550519"/>
              </p:ext>
            </p:extLst>
          </p:nvPr>
        </p:nvGraphicFramePr>
        <p:xfrm>
          <a:off x="540000" y="4767359"/>
          <a:ext cx="6852144" cy="950976"/>
        </p:xfrm>
        <a:graphic>
          <a:graphicData uri="http://schemas.openxmlformats.org/drawingml/2006/table">
            <a:tbl>
              <a:tblPr/>
              <a:tblGrid>
                <a:gridCol w="4895265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956879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B.209πcm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C.155πcm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D.65πcm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BA4F6D8-9B28-35A4-20FC-2E2C926B31DB}"/>
              </a:ext>
            </a:extLst>
          </p:cNvPr>
          <p:cNvSpPr txBox="1"/>
          <p:nvPr/>
        </p:nvSpPr>
        <p:spPr>
          <a:xfrm>
            <a:off x="2736108" y="12653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F98F88-FDE3-74AE-2F87-8044AF421901}"/>
              </a:ext>
            </a:extLst>
          </p:cNvPr>
          <p:cNvSpPr txBox="1"/>
          <p:nvPr/>
        </p:nvSpPr>
        <p:spPr>
          <a:xfrm>
            <a:off x="1176210" y="27510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F2052B-9C6D-0340-BFA4-17AC1DED358F}"/>
              </a:ext>
            </a:extLst>
          </p:cNvPr>
          <p:cNvSpPr txBox="1"/>
          <p:nvPr/>
        </p:nvSpPr>
        <p:spPr>
          <a:xfrm>
            <a:off x="5174508" y="42366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7" name="yt_shape_13007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所在的直线旋转一周得到一个几何体，则这个几何体的侧面积为（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09" name="yt_table_1300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273548"/>
              </p:ext>
            </p:extLst>
          </p:nvPr>
        </p:nvGraphicFramePr>
        <p:xfrm>
          <a:off x="540000" y="1796147"/>
          <a:ext cx="1939925" cy="1901952"/>
        </p:xfrm>
        <a:graphic>
          <a:graphicData uri="http://schemas.openxmlformats.org/drawingml/2006/table">
            <a:tbl>
              <a:tblPr/>
              <a:tblGrid>
                <a:gridCol w="1939925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pic>
        <p:nvPicPr>
          <p:cNvPr id="13008" name="yt_image_13008_skip" title="H_115.7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44743" y="1796147"/>
            <a:ext cx="704894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C13D7F-E831-FD3F-6D3A-FBFF09239C7E}"/>
              </a:ext>
            </a:extLst>
          </p:cNvPr>
          <p:cNvSpPr txBox="1"/>
          <p:nvPr/>
        </p:nvSpPr>
        <p:spPr>
          <a:xfrm>
            <a:off x="9441707" y="12653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011"/>
          <p:cNvSpPr txBox="1"/>
          <p:nvPr/>
        </p:nvSpPr>
        <p:spPr>
          <a:xfrm>
            <a:off x="537142" y="37488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120πcm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的扇形纸片，围成一个圆锥的侧面，则这个圆锥的底面圆的半径为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145A83-5177-54E3-F9B7-84F179B54F7E}"/>
              </a:ext>
            </a:extLst>
          </p:cNvPr>
          <p:cNvSpPr txBox="1"/>
          <p:nvPr/>
        </p:nvSpPr>
        <p:spPr>
          <a:xfrm>
            <a:off x="5323931" y="4177569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2" name="yt_shape_13012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设圆锥的侧面展开图是一个半径为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的扇形，求圆锥的底面积和高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013" name="yt_image_1301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9065" y="1724139"/>
            <a:ext cx="1313868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15" name="yt_shape_13015"/>
              <p:cNvSpPr txBox="1"/>
              <p:nvPr/>
            </p:nvSpPr>
            <p:spPr>
              <a:xfrm>
                <a:off x="540000" y="3113085"/>
                <a:ext cx="5661806" cy="21212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解：扇形的弧长为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圆锥的底面半径为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圆锥的底面积为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圆锥的高为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015" name="yt_shape_130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3085"/>
                <a:ext cx="5661806" cy="2121286"/>
              </a:xfrm>
              <a:prstGeom prst="rect">
                <a:avLst/>
              </a:prstGeom>
              <a:blipFill>
                <a:blip r:embed="rId3"/>
                <a:stretch>
                  <a:fillRect l="-3341" r="-2155" b="-7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71DABF-EF6F-D3D9-9652-FA87EC7FFB5A}"/>
                  </a:ext>
                </a:extLst>
              </p:cNvPr>
              <p:cNvSpPr txBox="1"/>
              <p:nvPr/>
            </p:nvSpPr>
            <p:spPr>
              <a:xfrm>
                <a:off x="449989" y="3066279"/>
                <a:ext cx="5620448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解：扇形的弧长为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271DABF-EF6F-D3D9-9652-FA87EC7FFB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66279"/>
                <a:ext cx="5620448" cy="769316"/>
              </a:xfrm>
              <a:prstGeom prst="rect">
                <a:avLst/>
              </a:prstGeom>
              <a:blipFill>
                <a:blip r:embed="rId4"/>
                <a:stretch>
                  <a:fillRect l="-1735" r="-141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6191E6C-C36C-4071-B802-BC35C8B7C83E}"/>
              </a:ext>
            </a:extLst>
          </p:cNvPr>
          <p:cNvSpPr txBox="1"/>
          <p:nvPr/>
        </p:nvSpPr>
        <p:spPr>
          <a:xfrm>
            <a:off x="449989" y="3741983"/>
            <a:ext cx="566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圆锥的底面半径为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5B7CA5-8DB1-11A5-7A52-18A2FE361FAD}"/>
              </a:ext>
            </a:extLst>
          </p:cNvPr>
          <p:cNvSpPr txBox="1"/>
          <p:nvPr/>
        </p:nvSpPr>
        <p:spPr>
          <a:xfrm>
            <a:off x="449989" y="4217471"/>
            <a:ext cx="5787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圆锥的底面积为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56FB00-1659-2364-CC26-3A9DD86F7681}"/>
                  </a:ext>
                </a:extLst>
              </p:cNvPr>
              <p:cNvSpPr txBox="1"/>
              <p:nvPr/>
            </p:nvSpPr>
            <p:spPr>
              <a:xfrm>
                <a:off x="449989" y="4692959"/>
                <a:ext cx="5105209" cy="5677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圆锥的高为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56FB00-1659-2364-CC26-3A9DD86F76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2959"/>
                <a:ext cx="5105209" cy="567703"/>
              </a:xfrm>
              <a:prstGeom prst="rect">
                <a:avLst/>
              </a:prstGeom>
              <a:blipFill>
                <a:blip r:embed="rId5"/>
                <a:stretch>
                  <a:fillRect l="-1912" r="-1673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8" name="yt_shape_13018"/>
          <p:cNvSpPr txBox="1"/>
          <p:nvPr/>
        </p:nvSpPr>
        <p:spPr>
          <a:xfrm>
            <a:off x="540000" y="90872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17" name="yt_image_1301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0" name="yt_shape_13020"/>
          <p:cNvSpPr txBox="1"/>
          <p:nvPr/>
        </p:nvSpPr>
        <p:spPr>
          <a:xfrm>
            <a:off x="540119" y="16005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（百色市中考）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是圆锥的母线，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为底面直径，已知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，圆锥的侧面积为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15πcm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022" name="yt_table_13022_skip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9543640"/>
                  </p:ext>
                </p:extLst>
              </p:nvPr>
            </p:nvGraphicFramePr>
            <p:xfrm>
              <a:off x="540000" y="4619599"/>
              <a:ext cx="6800216" cy="681609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6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6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022" name="yt_table_13022_skip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9543640"/>
                  </p:ext>
                </p:extLst>
              </p:nvPr>
            </p:nvGraphicFramePr>
            <p:xfrm>
              <a:off x="540000" y="4619599"/>
              <a:ext cx="6800216" cy="681609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6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36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70"/>
                        </a:ext>
                      </a:extLst>
                    </a:gridCol>
                  </a:tblGrid>
                  <a:tr h="6816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23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23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23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23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6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021" name="yt_image_13021_skip" title="H_127.8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3223" y="2509236"/>
            <a:ext cx="1625790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C88C8B-7D59-3A3D-660F-9325C86D9EFF}"/>
              </a:ext>
            </a:extLst>
          </p:cNvPr>
          <p:cNvSpPr txBox="1"/>
          <p:nvPr/>
        </p:nvSpPr>
        <p:spPr>
          <a:xfrm>
            <a:off x="6122246" y="202927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3" name="yt_shape_13023"/>
          <p:cNvSpPr txBox="1"/>
          <p:nvPr/>
        </p:nvSpPr>
        <p:spPr>
          <a:xfrm>
            <a:off x="540119" y="8633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已知圆锥的侧面积是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8πcm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，若圆锥底面半径为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），母线长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的函数图象大致是（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024" name="yt_image_130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2395" y="1975104"/>
            <a:ext cx="472720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CC17D4-E32F-4F36-4BCB-5D1691D576CA}"/>
              </a:ext>
            </a:extLst>
          </p:cNvPr>
          <p:cNvSpPr txBox="1"/>
          <p:nvPr/>
        </p:nvSpPr>
        <p:spPr>
          <a:xfrm>
            <a:off x="4039446" y="12919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026"/>
              <p:cNvSpPr txBox="1"/>
              <p:nvPr/>
            </p:nvSpPr>
            <p:spPr>
              <a:xfrm>
                <a:off x="540119" y="3589452"/>
                <a:ext cx="11111999" cy="16823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（崇左市中考）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如图，从一块边长为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的菱形铁片上剪出一个扇形，这个扇形在以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为圆心的圆上（阴影部分），且圆弧与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，将剪下来的扇形围成一个圆锥，则圆锥的底面圆半径是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3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89452"/>
                <a:ext cx="11111999" cy="1682320"/>
              </a:xfrm>
              <a:prstGeom prst="rect">
                <a:avLst/>
              </a:prstGeom>
              <a:blipFill>
                <a:blip r:embed="rId3"/>
                <a:stretch>
                  <a:fillRect l="-1701" t="-3261" r="-1153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0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7316" y="5474924"/>
            <a:ext cx="1917367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B20B1D3-A734-1E95-F1F7-64CC6619E2B8}"/>
                  </a:ext>
                </a:extLst>
              </p:cNvPr>
              <p:cNvSpPr txBox="1"/>
              <p:nvPr/>
            </p:nvSpPr>
            <p:spPr>
              <a:xfrm>
                <a:off x="8560646" y="4412672"/>
                <a:ext cx="454786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B20B1D3-A734-1E95-F1F7-64CC6619E2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0646" y="4412672"/>
                <a:ext cx="454786" cy="8086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1316</Words>
  <Application>Microsoft Office PowerPoint</Application>
  <PresentationFormat>宽屏</PresentationFormat>
  <Paragraphs>141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43</cp:revision>
  <dcterms:created xsi:type="dcterms:W3CDTF">2023-05-05T05:33:04Z</dcterms:created>
  <dcterms:modified xsi:type="dcterms:W3CDTF">2023-10-20T16:27:40Z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