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4" r:id="rId5"/>
    <p:sldId id="367" r:id="rId6"/>
    <p:sldId id="368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3261" autoAdjust="0"/>
  </p:normalViewPr>
  <p:slideViewPr>
    <p:cSldViewPr>
      <p:cViewPr varScale="1">
        <p:scale>
          <a:sx n="53" d="100"/>
          <a:sy n="53" d="100"/>
        </p:scale>
        <p:origin x="78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3" name="yt_shape_14373"/>
          <p:cNvSpPr txBox="1"/>
          <p:nvPr/>
        </p:nvSpPr>
        <p:spPr>
          <a:xfrm>
            <a:off x="540119" y="7647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（庐江县模拟）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王老师为调动学生参加体育锻炼的积极性，为本校九年级学生组织了一分钟跳绳比赛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王老师随机抽取了部分参赛学生的成绩，根据学生的成绩划分为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四个等级，将这组数据整理后制成统计图表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374" name="yt_image_143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6501" y="3514533"/>
            <a:ext cx="5684166" cy="284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6" name="yt_shape_14376"/>
          <p:cNvSpPr txBox="1"/>
          <p:nvPr/>
        </p:nvSpPr>
        <p:spPr>
          <a:xfrm>
            <a:off x="540000" y="2203017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根据图中提供的信息，回答下列问题：</a:t>
            </a:r>
          </a:p>
        </p:txBody>
      </p:sp>
      <p:sp>
        <p:nvSpPr>
          <p:cNvPr id="14377" name="yt_shape_14377"/>
          <p:cNvSpPr txBox="1"/>
          <p:nvPr/>
        </p:nvSpPr>
        <p:spPr>
          <a:xfrm>
            <a:off x="540000" y="2682320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）抽取的学生共有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人，并把条形统计图补充完整；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2809EF-1E32-DD36-5BAC-9BBEEC8A5589}"/>
              </a:ext>
            </a:extLst>
          </p:cNvPr>
          <p:cNvSpPr txBox="1"/>
          <p:nvPr/>
        </p:nvSpPr>
        <p:spPr>
          <a:xfrm>
            <a:off x="3650389" y="263551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4380"/>
          <p:cNvSpPr txBox="1"/>
          <p:nvPr/>
        </p:nvSpPr>
        <p:spPr>
          <a:xfrm>
            <a:off x="540000" y="3471469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）补全图形如图所示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4382"/>
          <p:cNvSpPr txBox="1"/>
          <p:nvPr/>
        </p:nvSpPr>
        <p:spPr>
          <a:xfrm>
            <a:off x="3466844" y="4103136"/>
            <a:ext cx="4891404" cy="220624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250" b="0" i="0" u="none" spc="-12250" dirty="0">
                <a:solidFill>
                  <a:srgbClr val="1EE3CF"/>
                </a:solidFill>
                <a:effectLst/>
                <a:latin typeface="Times New Roman" pitchFamily="122"/>
                <a:ea typeface="宋体" pitchFamily="122"/>
                <a:cs typeface="宋体" pitchFamily="122"/>
              </a:rPr>
              <a:t> </a:t>
            </a:r>
            <a:r>
              <a:rPr lang="en-US" altLang="zh-CN" sz="12250" b="0" i="0" u="none" spc="35080" dirty="0">
                <a:solidFill>
                  <a:srgbClr val="1EE3CF"/>
                </a:solidFill>
                <a:effectLst/>
                <a:latin typeface="Times New Roman" pitchFamily="122"/>
                <a:ea typeface="宋体" pitchFamily="122"/>
                <a:cs typeface="宋体" pitchFamily="122"/>
              </a:rPr>
              <a:t> 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" name="yt_image_143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403" y="4017603"/>
            <a:ext cx="4841395" cy="2435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C60D81F6-6C5E-2D95-6860-F129D0309919}"/>
              </a:ext>
            </a:extLst>
          </p:cNvPr>
          <p:cNvSpPr txBox="1"/>
          <p:nvPr/>
        </p:nvSpPr>
        <p:spPr>
          <a:xfrm>
            <a:off x="449989" y="3424663"/>
            <a:ext cx="406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）补全图形如图所示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yt_shape_14378"/>
          <p:cNvSpPr txBox="1"/>
          <p:nvPr/>
        </p:nvSpPr>
        <p:spPr>
          <a:xfrm>
            <a:off x="540000" y="3068960"/>
            <a:ext cx="9661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）扇形统计图中，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等级对应扇形的圆心角为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度；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B892099-3DD1-B980-9449-FF3AA9462D12}"/>
              </a:ext>
            </a:extLst>
          </p:cNvPr>
          <p:cNvSpPr txBox="1"/>
          <p:nvPr/>
        </p:nvSpPr>
        <p:spPr>
          <a:xfrm>
            <a:off x="4175852" y="299695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5243166-30E2-90CE-4F66-819E2730E8A7}"/>
              </a:ext>
            </a:extLst>
          </p:cNvPr>
          <p:cNvSpPr txBox="1"/>
          <p:nvPr/>
        </p:nvSpPr>
        <p:spPr>
          <a:xfrm>
            <a:off x="8798651" y="299695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4" grpId="0" build="allAtOnce"/>
      <p:bldP spid="16" grpId="0" build="allAtOnce"/>
      <p:bldP spid="1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9" name="yt_shape_14379"/>
          <p:cNvSpPr txBox="1"/>
          <p:nvPr/>
        </p:nvSpPr>
        <p:spPr>
          <a:xfrm>
            <a:off x="540119" y="764704"/>
            <a:ext cx="6419977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）学校想从获得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等级的学生中随机选取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人，参加市举办的跳绳比赛，请利用列表法或画树状图法，求出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等级的小明参加市比赛的概率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yt_shape_14384"/>
          <p:cNvSpPr txBox="1"/>
          <p:nvPr/>
        </p:nvSpPr>
        <p:spPr>
          <a:xfrm>
            <a:off x="540119" y="3115766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）设获得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等级的小明用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表示，其他的三位同学用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表示，画树状图如下：</a:t>
            </a:r>
            <a:r>
              <a:rPr lang="zh-CN" altLang="zh-CN" sz="100" b="0" i="0" u="none" spc="15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4386"/>
          <p:cNvSpPr txBox="1"/>
          <p:nvPr/>
        </p:nvSpPr>
        <p:spPr>
          <a:xfrm>
            <a:off x="4450767" y="4211085"/>
            <a:ext cx="2903808" cy="103560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50" b="0" i="0" u="none" spc="-575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750" b="0" i="0" u="none" spc="21206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" name="yt_image_1438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0767" y="4149080"/>
            <a:ext cx="2873550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yt_shape_14388"/>
          <p:cNvSpPr txBox="1"/>
          <p:nvPr/>
        </p:nvSpPr>
        <p:spPr>
          <a:xfrm>
            <a:off x="540000" y="3880481"/>
            <a:ext cx="9302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种等可能的情况，其中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等级的小明参加市比赛的情况有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4389"/>
              <p:cNvSpPr txBox="1"/>
              <p:nvPr/>
            </p:nvSpPr>
            <p:spPr>
              <a:xfrm>
                <a:off x="540000" y="4359784"/>
                <a:ext cx="561371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等级的小明参加市比赛的概率为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4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59784"/>
                <a:ext cx="5613716" cy="639855"/>
              </a:xfrm>
              <a:prstGeom prst="rect">
                <a:avLst/>
              </a:prstGeom>
              <a:blipFill>
                <a:blip r:embed="rId3"/>
                <a:stretch>
                  <a:fillRect l="-3370" r="-239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1695F47D-08BE-6673-190D-5D0571C42201}"/>
              </a:ext>
            </a:extLst>
          </p:cNvPr>
          <p:cNvSpPr txBox="1"/>
          <p:nvPr/>
        </p:nvSpPr>
        <p:spPr>
          <a:xfrm>
            <a:off x="450108" y="3068960"/>
            <a:ext cx="1100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）设获得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等级的小明用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表示，其他的三位同学用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表示，画树状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532DAEA-A967-A069-3BB3-636D9B57B163}"/>
              </a:ext>
            </a:extLst>
          </p:cNvPr>
          <p:cNvSpPr txBox="1"/>
          <p:nvPr/>
        </p:nvSpPr>
        <p:spPr>
          <a:xfrm>
            <a:off x="450108" y="3544448"/>
            <a:ext cx="1475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37D45FA-8375-1706-9372-E8E859B0B16C}"/>
              </a:ext>
            </a:extLst>
          </p:cNvPr>
          <p:cNvSpPr txBox="1"/>
          <p:nvPr/>
        </p:nvSpPr>
        <p:spPr>
          <a:xfrm>
            <a:off x="449989" y="5408260"/>
            <a:ext cx="9392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种等可能的情况，其中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等级的小明参加市比赛的情况有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BEB86B4-9444-2FDE-68EE-7DCE5F60BD1B}"/>
                  </a:ext>
                </a:extLst>
              </p:cNvPr>
              <p:cNvSpPr txBox="1"/>
              <p:nvPr/>
            </p:nvSpPr>
            <p:spPr>
              <a:xfrm>
                <a:off x="449989" y="5887563"/>
                <a:ext cx="57395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等级的小明参加市比赛的概率为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BEB86B4-9444-2FDE-68EE-7DCE5F60BD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7563"/>
                <a:ext cx="5739511" cy="727279"/>
              </a:xfrm>
              <a:prstGeom prst="rect">
                <a:avLst/>
              </a:prstGeom>
              <a:blipFill>
                <a:blip r:embed="rId4"/>
                <a:stretch>
                  <a:fillRect l="-1700" r="-170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yt_image_143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84501" y="832300"/>
            <a:ext cx="4312672" cy="2160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1" name="yt_shape_1439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（河池市中考）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为喜迎中国共产党第二十次全国代表大会的召开，红星中学举行党史知识竞赛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团委随机抽取了部分学生的成绩作为样本，把成绩按达标、良好、优秀、优异四个等级分别进行统计，并将所得数据绘制成如下不完整的统计图：</a:t>
            </a:r>
          </a:p>
        </p:txBody>
      </p:sp>
      <p:sp>
        <p:nvSpPr>
          <p:cNvPr id="14394" name="yt_shape_14394"/>
          <p:cNvSpPr txBox="1"/>
          <p:nvPr/>
        </p:nvSpPr>
        <p:spPr>
          <a:xfrm>
            <a:off x="3485832" y="2491930"/>
            <a:ext cx="4931606" cy="231428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850" b="0" i="0" u="none" spc="-128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en-US" altLang="zh-CN" sz="12850" b="0" i="0" u="none" spc="16546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  <a:cs typeface="宋体" pitchFamily="127"/>
              </a:rPr>
              <a:t> 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10850" b="0" i="0" u="none" spc="14785">
                <a:solidFill>
                  <a:srgbClr val="1EE3CF"/>
                </a:solidFill>
                <a:effectLst/>
                <a:latin typeface="Times New Roman" pitchFamily="108"/>
                <a:ea typeface="宋体" pitchFamily="108"/>
                <a:cs typeface="宋体" pitchFamily="108"/>
              </a:rPr>
              <a:t> </a:t>
            </a:r>
          </a:p>
        </p:txBody>
      </p:sp>
      <p:pic>
        <p:nvPicPr>
          <p:cNvPr id="14392" name="yt_image_143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5832" y="2491930"/>
            <a:ext cx="2507158" cy="256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93" name="yt_image_143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97722" y="2889348"/>
            <a:ext cx="2220078" cy="2162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6" name="yt_shape_14396"/>
          <p:cNvSpPr txBox="1"/>
          <p:nvPr/>
        </p:nvSpPr>
        <p:spPr>
          <a:xfrm>
            <a:off x="540000" y="5102494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请根据图中提供的信息，解答下列问题：</a:t>
            </a:r>
          </a:p>
        </p:txBody>
      </p:sp>
      <p:sp>
        <p:nvSpPr>
          <p:cNvPr id="14397" name="yt_shape_14397"/>
          <p:cNvSpPr txBox="1"/>
          <p:nvPr/>
        </p:nvSpPr>
        <p:spPr>
          <a:xfrm>
            <a:off x="540000" y="5581797"/>
            <a:ext cx="8156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）本次调查的样本容量是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，圆心角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6F5315-6AF4-8F31-1531-D614B4CCDF4F}"/>
              </a:ext>
            </a:extLst>
          </p:cNvPr>
          <p:cNvSpPr txBox="1"/>
          <p:nvPr/>
        </p:nvSpPr>
        <p:spPr>
          <a:xfrm>
            <a:off x="4564789" y="553499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291455-AF8D-0FAE-F080-94AE78B85E1D}"/>
              </a:ext>
            </a:extLst>
          </p:cNvPr>
          <p:cNvSpPr txBox="1"/>
          <p:nvPr/>
        </p:nvSpPr>
        <p:spPr>
          <a:xfrm>
            <a:off x="7155589" y="553499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1" name="yt_shape_14401"/>
          <p:cNvSpPr txBox="1"/>
          <p:nvPr/>
        </p:nvSpPr>
        <p:spPr>
          <a:xfrm>
            <a:off x="540119" y="3907854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）成绩优秀的人数为：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（人），补全条形统计图如图所示；</a:t>
            </a:r>
            <a:r>
              <a:rPr lang="zh-CN" altLang="zh-CN" sz="100" b="0" i="0" u="none" spc="15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03" name="yt_shape_14403"/>
          <p:cNvSpPr txBox="1"/>
          <p:nvPr/>
        </p:nvSpPr>
        <p:spPr>
          <a:xfrm>
            <a:off x="4802744" y="5003173"/>
            <a:ext cx="2192844" cy="202613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250" b="0" i="0" u="none" spc="-11250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  <a:cs typeface="宋体" pitchFamily="112"/>
              </a:rPr>
              <a:t> </a:t>
            </a:r>
            <a:r>
              <a:rPr lang="en-US" altLang="zh-CN" sz="11250" b="0" i="0" u="none" spc="14287">
                <a:solidFill>
                  <a:srgbClr val="1EE3CF"/>
                </a:solidFill>
                <a:effectLst/>
                <a:latin typeface="Times New Roman" pitchFamily="112"/>
                <a:ea typeface="宋体" pitchFamily="112"/>
                <a:cs typeface="宋体" pitchFamily="11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02" name="yt_image_1440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2744" y="4509120"/>
            <a:ext cx="2169595" cy="2237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5A22FA-1C9C-AB72-99E4-1D99E45D3EEC}"/>
              </a:ext>
            </a:extLst>
          </p:cNvPr>
          <p:cNvSpPr txBox="1"/>
          <p:nvPr/>
        </p:nvSpPr>
        <p:spPr>
          <a:xfrm>
            <a:off x="450108" y="3861048"/>
            <a:ext cx="112861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）成绩优秀的人数为：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（人），补全条形统计图如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547E01-CF9B-D5AF-8D20-474959991868}"/>
              </a:ext>
            </a:extLst>
          </p:cNvPr>
          <p:cNvSpPr txBox="1"/>
          <p:nvPr/>
        </p:nvSpPr>
        <p:spPr>
          <a:xfrm>
            <a:off x="450108" y="4336536"/>
            <a:ext cx="1475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图所示；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398"/>
          <p:cNvSpPr txBox="1"/>
          <p:nvPr/>
        </p:nvSpPr>
        <p:spPr>
          <a:xfrm>
            <a:off x="540000" y="836712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）补全条形统计图；</a:t>
            </a:r>
          </a:p>
        </p:txBody>
      </p:sp>
      <p:pic>
        <p:nvPicPr>
          <p:cNvPr id="10" name="yt_image_143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587" y="1316442"/>
            <a:ext cx="2507158" cy="256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405" name="yt_shape_14405"/>
              <p:cNvSpPr txBox="1"/>
              <p:nvPr/>
            </p:nvSpPr>
            <p:spPr>
              <a:xfrm>
                <a:off x="540000" y="1544215"/>
                <a:ext cx="372217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（人）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405" name="yt_shape_144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4215"/>
                <a:ext cx="3722173" cy="642740"/>
              </a:xfrm>
              <a:prstGeom prst="rect">
                <a:avLst/>
              </a:prstGeom>
              <a:blipFill>
                <a:blip r:embed="rId2"/>
                <a:stretch>
                  <a:fillRect l="-5082" r="-409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07" name="yt_shape_14407"/>
          <p:cNvSpPr txBox="1"/>
          <p:nvPr/>
        </p:nvSpPr>
        <p:spPr>
          <a:xfrm>
            <a:off x="540000" y="2237743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答：估计此次竞赛该校获优异等级的学生人数为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人；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08" name="yt_shape_14408"/>
          <p:cNvSpPr txBox="1"/>
          <p:nvPr/>
        </p:nvSpPr>
        <p:spPr>
          <a:xfrm>
            <a:off x="540000" y="3605895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）画树状图如下：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10" name="yt_shape_14410"/>
          <p:cNvSpPr txBox="1"/>
          <p:nvPr/>
        </p:nvSpPr>
        <p:spPr>
          <a:xfrm>
            <a:off x="4247635" y="4079747"/>
            <a:ext cx="3314177" cy="99956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 spc="-555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  <a:cs typeface="宋体" pitchFamily="56"/>
              </a:rPr>
              <a:t> </a:t>
            </a:r>
            <a:r>
              <a:rPr lang="en-US" altLang="zh-CN" sz="5550" b="0" i="0" u="none" spc="24456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  <a:cs typeface="宋体" pitchFamily="5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09" name="yt_image_1440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7635" y="4079747"/>
            <a:ext cx="3279814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12" name="yt_shape_14412"/>
          <p:cNvSpPr txBox="1"/>
          <p:nvPr/>
        </p:nvSpPr>
        <p:spPr>
          <a:xfrm>
            <a:off x="540119" y="51126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由图可知，共有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种等可能的结果，其中恰好抽到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两人同时参赛的结果有</a:t>
            </a:r>
            <a:r>
              <a:rPr lang="en-US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r>
              <a:rPr lang="zh-CN" altLang="zh-CN" sz="100" b="0" i="0" u="none" spc="150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13" name="yt_shape_14413"/>
              <p:cNvSpPr txBox="1"/>
              <p:nvPr/>
            </p:nvSpPr>
            <p:spPr>
              <a:xfrm>
                <a:off x="540000" y="6203006"/>
                <a:ext cx="5971186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（恰好抽到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两人同时参赛）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413" name="yt_shape_144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203006"/>
                <a:ext cx="5971186" cy="641779"/>
              </a:xfrm>
              <a:prstGeom prst="rect">
                <a:avLst/>
              </a:prstGeom>
              <a:blipFill>
                <a:blip r:embed="rId4"/>
                <a:stretch>
                  <a:fillRect l="-3166" r="-214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FA62BB-8207-A874-C333-64A61C1639AC}"/>
                  </a:ext>
                </a:extLst>
              </p:cNvPr>
              <p:cNvSpPr txBox="1"/>
              <p:nvPr/>
            </p:nvSpPr>
            <p:spPr>
              <a:xfrm>
                <a:off x="449989" y="1497409"/>
                <a:ext cx="38662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（人）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FA62BB-8207-A874-C333-64A61C1639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97409"/>
                <a:ext cx="3866261" cy="730136"/>
              </a:xfrm>
              <a:prstGeom prst="rect">
                <a:avLst/>
              </a:prstGeom>
              <a:blipFill>
                <a:blip r:embed="rId5"/>
                <a:stretch>
                  <a:fillRect l="-2524" r="-252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EF3EA7F-6B17-D619-376D-1838F021967D}"/>
              </a:ext>
            </a:extLst>
          </p:cNvPr>
          <p:cNvSpPr txBox="1"/>
          <p:nvPr/>
        </p:nvSpPr>
        <p:spPr>
          <a:xfrm>
            <a:off x="449989" y="2190937"/>
            <a:ext cx="7647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答：估计此次竞赛该校获优异等级的学生人数为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人；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68861D-633B-58D4-F5D8-2A7150A1C5C9}"/>
              </a:ext>
            </a:extLst>
          </p:cNvPr>
          <p:cNvSpPr txBox="1"/>
          <p:nvPr/>
        </p:nvSpPr>
        <p:spPr>
          <a:xfrm>
            <a:off x="449989" y="3559089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35E56C-C902-65FB-BBFD-3D7091693CCF}"/>
              </a:ext>
            </a:extLst>
          </p:cNvPr>
          <p:cNvSpPr txBox="1"/>
          <p:nvPr/>
        </p:nvSpPr>
        <p:spPr>
          <a:xfrm>
            <a:off x="450108" y="5157192"/>
            <a:ext cx="10989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由图可知，共有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种等可能的结果，其中恰好抽到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两人同时参赛的结果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A9ABB2-11B1-F073-D974-AB9B3F449A37}"/>
              </a:ext>
            </a:extLst>
          </p:cNvPr>
          <p:cNvSpPr txBox="1"/>
          <p:nvPr/>
        </p:nvSpPr>
        <p:spPr>
          <a:xfrm>
            <a:off x="450108" y="5672253"/>
            <a:ext cx="132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1F742A7-9C98-6BFB-2465-1D88AFF1A26D}"/>
                  </a:ext>
                </a:extLst>
              </p:cNvPr>
              <p:cNvSpPr txBox="1"/>
              <p:nvPr/>
            </p:nvSpPr>
            <p:spPr>
              <a:xfrm>
                <a:off x="449989" y="6156200"/>
                <a:ext cx="6093523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（恰好抽到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两人同时参赛）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1F742A7-9C98-6BFB-2465-1D88AFF1A2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56200"/>
                <a:ext cx="6093523" cy="729184"/>
              </a:xfrm>
              <a:prstGeom prst="rect">
                <a:avLst/>
              </a:prstGeom>
              <a:blipFill>
                <a:blip r:embed="rId6"/>
                <a:stretch>
                  <a:fillRect l="-1602" r="-160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4399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）已知红星中学共有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名学生，估计此次竞赛该校获优异等级的学生人数为多少？</a:t>
            </a:r>
          </a:p>
        </p:txBody>
      </p:sp>
      <p:sp>
        <p:nvSpPr>
          <p:cNvPr id="16" name="yt_shape_14400"/>
          <p:cNvSpPr txBox="1"/>
          <p:nvPr/>
        </p:nvSpPr>
        <p:spPr>
          <a:xfrm>
            <a:off x="540119" y="26781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）若在这次竞赛中有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四人成绩均为满分，现从中抽取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人代表学校参加县级比赛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请用列表或画树状图的方法求出恰好抽到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两人同时参赛的概率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837</Words>
  <Application>Microsoft Office PowerPoint</Application>
  <PresentationFormat>宽屏</PresentationFormat>
  <Paragraphs>50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李富贵儿</cp:lastModifiedBy>
  <cp:revision>41</cp:revision>
  <dcterms:created xsi:type="dcterms:W3CDTF">2023-05-05T05:33:04Z</dcterms:created>
  <dcterms:modified xsi:type="dcterms:W3CDTF">2023-10-20T18:38:32Z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