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0" r:id="rId6"/>
    <p:sldId id="372" r:id="rId7"/>
    <p:sldId id="374" r:id="rId8"/>
    <p:sldId id="376" r:id="rId9"/>
    <p:sldId id="378" r:id="rId10"/>
    <p:sldId id="385" r:id="rId11"/>
    <p:sldId id="379" r:id="rId12"/>
    <p:sldId id="386" r:id="rId13"/>
    <p:sldId id="381" r:id="rId14"/>
    <p:sldId id="38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bin"/><Relationship Id="rId4" Type="http://schemas.openxmlformats.org/officeDocument/2006/relationships/image" Target="../media/image2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bin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6" name="yt_shape_1040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05" name="yt_image_1040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8" name="yt_shape_10408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在平面直角坐标系中，把一个图形以坐标原点（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）为旋转中心作几个特殊角度的旋转，结果如下：</a:t>
            </a:r>
          </a:p>
        </p:txBody>
      </p:sp>
      <p:graphicFrame>
        <p:nvGraphicFramePr>
          <p:cNvPr id="10409" name="yt_table_1040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929455"/>
              </p:ext>
            </p:extLst>
          </p:nvPr>
        </p:nvGraphicFramePr>
        <p:xfrm>
          <a:off x="540000" y="2709382"/>
          <a:ext cx="11111997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原图形上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任意一点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按逆时针方向旋转后对应点坐标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270°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360°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411" name="yt_shape_10411"/>
          <p:cNvSpPr txBox="1"/>
          <p:nvPr/>
        </p:nvSpPr>
        <p:spPr>
          <a:xfrm>
            <a:off x="540119" y="46797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这里把（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）变换成（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）的变换叫做恒等变换，一个图形绕原点作旋转角度为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的旋转是一个恒等变换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12" name="yt_shape_10412"/>
          <p:cNvSpPr txBox="1"/>
          <p:nvPr/>
        </p:nvSpPr>
        <p:spPr>
          <a:xfrm>
            <a:off x="540119" y="56392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我们已经学过的图形变换有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平移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轴对称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利用这些图形变换中的一种或几种的组合，可进行图案设计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3FE75A-1766-DFBE-32DF-7097BAEBDECD}"/>
              </a:ext>
            </a:extLst>
          </p:cNvPr>
          <p:cNvSpPr txBox="1"/>
          <p:nvPr/>
        </p:nvSpPr>
        <p:spPr>
          <a:xfrm>
            <a:off x="3197284" y="3954495"/>
            <a:ext cx="166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430DBD-32E0-FC31-1DE7-DD1378CB269B}"/>
              </a:ext>
            </a:extLst>
          </p:cNvPr>
          <p:cNvSpPr txBox="1"/>
          <p:nvPr/>
        </p:nvSpPr>
        <p:spPr>
          <a:xfrm>
            <a:off x="5276947" y="3954495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104D06-DA24-3110-AED9-10DD7C8D0043}"/>
              </a:ext>
            </a:extLst>
          </p:cNvPr>
          <p:cNvSpPr txBox="1"/>
          <p:nvPr/>
        </p:nvSpPr>
        <p:spPr>
          <a:xfrm>
            <a:off x="7642358" y="3954495"/>
            <a:ext cx="166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C6E5B4-45AF-74B8-71E0-949951C356D2}"/>
              </a:ext>
            </a:extLst>
          </p:cNvPr>
          <p:cNvSpPr txBox="1"/>
          <p:nvPr/>
        </p:nvSpPr>
        <p:spPr>
          <a:xfrm>
            <a:off x="10017296" y="3954495"/>
            <a:ext cx="136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F65BA3-95DE-FA3C-B15F-C548A9C74AAD}"/>
              </a:ext>
            </a:extLst>
          </p:cNvPr>
          <p:cNvSpPr txBox="1"/>
          <p:nvPr/>
        </p:nvSpPr>
        <p:spPr>
          <a:xfrm>
            <a:off x="1059708" y="5108473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B567A7-B654-4F8B-A61C-C85DB5A556A4}"/>
              </a:ext>
            </a:extLst>
          </p:cNvPr>
          <p:cNvSpPr txBox="1"/>
          <p:nvPr/>
        </p:nvSpPr>
        <p:spPr>
          <a:xfrm>
            <a:off x="4641108" y="55924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9AEEC4-09F9-AEC4-51C1-67F938F551AD}"/>
              </a:ext>
            </a:extLst>
          </p:cNvPr>
          <p:cNvSpPr txBox="1"/>
          <p:nvPr/>
        </p:nvSpPr>
        <p:spPr>
          <a:xfrm>
            <a:off x="6165108" y="559242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1F3452-10F0-1A51-AED3-383ED4F83346}"/>
              </a:ext>
            </a:extLst>
          </p:cNvPr>
          <p:cNvSpPr txBox="1"/>
          <p:nvPr/>
        </p:nvSpPr>
        <p:spPr>
          <a:xfrm>
            <a:off x="7993907" y="559242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1" name="yt_shape_1047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70" name="yt_image_104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3" name="yt_shape_10473"/>
          <p:cNvSpPr txBox="1"/>
          <p:nvPr/>
        </p:nvSpPr>
        <p:spPr>
          <a:xfrm>
            <a:off x="540119" y="15467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在数学活动课上，王老师要求学生将图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正方形方格纸，剪掉其中两个方格，使之成为轴对称图形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规定：凡通过旋转能重合的图形视为同一种图形，如图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的四幅图就视为同一种设计方案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（阴影部分为要剪掉部分）</a:t>
            </a:r>
          </a:p>
        </p:txBody>
      </p:sp>
      <p:sp>
        <p:nvSpPr>
          <p:cNvPr id="10477" name="yt_shape_10477"/>
          <p:cNvSpPr txBox="1"/>
          <p:nvPr/>
        </p:nvSpPr>
        <p:spPr>
          <a:xfrm>
            <a:off x="540000" y="47258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74" name="yt_shape_10474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127448" y="3511826"/>
            <a:ext cx="957871" cy="1536714"/>
            <a:chOff x="0" y="0"/>
            <a:chExt cx="957871" cy="1536714"/>
          </a:xfrm>
        </p:grpSpPr>
        <p:pic>
          <p:nvPicPr>
            <p:cNvPr id="2" name="yt_image_1047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57871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76" name="yt_shape_10476"/>
            <p:cNvSpPr txBox="1"/>
            <p:nvPr/>
          </p:nvSpPr>
          <p:spPr>
            <a:xfrm>
              <a:off x="250386" y="1176714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</a:p>
          </p:txBody>
        </p:sp>
      </p:grpSp>
      <p:sp>
        <p:nvSpPr>
          <p:cNvPr id="10481" name="yt_shape_10481"/>
          <p:cNvSpPr txBox="1"/>
          <p:nvPr/>
        </p:nvSpPr>
        <p:spPr>
          <a:xfrm>
            <a:off x="540000" y="65428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78" name="yt_shape_10478" title="H_97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927648" y="3807863"/>
            <a:ext cx="3596691" cy="1240677"/>
            <a:chOff x="0" y="0"/>
            <a:chExt cx="3596691" cy="1240677"/>
          </a:xfrm>
        </p:grpSpPr>
        <p:pic>
          <p:nvPicPr>
            <p:cNvPr id="3" name="yt_image_1047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596691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80" name="yt_shape_10480"/>
            <p:cNvSpPr txBox="1"/>
            <p:nvPr/>
          </p:nvSpPr>
          <p:spPr>
            <a:xfrm>
              <a:off x="1569796" y="880677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</a:p>
          </p:txBody>
        </p:sp>
      </p:grpSp>
      <p:grpSp>
        <p:nvGrpSpPr>
          <p:cNvPr id="13" name="yt_shape_10483" title="H_135.9498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665533" y="3321977"/>
            <a:ext cx="5263115" cy="1726563"/>
            <a:chOff x="0" y="0"/>
            <a:chExt cx="5263115" cy="1726563"/>
          </a:xfrm>
        </p:grpSpPr>
        <p:pic>
          <p:nvPicPr>
            <p:cNvPr id="14" name="yt_image_1048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5263115" cy="1330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0485"/>
            <p:cNvSpPr txBox="1"/>
            <p:nvPr/>
          </p:nvSpPr>
          <p:spPr>
            <a:xfrm>
              <a:off x="2403008" y="1366563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2" name="yt_shape_10482"/>
          <p:cNvSpPr txBox="1"/>
          <p:nvPr/>
        </p:nvSpPr>
        <p:spPr>
          <a:xfrm>
            <a:off x="540119" y="12374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种不同的设计方案，将每种方案中要剪掉的两个方格涂黑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的正方形方格画一种，例图除外）</a:t>
            </a:r>
          </a:p>
        </p:txBody>
      </p:sp>
      <p:sp>
        <p:nvSpPr>
          <p:cNvPr id="10486" name="yt_shape_10486"/>
          <p:cNvSpPr txBox="1"/>
          <p:nvPr/>
        </p:nvSpPr>
        <p:spPr>
          <a:xfrm>
            <a:off x="540000" y="41262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483" name="yt_shape_10483" title="H_135.9498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3464442" y="2349236"/>
            <a:ext cx="5263115" cy="1726563"/>
            <a:chOff x="0" y="0"/>
            <a:chExt cx="5263115" cy="1726563"/>
          </a:xfrm>
        </p:grpSpPr>
        <p:pic>
          <p:nvPicPr>
            <p:cNvPr id="4" name="yt_image_1048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263115" cy="1330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85" name="yt_shape_10485"/>
            <p:cNvSpPr txBox="1"/>
            <p:nvPr/>
          </p:nvSpPr>
          <p:spPr>
            <a:xfrm>
              <a:off x="2403008" y="1366563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</a:p>
          </p:txBody>
        </p:sp>
      </p:grpSp>
      <p:sp>
        <p:nvSpPr>
          <p:cNvPr id="10487" name="yt_shape_10487"/>
          <p:cNvSpPr txBox="1"/>
          <p:nvPr/>
        </p:nvSpPr>
        <p:spPr>
          <a:xfrm>
            <a:off x="540000" y="4499646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489" name="yt_shape_10489"/>
          <p:cNvSpPr txBox="1"/>
          <p:nvPr/>
        </p:nvSpPr>
        <p:spPr>
          <a:xfrm>
            <a:off x="4006676" y="5131313"/>
            <a:ext cx="3800849" cy="7654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50" b="0" i="0" u="none" spc="-425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  <a:cs typeface="宋体" pitchFamily="42"/>
              </a:rPr>
              <a:t> </a:t>
            </a:r>
            <a:r>
              <a:rPr lang="en-US" altLang="zh-CN" sz="4250" b="0" i="0" u="none" spc="28576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  <a:cs typeface="宋体" pitchFamily="4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488" name="yt_image_104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6676" y="5131313"/>
            <a:ext cx="3761731" cy="84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A43F58-EAD2-65EF-D5E8-4E5ED48A7559}"/>
              </a:ext>
            </a:extLst>
          </p:cNvPr>
          <p:cNvSpPr txBox="1"/>
          <p:nvPr/>
        </p:nvSpPr>
        <p:spPr>
          <a:xfrm>
            <a:off x="449989" y="4452840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" name="yt_shape_10492"/>
          <p:cNvSpPr txBox="1"/>
          <p:nvPr/>
        </p:nvSpPr>
        <p:spPr>
          <a:xfrm>
            <a:off x="3369962" y="90872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491" name="yt_image_10491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5811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4" name="yt_shape_10494"/>
          <p:cNvSpPr txBox="1"/>
          <p:nvPr/>
        </p:nvSpPr>
        <p:spPr>
          <a:xfrm>
            <a:off x="4249341" y="138714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利用线段中点坐标解决问题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95" name="yt_shape_10495"/>
              <p:cNvSpPr txBox="1"/>
              <p:nvPr/>
            </p:nvSpPr>
            <p:spPr>
              <a:xfrm>
                <a:off x="540119" y="1866448"/>
                <a:ext cx="11111999" cy="1297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我们制定，任意两点关于它们所连线段的中点成中心对称，在平面直角坐标系中，任意两点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）的对称中心的坐标为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95" name="yt_shape_104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6448"/>
                <a:ext cx="11111999" cy="1297984"/>
              </a:xfrm>
              <a:prstGeom prst="rect">
                <a:avLst/>
              </a:prstGeom>
              <a:blipFill>
                <a:blip r:embed="rId3"/>
                <a:stretch>
                  <a:fillRect l="-1701" t="-3756" b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97" name="yt_shape_10497"/>
          <p:cNvSpPr txBox="1"/>
          <p:nvPr/>
        </p:nvSpPr>
        <p:spPr>
          <a:xfrm>
            <a:off x="540000" y="321522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观察应用：</a:t>
            </a:r>
          </a:p>
        </p:txBody>
      </p:sp>
      <p:sp>
        <p:nvSpPr>
          <p:cNvPr id="10498" name="yt_shape_10498"/>
          <p:cNvSpPr txBox="1"/>
          <p:nvPr/>
        </p:nvSpPr>
        <p:spPr>
          <a:xfrm>
            <a:off x="540119" y="36945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）如图，在平面直角坐标系中，若点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）的对称中心是点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D5988E-1421-848F-548C-19EF1658BDEB}"/>
              </a:ext>
            </a:extLst>
          </p:cNvPr>
          <p:cNvSpPr txBox="1"/>
          <p:nvPr/>
        </p:nvSpPr>
        <p:spPr>
          <a:xfrm>
            <a:off x="3259983" y="412320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" name="yt_shape_10499"/>
          <p:cNvSpPr txBox="1"/>
          <p:nvPr/>
        </p:nvSpPr>
        <p:spPr>
          <a:xfrm>
            <a:off x="540119" y="1296202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）的基础上另取两点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），有一电子青蛙从点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处开始依次关于点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作循环对称跳动，即第一次跳到点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处，接着跳到点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处，第三次再跳到点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处，第四次再跳到点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00" name="yt_image_1050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6118" y="3848395"/>
            <a:ext cx="2379762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7B7B642-0A04-FFE8-1461-EE705DC60F8C}"/>
              </a:ext>
            </a:extLst>
          </p:cNvPr>
          <p:cNvSpPr txBox="1"/>
          <p:nvPr/>
        </p:nvSpPr>
        <p:spPr>
          <a:xfrm>
            <a:off x="1059708" y="315134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3640EE-4EAD-AF1A-0CC9-8741B9171FA5}"/>
              </a:ext>
            </a:extLst>
          </p:cNvPr>
          <p:cNvSpPr txBox="1"/>
          <p:nvPr/>
        </p:nvSpPr>
        <p:spPr>
          <a:xfrm>
            <a:off x="3498108" y="315134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4" name="yt_shape_10414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13" name="yt_image_1041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6" name="yt_shape_10416"/>
          <p:cNvSpPr txBox="1"/>
          <p:nvPr/>
        </p:nvSpPr>
        <p:spPr>
          <a:xfrm>
            <a:off x="540000" y="1612017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平面直角坐标系中点的旋转变换</a:t>
            </a:r>
          </a:p>
        </p:txBody>
      </p:sp>
      <p:sp>
        <p:nvSpPr>
          <p:cNvPr id="10417" name="yt_shape_10417"/>
          <p:cNvSpPr txBox="1"/>
          <p:nvPr/>
        </p:nvSpPr>
        <p:spPr>
          <a:xfrm>
            <a:off x="540119" y="21115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（贺州市中考）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）关于原点对称的点的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坐标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18" name="yt_table_104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290525"/>
              </p:ext>
            </p:extLst>
          </p:nvPr>
        </p:nvGraphicFramePr>
        <p:xfrm>
          <a:off x="540000" y="3071017"/>
          <a:ext cx="6334443" cy="950976"/>
        </p:xfrm>
        <a:graphic>
          <a:graphicData uri="http://schemas.openxmlformats.org/drawingml/2006/table">
            <a:tbl>
              <a:tblPr/>
              <a:tblGrid>
                <a:gridCol w="362458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</a:tbl>
          </a:graphicData>
        </a:graphic>
      </p:graphicFrame>
      <p:pic>
        <p:nvPicPr>
          <p:cNvPr id="3" name="yt_shape_1697708355073">
            <a:extLst>
              <a:ext uri="{FF2B5EF4-FFF2-40B4-BE49-F238E27FC236}">
                <a16:creationId xmlns:a16="http://schemas.microsoft.com/office/drawing/2014/main" id="{0AA48BFF-A968-342C-B5D4-8A06B4D7AD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F869C3-B8B9-9965-967A-FCB9077158CE}"/>
              </a:ext>
            </a:extLst>
          </p:cNvPr>
          <p:cNvSpPr txBox="1"/>
          <p:nvPr/>
        </p:nvSpPr>
        <p:spPr>
          <a:xfrm>
            <a:off x="1199456" y="25402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420"/>
          <p:cNvSpPr txBox="1"/>
          <p:nvPr/>
        </p:nvSpPr>
        <p:spPr>
          <a:xfrm>
            <a:off x="540119" y="40665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在平面直角坐标系中，以原点为中心，把点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810AD3-FB0D-945C-6A99-BBA0B1B41717}"/>
              </a:ext>
            </a:extLst>
          </p:cNvPr>
          <p:cNvSpPr txBox="1"/>
          <p:nvPr/>
        </p:nvSpPr>
        <p:spPr>
          <a:xfrm>
            <a:off x="2224933" y="449519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3" name="yt_shape_10423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后，得到线段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B872DE-0DBF-28EC-E470-E80352878928}"/>
              </a:ext>
            </a:extLst>
          </p:cNvPr>
          <p:cNvSpPr txBox="1"/>
          <p:nvPr/>
        </p:nvSpPr>
        <p:spPr>
          <a:xfrm>
            <a:off x="3575896" y="140941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04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7588" y="1962500"/>
            <a:ext cx="155705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" name="yt_shape_10424"/>
          <p:cNvSpPr txBox="1"/>
          <p:nvPr/>
        </p:nvSpPr>
        <p:spPr>
          <a:xfrm>
            <a:off x="540000" y="1093848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平面直角坐标系中图形的旋转变换</a:t>
            </a:r>
          </a:p>
        </p:txBody>
      </p:sp>
      <p:sp>
        <p:nvSpPr>
          <p:cNvPr id="10425" name="yt_shape_10425"/>
          <p:cNvSpPr txBox="1"/>
          <p:nvPr/>
        </p:nvSpPr>
        <p:spPr>
          <a:xfrm>
            <a:off x="540119" y="1593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（无为市期末）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的三个顶点都在格点上，完成下列问题：</a:t>
            </a:r>
          </a:p>
        </p:txBody>
      </p:sp>
      <p:pic>
        <p:nvPicPr>
          <p:cNvPr id="10426" name="yt_image_10426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93763" y="2502060"/>
            <a:ext cx="2258355" cy="1981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28" name="yt_shape_10428"/>
              <p:cNvSpPr txBox="1"/>
              <p:nvPr/>
            </p:nvSpPr>
            <p:spPr>
              <a:xfrm>
                <a:off x="540000" y="2575281"/>
                <a:ext cx="6228628" cy="4285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）画出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宋体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e>
                      <m:sub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428" name="yt_shape_10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5281"/>
                <a:ext cx="6228628" cy="428515"/>
              </a:xfrm>
              <a:prstGeom prst="rect">
                <a:avLst/>
              </a:prstGeom>
              <a:blipFill>
                <a:blip r:embed="rId3"/>
                <a:stretch>
                  <a:fillRect l="-3036" t="-11268" r="-2057" b="-43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30" name="yt_shape_10430"/>
          <p:cNvSpPr txBox="1"/>
          <p:nvPr/>
        </p:nvSpPr>
        <p:spPr>
          <a:xfrm>
            <a:off x="540000" y="3054584"/>
            <a:ext cx="78931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31" name="yt_shape_10431"/>
          <p:cNvSpPr txBox="1"/>
          <p:nvPr/>
        </p:nvSpPr>
        <p:spPr>
          <a:xfrm>
            <a:off x="540000" y="3533887"/>
            <a:ext cx="5094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355273">
            <a:extLst>
              <a:ext uri="{FF2B5EF4-FFF2-40B4-BE49-F238E27FC236}">
                <a16:creationId xmlns:a16="http://schemas.microsoft.com/office/drawing/2014/main" id="{10FEE0EC-2998-3C48-B090-83873D1CB0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331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F62351-42E0-B4BA-1790-580EEB0676E0}"/>
              </a:ext>
            </a:extLst>
          </p:cNvPr>
          <p:cNvSpPr txBox="1"/>
          <p:nvPr/>
        </p:nvSpPr>
        <p:spPr>
          <a:xfrm>
            <a:off x="449989" y="3487081"/>
            <a:ext cx="517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432"/>
          <p:cNvSpPr txBox="1"/>
          <p:nvPr/>
        </p:nvSpPr>
        <p:spPr>
          <a:xfrm>
            <a:off x="365711" y="3996632"/>
            <a:ext cx="4247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0434"/>
          <p:cNvSpPr txBox="1"/>
          <p:nvPr/>
        </p:nvSpPr>
        <p:spPr>
          <a:xfrm>
            <a:off x="4657878" y="4628299"/>
            <a:ext cx="2131866" cy="16569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en-US" altLang="zh-CN" sz="9200" b="0" i="0" u="none" spc="14324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" name="yt_image_104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57878" y="4628299"/>
            <a:ext cx="2110750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7AFD455-824C-F2A3-0CCE-B45D2B5D7244}"/>
              </a:ext>
            </a:extLst>
          </p:cNvPr>
          <p:cNvSpPr txBox="1"/>
          <p:nvPr/>
        </p:nvSpPr>
        <p:spPr>
          <a:xfrm>
            <a:off x="365711" y="3966384"/>
            <a:ext cx="433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yt_shape_10436"/>
          <p:cNvSpPr txBox="1"/>
          <p:nvPr/>
        </p:nvSpPr>
        <p:spPr>
          <a:xfrm>
            <a:off x="540000" y="968736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图案设计</a:t>
            </a:r>
          </a:p>
        </p:txBody>
      </p:sp>
      <p:sp>
        <p:nvSpPr>
          <p:cNvPr id="10437" name="yt_shape_10437"/>
          <p:cNvSpPr txBox="1"/>
          <p:nvPr/>
        </p:nvSpPr>
        <p:spPr>
          <a:xfrm>
            <a:off x="540119" y="1468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利用对称变换可设计出美丽图案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如图，在网格中有一个顶点都在格点上的四边形，且每个小正方形网格的边长都为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，完成下列问题：</a:t>
            </a:r>
          </a:p>
        </p:txBody>
      </p:sp>
      <p:pic>
        <p:nvPicPr>
          <p:cNvPr id="10438" name="yt_image_104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0991" y="2520635"/>
            <a:ext cx="2641127" cy="271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0" name="yt_shape_10440"/>
          <p:cNvSpPr txBox="1"/>
          <p:nvPr/>
        </p:nvSpPr>
        <p:spPr>
          <a:xfrm>
            <a:off x="540120" y="2450019"/>
            <a:ext cx="847087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）图案设计：先作出四边形关于直线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成轴对称的图形，再将你所作的图形和原四边形绕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点按顺时针方向旋转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8355472">
            <a:extLst>
              <a:ext uri="{FF2B5EF4-FFF2-40B4-BE49-F238E27FC236}">
                <a16:creationId xmlns:a16="http://schemas.microsoft.com/office/drawing/2014/main" id="{1BFCB8F2-1A63-70EE-A181-AA5A416F0A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8063"/>
            <a:ext cx="1355917" cy="365782"/>
          </a:xfrm>
          <a:prstGeom prst="rect">
            <a:avLst/>
          </a:prstGeom>
        </p:spPr>
      </p:pic>
      <p:sp>
        <p:nvSpPr>
          <p:cNvPr id="7" name="yt_shape_10442"/>
          <p:cNvSpPr txBox="1"/>
          <p:nvPr/>
        </p:nvSpPr>
        <p:spPr>
          <a:xfrm>
            <a:off x="483448" y="3424805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0444"/>
          <p:cNvSpPr txBox="1"/>
          <p:nvPr/>
        </p:nvSpPr>
        <p:spPr>
          <a:xfrm>
            <a:off x="5015880" y="4056472"/>
            <a:ext cx="1646476" cy="17109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00" b="0" i="0" u="none" spc="-9500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en-US" altLang="zh-CN" sz="9500" b="0" i="0" u="none" spc="10464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04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5880" y="4056472"/>
            <a:ext cx="1630220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AE28A7A-3033-E540-476A-E47015CE4BC2}"/>
              </a:ext>
            </a:extLst>
          </p:cNvPr>
          <p:cNvSpPr txBox="1"/>
          <p:nvPr/>
        </p:nvSpPr>
        <p:spPr>
          <a:xfrm>
            <a:off x="393437" y="3377999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441"/>
          <p:cNvSpPr txBox="1"/>
          <p:nvPr/>
        </p:nvSpPr>
        <p:spPr>
          <a:xfrm>
            <a:off x="540000" y="6054128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）完成上述图案设计后，可知这个图案的面积等于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D96825-2B8F-5E52-B384-DD9361EFC232}"/>
              </a:ext>
            </a:extLst>
          </p:cNvPr>
          <p:cNvSpPr txBox="1"/>
          <p:nvPr/>
        </p:nvSpPr>
        <p:spPr>
          <a:xfrm>
            <a:off x="7917589" y="600732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6" name="yt_shape_10446"/>
          <p:cNvSpPr txBox="1"/>
          <p:nvPr/>
        </p:nvSpPr>
        <p:spPr>
          <a:xfrm>
            <a:off x="540000" y="980728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旋转方向未确定导致漏解</a:t>
            </a:r>
          </a:p>
        </p:txBody>
      </p:sp>
      <p:sp>
        <p:nvSpPr>
          <p:cNvPr id="10447" name="yt_shape_10447"/>
          <p:cNvSpPr txBox="1"/>
          <p:nvPr/>
        </p:nvSpPr>
        <p:spPr>
          <a:xfrm>
            <a:off x="540119" y="1480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绕坐标原点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48" name="yt_image_104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3040" y="2708920"/>
            <a:ext cx="2166156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355679">
            <a:extLst>
              <a:ext uri="{FF2B5EF4-FFF2-40B4-BE49-F238E27FC236}">
                <a16:creationId xmlns:a16="http://schemas.microsoft.com/office/drawing/2014/main" id="{1AD42296-5E0F-AFCC-AA8B-3A3481A560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3F0E82-1EB7-FA78-D9F0-6964DF9633F5}"/>
              </a:ext>
            </a:extLst>
          </p:cNvPr>
          <p:cNvSpPr txBox="1"/>
          <p:nvPr/>
        </p:nvSpPr>
        <p:spPr>
          <a:xfrm>
            <a:off x="3610821" y="1908975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1" name="yt_shape_10451"/>
          <p:cNvSpPr txBox="1"/>
          <p:nvPr/>
        </p:nvSpPr>
        <p:spPr>
          <a:xfrm>
            <a:off x="540000" y="8367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50" name="yt_image_1045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3" name="yt_shape_10453"/>
          <p:cNvSpPr txBox="1"/>
          <p:nvPr/>
        </p:nvSpPr>
        <p:spPr>
          <a:xfrm>
            <a:off x="540119" y="15285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）经过某种图形变换后得到点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），这种图形变换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54" name="yt_table_1045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814597"/>
              </p:ext>
            </p:extLst>
          </p:nvPr>
        </p:nvGraphicFramePr>
        <p:xfrm>
          <a:off x="540000" y="2488016"/>
          <a:ext cx="3746500" cy="1901952"/>
        </p:xfrm>
        <a:graphic>
          <a:graphicData uri="http://schemas.openxmlformats.org/drawingml/2006/table">
            <a:tbl>
              <a:tblPr/>
              <a:tblGrid>
                <a:gridCol w="374650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绕原点逆时针旋转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绕原点顺时针旋转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BFB9F6A-6F08-912F-58D1-941022AA3920}"/>
              </a:ext>
            </a:extLst>
          </p:cNvPr>
          <p:cNvSpPr txBox="1"/>
          <p:nvPr/>
        </p:nvSpPr>
        <p:spPr>
          <a:xfrm>
            <a:off x="1176210" y="19572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6" name="yt_shape_10456"/>
          <p:cNvSpPr txBox="1"/>
          <p:nvPr/>
        </p:nvSpPr>
        <p:spPr>
          <a:xfrm>
            <a:off x="540000" y="900000"/>
            <a:ext cx="105830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个单位长度的小正方形组成的网格中，给出了格点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57" name="yt_image_104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7684" y="1484784"/>
            <a:ext cx="3598057" cy="281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04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680" y="3140968"/>
            <a:ext cx="3832345" cy="306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0459"/>
          <p:cNvSpPr txBox="1"/>
          <p:nvPr/>
        </p:nvSpPr>
        <p:spPr>
          <a:xfrm>
            <a:off x="540001" y="1467437"/>
            <a:ext cx="720768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绕格点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E4D6E1-96C8-8CB6-C914-13EA2B9820B4}"/>
              </a:ext>
            </a:extLst>
          </p:cNvPr>
          <p:cNvSpPr txBox="1"/>
          <p:nvPr/>
        </p:nvSpPr>
        <p:spPr>
          <a:xfrm>
            <a:off x="540000" y="2415620"/>
            <a:ext cx="392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4" name="yt_shape_10464"/>
          <p:cNvSpPr txBox="1"/>
          <p:nvPr/>
        </p:nvSpPr>
        <p:spPr>
          <a:xfrm>
            <a:off x="540000" y="877385"/>
            <a:ext cx="3531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466" name="yt_shape_10466"/>
          <p:cNvSpPr txBox="1"/>
          <p:nvPr/>
        </p:nvSpPr>
        <p:spPr>
          <a:xfrm>
            <a:off x="3971370" y="1670069"/>
            <a:ext cx="3872279" cy="276453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350" b="0" i="0" u="none" spc="-153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5350" b="0" i="0" u="none" spc="26358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465" name="yt_image_1046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7300" y="1700808"/>
            <a:ext cx="3832345" cy="3060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68" name="yt_shape_10468"/>
              <p:cNvSpPr txBox="1"/>
              <p:nvPr/>
            </p:nvSpPr>
            <p:spPr>
              <a:xfrm>
                <a:off x="540000" y="5405033"/>
                <a:ext cx="5309274" cy="13984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468" name="yt_shape_104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05033"/>
                <a:ext cx="5309274" cy="1398460"/>
              </a:xfrm>
              <a:prstGeom prst="rect">
                <a:avLst/>
              </a:prstGeom>
              <a:blipFill>
                <a:blip r:embed="rId3"/>
                <a:stretch>
                  <a:fillRect l="-3559" r="-344" b="-6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B04EC3-D6B6-9EDC-0D81-4C2507BFB5DB}"/>
              </a:ext>
            </a:extLst>
          </p:cNvPr>
          <p:cNvSpPr txBox="1"/>
          <p:nvPr/>
        </p:nvSpPr>
        <p:spPr>
          <a:xfrm>
            <a:off x="449989" y="1196752"/>
            <a:ext cx="3677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9316AC-0836-1293-8E30-0C5E74BB23AA}"/>
                  </a:ext>
                </a:extLst>
              </p:cNvPr>
              <p:cNvSpPr txBox="1"/>
              <p:nvPr/>
            </p:nvSpPr>
            <p:spPr>
              <a:xfrm>
                <a:off x="449989" y="5358227"/>
                <a:ext cx="533641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E9316AC-0836-1293-8E30-0C5E74BB23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58227"/>
                <a:ext cx="5336413" cy="765061"/>
              </a:xfrm>
              <a:prstGeom prst="rect">
                <a:avLst/>
              </a:prstGeom>
              <a:blipFill>
                <a:blip r:embed="rId4"/>
                <a:stretch>
                  <a:fillRect l="-1829" r="-160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20F575-95A3-E9D3-203B-BB4EF6953061}"/>
                  </a:ext>
                </a:extLst>
              </p:cNvPr>
              <p:cNvSpPr txBox="1"/>
              <p:nvPr/>
            </p:nvSpPr>
            <p:spPr>
              <a:xfrm>
                <a:off x="449989" y="6029676"/>
                <a:ext cx="1950213" cy="807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220F575-95A3-E9D3-203B-BB4EF6953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9676"/>
                <a:ext cx="1950213" cy="807098"/>
              </a:xfrm>
              <a:prstGeom prst="rect">
                <a:avLst/>
              </a:prstGeom>
              <a:blipFill>
                <a:blip r:embed="rId5"/>
                <a:stretch>
                  <a:fillRect l="-5000" r="-4688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0460"/>
          <p:cNvSpPr txBox="1"/>
          <p:nvPr/>
        </p:nvSpPr>
        <p:spPr>
          <a:xfrm>
            <a:off x="542787" y="840245"/>
            <a:ext cx="1088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）尺规作图：过格点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的垂线，标出垂足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（保留作图痕迹，不写作法）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0461"/>
              <p:cNvSpPr txBox="1"/>
              <p:nvPr/>
            </p:nvSpPr>
            <p:spPr>
              <a:xfrm>
                <a:off x="540000" y="4791911"/>
                <a:ext cx="4095737" cy="7204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04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91911"/>
                <a:ext cx="4095737" cy="720454"/>
              </a:xfrm>
              <a:prstGeom prst="rect">
                <a:avLst/>
              </a:prstGeom>
              <a:blipFill>
                <a:blip r:embed="rId6"/>
                <a:stretch>
                  <a:fillRect l="-4620" r="-3726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463"/>
          <p:cNvSpPr txBox="1"/>
          <p:nvPr/>
        </p:nvSpPr>
        <p:spPr>
          <a:xfrm>
            <a:off x="449989" y="4653136"/>
            <a:ext cx="37782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27074B9-C80F-14C7-E207-3BBDF007595D}"/>
                  </a:ext>
                </a:extLst>
              </p:cNvPr>
              <p:cNvSpPr txBox="1"/>
              <p:nvPr/>
            </p:nvSpPr>
            <p:spPr>
              <a:xfrm>
                <a:off x="3374641" y="4581128"/>
                <a:ext cx="840549" cy="8070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27074B9-C80F-14C7-E207-3BBDF00759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641" y="4581128"/>
                <a:ext cx="840549" cy="807098"/>
              </a:xfrm>
              <a:prstGeom prst="rect">
                <a:avLst/>
              </a:prstGeom>
              <a:blipFill>
                <a:blip r:embed="rId7"/>
                <a:stretch>
                  <a:fillRect l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04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7684" y="1484784"/>
            <a:ext cx="3598057" cy="281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1288</Words>
  <Application>Microsoft Office PowerPoint</Application>
  <PresentationFormat>宽屏</PresentationFormat>
  <Paragraphs>104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2023-10-19T15:52:29Z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