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70" r:id="rId7"/>
    <p:sldId id="373" r:id="rId8"/>
    <p:sldId id="376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9" name="yt_shape_12369"/>
          <p:cNvSpPr txBox="1"/>
          <p:nvPr/>
        </p:nvSpPr>
        <p:spPr>
          <a:xfrm>
            <a:off x="540000" y="908720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连接半径构造等腰三角形</a:t>
            </a:r>
          </a:p>
        </p:txBody>
      </p:sp>
      <p:sp>
        <p:nvSpPr>
          <p:cNvPr id="12370" name="yt_shape_12370"/>
          <p:cNvSpPr txBox="1"/>
          <p:nvPr/>
        </p:nvSpPr>
        <p:spPr>
          <a:xfrm>
            <a:off x="540119" y="140828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（梧州市中考）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74" name="yt_table_123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522885"/>
              </p:ext>
            </p:extLst>
          </p:nvPr>
        </p:nvGraphicFramePr>
        <p:xfrm>
          <a:off x="540000" y="4105640"/>
          <a:ext cx="11112117" cy="475488"/>
        </p:xfrm>
        <a:graphic>
          <a:graphicData uri="http://schemas.openxmlformats.org/drawingml/2006/table">
            <a:tbl>
              <a:tblPr/>
              <a:tblGrid>
                <a:gridCol w="3114111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3089838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181833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</a:tbl>
          </a:graphicData>
        </a:graphic>
      </p:graphicFrame>
      <p:grpSp>
        <p:nvGrpSpPr>
          <p:cNvPr id="12371" name="yt_shape_12371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2511" y="2198604"/>
            <a:ext cx="1367213" cy="1662444"/>
            <a:chOff x="0" y="0"/>
            <a:chExt cx="1367213" cy="1662444"/>
          </a:xfrm>
        </p:grpSpPr>
        <p:pic>
          <p:nvPicPr>
            <p:cNvPr id="2" name="yt_image_1237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67213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3" name="yt_shape_12373"/>
            <p:cNvSpPr txBox="1"/>
            <p:nvPr/>
          </p:nvSpPr>
          <p:spPr>
            <a:xfrm>
              <a:off x="150325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722161">
            <a:extLst>
              <a:ext uri="{FF2B5EF4-FFF2-40B4-BE49-F238E27FC236}">
                <a16:creationId xmlns:a16="http://schemas.microsoft.com/office/drawing/2014/main" id="{3E2FC1C0-D0EC-CCBC-BFD2-5DDD66341F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E84200D-F883-4140-DA9A-50446B85B714}"/>
              </a:ext>
            </a:extLst>
          </p:cNvPr>
          <p:cNvSpPr txBox="1"/>
          <p:nvPr/>
        </p:nvSpPr>
        <p:spPr>
          <a:xfrm>
            <a:off x="10892682" y="13614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6" name="yt_shape_12376"/>
          <p:cNvSpPr txBox="1"/>
          <p:nvPr/>
        </p:nvSpPr>
        <p:spPr>
          <a:xfrm>
            <a:off x="540119" y="7647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轴的正半轴上，点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长为半径的弧经过点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轴正半轴于点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380" name="yt_table_1238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7044710"/>
              </p:ext>
            </p:extLst>
          </p:nvPr>
        </p:nvGraphicFramePr>
        <p:xfrm>
          <a:off x="540000" y="4465680"/>
          <a:ext cx="11112118" cy="475488"/>
        </p:xfrm>
        <a:graphic>
          <a:graphicData uri="http://schemas.openxmlformats.org/drawingml/2006/table">
            <a:tbl>
              <a:tblPr/>
              <a:tblGrid>
                <a:gridCol w="3027535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3312869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3003936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  <a:gridCol w="1767778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B.22.5°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grpSp>
        <p:nvGrpSpPr>
          <p:cNvPr id="12377" name="yt_shape_12377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4751" y="2443201"/>
            <a:ext cx="1482733" cy="1777887"/>
            <a:chOff x="0" y="0"/>
            <a:chExt cx="1482733" cy="1777887"/>
          </a:xfrm>
        </p:grpSpPr>
        <p:pic>
          <p:nvPicPr>
            <p:cNvPr id="2" name="yt_image_1237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2733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9" name="yt_shape_12379"/>
            <p:cNvSpPr txBox="1"/>
            <p:nvPr/>
          </p:nvSpPr>
          <p:spPr>
            <a:xfrm>
              <a:off x="208085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4A38538-8C6A-DBA2-8029-08F065EF5E47}"/>
              </a:ext>
            </a:extLst>
          </p:cNvPr>
          <p:cNvSpPr txBox="1"/>
          <p:nvPr/>
        </p:nvSpPr>
        <p:spPr>
          <a:xfrm>
            <a:off x="7035057" y="16688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2" name="yt_shape_12382"/>
          <p:cNvSpPr txBox="1"/>
          <p:nvPr/>
        </p:nvSpPr>
        <p:spPr>
          <a:xfrm>
            <a:off x="540000" y="836712"/>
            <a:ext cx="45717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遇弦添加弦心距或半径</a:t>
            </a:r>
          </a:p>
        </p:txBody>
      </p:sp>
      <p:sp>
        <p:nvSpPr>
          <p:cNvPr id="12383" name="yt_shape_12383"/>
          <p:cNvSpPr txBox="1"/>
          <p:nvPr/>
        </p:nvSpPr>
        <p:spPr>
          <a:xfrm>
            <a:off x="540119" y="1336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387" name="yt_table_12387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5935171"/>
                  </p:ext>
                </p:extLst>
              </p:nvPr>
            </p:nvGraphicFramePr>
            <p:xfrm>
              <a:off x="540000" y="4416086"/>
              <a:ext cx="11112118" cy="525082"/>
            </p:xfrm>
            <a:graphic>
              <a:graphicData uri="http://schemas.openxmlformats.org/drawingml/2006/table">
                <a:tbl>
                  <a:tblPr/>
                  <a:tblGrid>
                    <a:gridCol w="3398241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  <a:gridCol w="3372816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  <a:gridCol w="2836412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1504649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387" name="yt_table_12387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5935171"/>
                  </p:ext>
                </p:extLst>
              </p:nvPr>
            </p:nvGraphicFramePr>
            <p:xfrm>
              <a:off x="540000" y="4416086"/>
              <a:ext cx="11112118" cy="525082"/>
            </p:xfrm>
            <a:graphic>
              <a:graphicData uri="http://schemas.openxmlformats.org/drawingml/2006/table">
                <a:tbl>
                  <a:tblPr/>
                  <a:tblGrid>
                    <a:gridCol w="3398241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  <a:gridCol w="3372816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  <a:gridCol w="2836412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  <a:gridCol w="1504649">
                      <a:extLst>
                        <a:ext uri="{9D8B030D-6E8A-4147-A177-3AD203B41FA5}">
                          <a16:colId xmlns:a16="http://schemas.microsoft.com/office/drawing/2014/main" val="10231"/>
                        </a:ext>
                      </a:extLst>
                    </a:gridCol>
                  </a:tblGrid>
                  <a:tr h="5250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26882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04" r="-128933" b="-241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84" name="yt_shape_12384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6920" y="2377062"/>
            <a:ext cx="1278396" cy="1756170"/>
            <a:chOff x="0" y="0"/>
            <a:chExt cx="1278396" cy="1756170"/>
          </a:xfrm>
        </p:grpSpPr>
        <p:pic>
          <p:nvPicPr>
            <p:cNvPr id="2" name="yt_image_12384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78396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86" name="yt_shape_12386"/>
            <p:cNvSpPr txBox="1"/>
            <p:nvPr/>
          </p:nvSpPr>
          <p:spPr>
            <a:xfrm>
              <a:off x="105917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722379">
            <a:extLst>
              <a:ext uri="{FF2B5EF4-FFF2-40B4-BE49-F238E27FC236}">
                <a16:creationId xmlns:a16="http://schemas.microsoft.com/office/drawing/2014/main" id="{435122E2-8C33-1CA3-3A1E-E9DA4FCD52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528EC3F-3F66-5AEC-3DD4-832098FBC183}"/>
              </a:ext>
            </a:extLst>
          </p:cNvPr>
          <p:cNvSpPr txBox="1"/>
          <p:nvPr/>
        </p:nvSpPr>
        <p:spPr>
          <a:xfrm>
            <a:off x="2193183" y="17649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88" name="yt_shape_12388"/>
              <p:cNvSpPr txBox="1"/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88" name="yt_shape_12388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93" name="yt_shape_12393"/>
          <p:cNvSpPr txBox="1"/>
          <p:nvPr/>
        </p:nvSpPr>
        <p:spPr>
          <a:xfrm>
            <a:off x="540000" y="38565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90" name="yt_shape_12390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1843" y="2049950"/>
            <a:ext cx="1428312" cy="1756170"/>
            <a:chOff x="0" y="0"/>
            <a:chExt cx="1428312" cy="1756170"/>
          </a:xfrm>
        </p:grpSpPr>
        <p:pic>
          <p:nvPicPr>
            <p:cNvPr id="2" name="yt_image_1239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8312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92" name="yt_shape_12392"/>
            <p:cNvSpPr txBox="1"/>
            <p:nvPr/>
          </p:nvSpPr>
          <p:spPr>
            <a:xfrm>
              <a:off x="180875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394" name="yt_shape_12394"/>
          <p:cNvSpPr txBox="1"/>
          <p:nvPr/>
        </p:nvSpPr>
        <p:spPr>
          <a:xfrm>
            <a:off x="540119" y="42299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95" name="yt_image_1239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5380" y="5341759"/>
            <a:ext cx="1561239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A5F373-4DD2-C24A-24A1-4C5FA1030478}"/>
                  </a:ext>
                </a:extLst>
              </p:cNvPr>
              <p:cNvSpPr txBox="1"/>
              <p:nvPr/>
            </p:nvSpPr>
            <p:spPr>
              <a:xfrm>
                <a:off x="1059708" y="1247732"/>
                <a:ext cx="7009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hasSerialNum': 1, 'mathAnswerShape': 1, 'pageBreak': True}">
                <a:extLst>
                  <a:ext uri="{FF2B5EF4-FFF2-40B4-BE49-F238E27FC236}">
                    <a16:creationId xmlns:a16="http://schemas.microsoft.com/office/drawing/2014/main" id="{4FA5F373-4DD2-C24A-24A1-4C5FA10304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247732"/>
                <a:ext cx="700913" cy="555765"/>
              </a:xfrm>
              <a:prstGeom prst="rect">
                <a:avLst/>
              </a:prstGeom>
              <a:blipFill>
                <a:blip r:embed="rId5"/>
                <a:stretch>
                  <a:fillRect l="-139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17C3124-F995-97F0-C708-8A1F10FD0489}"/>
              </a:ext>
            </a:extLst>
          </p:cNvPr>
          <p:cNvSpPr txBox="1"/>
          <p:nvPr/>
        </p:nvSpPr>
        <p:spPr>
          <a:xfrm>
            <a:off x="2040783" y="465864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yt_shape_12397"/>
          <p:cNvSpPr txBox="1"/>
          <p:nvPr/>
        </p:nvSpPr>
        <p:spPr>
          <a:xfrm>
            <a:off x="540000" y="836712"/>
            <a:ext cx="54950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遇直径添加直径所对的圆周角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398" name="yt_shape_12398"/>
              <p:cNvSpPr txBox="1"/>
              <p:nvPr/>
            </p:nvSpPr>
            <p:spPr>
              <a:xfrm>
                <a:off x="540119" y="1336277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398" name="yt_shape_123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6277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03" name="yt_shape_12403"/>
          <p:cNvSpPr txBox="1"/>
          <p:nvPr/>
        </p:nvSpPr>
        <p:spPr>
          <a:xfrm>
            <a:off x="540000" y="39222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00" name="yt_shape_12400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9920" y="2132856"/>
            <a:ext cx="1392159" cy="1739025"/>
            <a:chOff x="0" y="0"/>
            <a:chExt cx="1392159" cy="1739025"/>
          </a:xfrm>
        </p:grpSpPr>
        <p:pic>
          <p:nvPicPr>
            <p:cNvPr id="2" name="yt_image_12400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2159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2" name="yt_shape_12402"/>
            <p:cNvSpPr txBox="1"/>
            <p:nvPr/>
          </p:nvSpPr>
          <p:spPr>
            <a:xfrm>
              <a:off x="162798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722581">
            <a:extLst>
              <a:ext uri="{FF2B5EF4-FFF2-40B4-BE49-F238E27FC236}">
                <a16:creationId xmlns:a16="http://schemas.microsoft.com/office/drawing/2014/main" id="{666D52BD-DA49-A50F-5406-6D117E799C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5741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7073A7-EF2F-8329-8067-129D46749EA7}"/>
                  </a:ext>
                </a:extLst>
              </p:cNvPr>
              <p:cNvSpPr txBox="1"/>
              <p:nvPr/>
            </p:nvSpPr>
            <p:spPr>
              <a:xfrm>
                <a:off x="3061546" y="1684009"/>
                <a:ext cx="10057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7073A7-EF2F-8329-8067-129D46749E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1546" y="1684009"/>
                <a:ext cx="1005713" cy="554686"/>
              </a:xfrm>
              <a:prstGeom prst="rect">
                <a:avLst/>
              </a:prstGeom>
              <a:blipFill>
                <a:blip r:embed="rId5"/>
                <a:stretch>
                  <a:fillRect l="-909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404"/>
              <p:cNvSpPr txBox="1"/>
              <p:nvPr/>
            </p:nvSpPr>
            <p:spPr>
              <a:xfrm>
                <a:off x="540000" y="3900559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上，且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24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00559"/>
                <a:ext cx="11111999" cy="986489"/>
              </a:xfrm>
              <a:prstGeom prst="rect">
                <a:avLst/>
              </a:prstGeom>
              <a:blipFill>
                <a:blip r:embed="rId6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409"/>
          <p:cNvSpPr txBox="1"/>
          <p:nvPr/>
        </p:nvSpPr>
        <p:spPr>
          <a:xfrm>
            <a:off x="539881" y="689677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2406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1296" y="4869160"/>
            <a:ext cx="1529168" cy="1756170"/>
            <a:chOff x="0" y="0"/>
            <a:chExt cx="1529168" cy="1756170"/>
          </a:xfrm>
        </p:grpSpPr>
        <p:pic>
          <p:nvPicPr>
            <p:cNvPr id="13" name="yt_image_1240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1529168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408"/>
            <p:cNvSpPr txBox="1"/>
            <p:nvPr/>
          </p:nvSpPr>
          <p:spPr>
            <a:xfrm>
              <a:off x="231303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792C7C2F-66DA-0C6C-11D2-19419460379A}"/>
              </a:ext>
            </a:extLst>
          </p:cNvPr>
          <p:cNvSpPr txBox="1"/>
          <p:nvPr/>
        </p:nvSpPr>
        <p:spPr>
          <a:xfrm>
            <a:off x="1973989" y="4406330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" name="yt_shape_12410"/>
          <p:cNvSpPr txBox="1"/>
          <p:nvPr/>
        </p:nvSpPr>
        <p:spPr>
          <a:xfrm>
            <a:off x="540000" y="879395"/>
            <a:ext cx="45717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遇切线连接圆心和切点</a:t>
            </a:r>
          </a:p>
        </p:txBody>
      </p:sp>
      <p:sp>
        <p:nvSpPr>
          <p:cNvPr id="12411" name="yt_shape_12411"/>
          <p:cNvSpPr txBox="1"/>
          <p:nvPr/>
        </p:nvSpPr>
        <p:spPr>
          <a:xfrm>
            <a:off x="540119" y="13789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15" name="yt_shape_12415"/>
          <p:cNvSpPr txBox="1"/>
          <p:nvPr/>
        </p:nvSpPr>
        <p:spPr>
          <a:xfrm>
            <a:off x="540000" y="42584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12" name="yt_shape_12412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4427" y="2490759"/>
            <a:ext cx="1343145" cy="1717308"/>
            <a:chOff x="0" y="0"/>
            <a:chExt cx="1343145" cy="1717308"/>
          </a:xfrm>
        </p:grpSpPr>
        <p:pic>
          <p:nvPicPr>
            <p:cNvPr id="2" name="yt_image_1241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43145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4" name="yt_shape_12414"/>
            <p:cNvSpPr txBox="1"/>
            <p:nvPr/>
          </p:nvSpPr>
          <p:spPr>
            <a:xfrm>
              <a:off x="138291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722785">
            <a:extLst>
              <a:ext uri="{FF2B5EF4-FFF2-40B4-BE49-F238E27FC236}">
                <a16:creationId xmlns:a16="http://schemas.microsoft.com/office/drawing/2014/main" id="{D882764A-2C0F-FA06-A039-69914CFA7D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18424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B69CD3F-3D59-9573-3FC0-C2293F6B5854}"/>
              </a:ext>
            </a:extLst>
          </p:cNvPr>
          <p:cNvSpPr txBox="1"/>
          <p:nvPr/>
        </p:nvSpPr>
        <p:spPr>
          <a:xfrm>
            <a:off x="7000132" y="1807642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416"/>
              <p:cNvSpPr txBox="1"/>
              <p:nvPr/>
            </p:nvSpPr>
            <p:spPr>
              <a:xfrm>
                <a:off x="540119" y="4258476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内切于菱形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24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58476"/>
                <a:ext cx="11111999" cy="945708"/>
              </a:xfrm>
              <a:prstGeom prst="rect">
                <a:avLst/>
              </a:prstGeom>
              <a:blipFill>
                <a:blip r:embed="rId4"/>
                <a:stretch>
                  <a:fillRect l="-1701" t="-5806" r="-55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421"/>
          <p:cNvSpPr txBox="1"/>
          <p:nvPr/>
        </p:nvSpPr>
        <p:spPr>
          <a:xfrm>
            <a:off x="540000" y="72253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2418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6204" y="4899136"/>
            <a:ext cx="2005484" cy="1767600"/>
            <a:chOff x="0" y="0"/>
            <a:chExt cx="2005484" cy="1767600"/>
          </a:xfrm>
        </p:grpSpPr>
        <p:pic>
          <p:nvPicPr>
            <p:cNvPr id="13" name="yt_image_1241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2005484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420"/>
            <p:cNvSpPr txBox="1"/>
            <p:nvPr/>
          </p:nvSpPr>
          <p:spPr>
            <a:xfrm>
              <a:off x="469461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32FFC92-19C1-5BE3-F389-9E6C7AEC0BA1}"/>
                  </a:ext>
                </a:extLst>
              </p:cNvPr>
              <p:cNvSpPr txBox="1"/>
              <p:nvPr/>
            </p:nvSpPr>
            <p:spPr>
              <a:xfrm>
                <a:off x="1059708" y="4606209"/>
                <a:ext cx="5485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32FFC92-19C1-5BE3-F389-9E6C7AEC0B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606209"/>
                <a:ext cx="548514" cy="554686"/>
              </a:xfrm>
              <a:prstGeom prst="rect">
                <a:avLst/>
              </a:prstGeom>
              <a:blipFill>
                <a:blip r:embed="rId6"/>
                <a:stretch>
                  <a:fillRect l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2" name="yt_shape_12422"/>
          <p:cNvSpPr txBox="1"/>
          <p:nvPr/>
        </p:nvSpPr>
        <p:spPr>
          <a:xfrm>
            <a:off x="540000" y="908720"/>
            <a:ext cx="549509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连圆上一点构造圆内接四边形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423" name="yt_shape_12423"/>
              <p:cNvSpPr txBox="1"/>
              <p:nvPr/>
            </p:nvSpPr>
            <p:spPr>
              <a:xfrm>
                <a:off x="540119" y="1408285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所对的圆心角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423" name="yt_shape_124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8285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55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28" name="yt_shape_12428"/>
          <p:cNvSpPr txBox="1"/>
          <p:nvPr/>
        </p:nvSpPr>
        <p:spPr>
          <a:xfrm>
            <a:off x="540000" y="40388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25" name="yt_shape_12425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4444" y="2132856"/>
            <a:ext cx="1423110" cy="1783602"/>
            <a:chOff x="0" y="0"/>
            <a:chExt cx="1423110" cy="1783602"/>
          </a:xfrm>
        </p:grpSpPr>
        <p:pic>
          <p:nvPicPr>
            <p:cNvPr id="2" name="yt_image_12425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3110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7" name="yt_shape_12427"/>
            <p:cNvSpPr txBox="1"/>
            <p:nvPr/>
          </p:nvSpPr>
          <p:spPr>
            <a:xfrm>
              <a:off x="102091" y="142360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722988">
            <a:extLst>
              <a:ext uri="{FF2B5EF4-FFF2-40B4-BE49-F238E27FC236}">
                <a16:creationId xmlns:a16="http://schemas.microsoft.com/office/drawing/2014/main" id="{F10993CE-324E-DA55-47F5-5AD44ACC01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7749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24A6210-3CCF-95B6-D31D-0510BBD8B8E8}"/>
              </a:ext>
            </a:extLst>
          </p:cNvPr>
          <p:cNvSpPr txBox="1"/>
          <p:nvPr/>
        </p:nvSpPr>
        <p:spPr>
          <a:xfrm>
            <a:off x="1059708" y="1914056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429"/>
          <p:cNvSpPr txBox="1"/>
          <p:nvPr/>
        </p:nvSpPr>
        <p:spPr>
          <a:xfrm>
            <a:off x="540119" y="40244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" name="yt_shape_12433"/>
          <p:cNvSpPr txBox="1"/>
          <p:nvPr/>
        </p:nvSpPr>
        <p:spPr>
          <a:xfrm>
            <a:off x="540000" y="73141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" name="yt_shape_12430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9458" y="4797152"/>
            <a:ext cx="1393083" cy="1734453"/>
            <a:chOff x="0" y="0"/>
            <a:chExt cx="1393083" cy="1734453"/>
          </a:xfrm>
        </p:grpSpPr>
        <p:pic>
          <p:nvPicPr>
            <p:cNvPr id="13" name="yt_image_1243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393083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2432"/>
            <p:cNvSpPr txBox="1"/>
            <p:nvPr/>
          </p:nvSpPr>
          <p:spPr>
            <a:xfrm>
              <a:off x="87077" y="137445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DD9DD7E-DF9D-C021-72D4-C6564478425C}"/>
              </a:ext>
            </a:extLst>
          </p:cNvPr>
          <p:cNvSpPr txBox="1"/>
          <p:nvPr/>
        </p:nvSpPr>
        <p:spPr>
          <a:xfrm>
            <a:off x="2482108" y="4453148"/>
            <a:ext cx="7482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636</Words>
  <Application>Microsoft Office PowerPoint</Application>
  <PresentationFormat>宽屏</PresentationFormat>
  <Paragraphs>55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2023-10-20T15:02:08Z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