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0" r:id="rId5"/>
    <p:sldId id="384" r:id="rId6"/>
    <p:sldId id="372" r:id="rId7"/>
    <p:sldId id="385" r:id="rId8"/>
    <p:sldId id="375" r:id="rId9"/>
    <p:sldId id="388" r:id="rId10"/>
    <p:sldId id="378" r:id="rId11"/>
    <p:sldId id="382" r:id="rId12"/>
    <p:sldId id="386" r:id="rId13"/>
    <p:sldId id="387"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7" d="100"/>
          <a:sy n="57" d="100"/>
        </p:scale>
        <p:origin x="50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20.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bin"/><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bin"/></Relationships>
</file>

<file path=ppt/slides/_rels/slide8.xml.rels><?xml version="1.0" encoding="UTF-8" standalone="yes"?>
<Relationships xmlns="http://schemas.openxmlformats.org/package/2006/relationships"><Relationship Id="rId3" Type="http://schemas.openxmlformats.org/officeDocument/2006/relationships/image" Target="../media/image27.bin"/><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bin"/><Relationship Id="rId1" Type="http://schemas.openxmlformats.org/officeDocument/2006/relationships/slideLayout" Target="../slideLayouts/slideLayout1.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071" name="yt_shape_14071"/>
          <p:cNvSpPr txBox="1"/>
          <p:nvPr/>
        </p:nvSpPr>
        <p:spPr>
          <a:xfrm>
            <a:off x="540000" y="908720"/>
            <a:ext cx="413799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55">
                <a:solidFill>
                  <a:srgbClr val="1EE3CF"/>
                </a:solidFill>
                <a:effectLst/>
                <a:latin typeface="Times New Roman" pitchFamily="32"/>
                <a:ea typeface="宋体" pitchFamily="32"/>
                <a:cs typeface="宋体" pitchFamily="32"/>
              </a:rPr>
              <a:t> </a:t>
            </a:r>
          </a:p>
        </p:txBody>
      </p:sp>
      <p:pic>
        <p:nvPicPr>
          <p:cNvPr id="14070" name="yt_image_1407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8720"/>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4073" name="yt_shape_14073"/>
          <p:cNvSpPr txBox="1"/>
          <p:nvPr/>
        </p:nvSpPr>
        <p:spPr>
          <a:xfrm>
            <a:off x="540119" y="160630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用</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列表</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的方法来分析和求解某些事件的概率的方法叫列表法</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当一次试验要涉及两个因素，并且可能出现的结果数目较多时，为了不重不漏地列出所有可能结果，通常采用</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列表法</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4074" name="yt_shape_14074"/>
          <p:cNvSpPr txBox="1"/>
          <p:nvPr/>
        </p:nvSpPr>
        <p:spPr>
          <a:xfrm>
            <a:off x="540119" y="3045869"/>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用画</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树状图</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的方法列出某事件所有可能的结果，可以求出某种结果的概率</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用列表法不能列出所有可能的结果，通常采用</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树状图</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法来求解</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A3D9F285-2FFB-ADBB-CF39-70189D8A7E9D}"/>
              </a:ext>
            </a:extLst>
          </p:cNvPr>
          <p:cNvSpPr txBox="1"/>
          <p:nvPr/>
        </p:nvSpPr>
        <p:spPr>
          <a:xfrm>
            <a:off x="1288308" y="1559497"/>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列表</a:t>
            </a:r>
            <a:endParaRPr lang="zh-CN" altLang="en-US">
              <a:solidFill>
                <a:srgbClr val="FF0000"/>
              </a:solidFill>
            </a:endParaRPr>
          </a:p>
        </p:txBody>
      </p:sp>
      <p:sp>
        <p:nvSpPr>
          <p:cNvPr id="3" name="文本框 2">
            <a:extLst>
              <a:ext uri="{FF2B5EF4-FFF2-40B4-BE49-F238E27FC236}">
                <a16:creationId xmlns:a16="http://schemas.microsoft.com/office/drawing/2014/main" id="{216E1845-AB9C-8860-D6B4-DC6125B72632}"/>
              </a:ext>
            </a:extLst>
          </p:cNvPr>
          <p:cNvSpPr txBox="1"/>
          <p:nvPr/>
        </p:nvSpPr>
        <p:spPr>
          <a:xfrm>
            <a:off x="2583708" y="2510474"/>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列表法</a:t>
            </a:r>
            <a:endParaRPr lang="zh-CN" altLang="en-US">
              <a:solidFill>
                <a:srgbClr val="FF0000"/>
              </a:solidFill>
            </a:endParaRPr>
          </a:p>
        </p:txBody>
      </p:sp>
      <p:sp>
        <p:nvSpPr>
          <p:cNvPr id="4" name="文本框 3">
            <a:extLst>
              <a:ext uri="{FF2B5EF4-FFF2-40B4-BE49-F238E27FC236}">
                <a16:creationId xmlns:a16="http://schemas.microsoft.com/office/drawing/2014/main" id="{3168743A-4741-C556-4E52-48EC1FE5DCDC}"/>
              </a:ext>
            </a:extLst>
          </p:cNvPr>
          <p:cNvSpPr txBox="1"/>
          <p:nvPr/>
        </p:nvSpPr>
        <p:spPr>
          <a:xfrm>
            <a:off x="1593108" y="2999063"/>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树状图</a:t>
            </a:r>
            <a:endParaRPr lang="zh-CN" altLang="en-US">
              <a:solidFill>
                <a:srgbClr val="FF0000"/>
              </a:solidFill>
            </a:endParaRPr>
          </a:p>
        </p:txBody>
      </p:sp>
      <p:sp>
        <p:nvSpPr>
          <p:cNvPr id="5" name="文本框 4">
            <a:extLst>
              <a:ext uri="{FF2B5EF4-FFF2-40B4-BE49-F238E27FC236}">
                <a16:creationId xmlns:a16="http://schemas.microsoft.com/office/drawing/2014/main" id="{E67869FE-9049-0D4F-3FC4-F62BFD960707}"/>
              </a:ext>
            </a:extLst>
          </p:cNvPr>
          <p:cNvSpPr txBox="1"/>
          <p:nvPr/>
        </p:nvSpPr>
        <p:spPr>
          <a:xfrm>
            <a:off x="6546107" y="3474551"/>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树状图</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31" name="yt_shape_14131"/>
          <p:cNvSpPr txBox="1"/>
          <p:nvPr/>
        </p:nvSpPr>
        <p:spPr>
          <a:xfrm>
            <a:off x="540000" y="908720"/>
            <a:ext cx="4135299"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34">
                <a:solidFill>
                  <a:srgbClr val="1EE3CF"/>
                </a:solidFill>
                <a:effectLst/>
                <a:latin typeface="Times New Roman" pitchFamily="32"/>
                <a:ea typeface="宋体" pitchFamily="32"/>
                <a:cs typeface="宋体" pitchFamily="32"/>
              </a:rPr>
              <a:t> </a:t>
            </a:r>
          </a:p>
        </p:txBody>
      </p:sp>
      <p:pic>
        <p:nvPicPr>
          <p:cNvPr id="14130" name="yt_image_1413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8720"/>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4133" name="yt_shape_14133"/>
          <p:cNvSpPr txBox="1"/>
          <p:nvPr/>
        </p:nvSpPr>
        <p:spPr>
          <a:xfrm>
            <a:off x="540119" y="1606303"/>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小莉的爸爸买了去看中国篮球职业联赛总决赛的一张门票，她和哥哥两人都很想去观看，可门票只有一张，读九年级的哥哥想了一个办法，拿了八张扑克牌，将数字为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的四张牌给小莉，将数字为</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的四张牌留给自己，并按如下游戏规则进行：小莉和哥哥从各自的四张牌中随机抽出一张，然后将抽出的两张扑克牌上的数字相加，如果和为偶数，则小莉去；如果和为奇数，则哥哥去</a:t>
            </a:r>
            <a:r>
              <a:rPr lang="en-US" altLang="zh-CN" sz="2400" b="0" i="0" u="none">
                <a:solidFill>
                  <a:srgbClr val="000000"/>
                </a:solidFill>
                <a:effectLst/>
                <a:latin typeface="Times New Roman" pitchFamily="24"/>
                <a:ea typeface="Times New Roman" pitchFamily="24"/>
                <a:cs typeface="宋体" pitchFamily="24"/>
              </a:rPr>
              <a:t>.</a:t>
            </a:r>
          </a:p>
        </p:txBody>
      </p:sp>
      <p:sp>
        <p:nvSpPr>
          <p:cNvPr id="14134" name="yt_shape_14134"/>
          <p:cNvSpPr txBox="1"/>
          <p:nvPr/>
        </p:nvSpPr>
        <p:spPr>
          <a:xfrm>
            <a:off x="540000" y="4006132"/>
            <a:ext cx="907940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）请用列表的方法求小莉去看中国篮球职业联赛总决赛的概率；</a:t>
            </a:r>
          </a:p>
        </p:txBody>
      </p:sp>
      <p:sp>
        <p:nvSpPr>
          <p:cNvPr id="6" name="yt_shape_14135"/>
          <p:cNvSpPr txBox="1"/>
          <p:nvPr/>
        </p:nvSpPr>
        <p:spPr>
          <a:xfrm>
            <a:off x="540119" y="449668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）哥哥设计的游戏规则公平吗？若公平，请说明理由；若不公平，请你设计一种公平的游戏规则</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36" name="yt_shape_14136"/>
          <p:cNvSpPr txBox="1"/>
          <p:nvPr/>
        </p:nvSpPr>
        <p:spPr>
          <a:xfrm>
            <a:off x="540000" y="1315566"/>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）列表如下：</a:t>
            </a:r>
            <a:r>
              <a:rPr lang="zh-CN" altLang="zh-CN" sz="100" b="0" i="0" u="none">
                <a:noFill/>
                <a:effectLst/>
                <a:latin typeface="Times New Roman"/>
                <a:ea typeface="宋体"/>
                <a:cs typeface="宋体"/>
              </a:rPr>
              <a:t>⁠</a:t>
            </a:r>
          </a:p>
        </p:txBody>
      </p:sp>
      <p:graphicFrame>
        <p:nvGraphicFramePr>
          <p:cNvPr id="14137" name="yt_table_14137" title="H_298.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15183163"/>
              </p:ext>
            </p:extLst>
          </p:nvPr>
        </p:nvGraphicFramePr>
        <p:xfrm>
          <a:off x="540000" y="1947233"/>
          <a:ext cx="11111998" cy="3785616"/>
        </p:xfrm>
        <a:graphic>
          <a:graphicData uri="http://schemas.openxmlformats.org/drawingml/2006/table">
            <a:tbl>
              <a:tblPr>
                <a:tableStyleId>{5940675A-B579-460E-94D1-54222C63F5DA}</a:tableStyleId>
              </a:tblPr>
              <a:tblGrid>
                <a:gridCol w="4763170">
                  <a:extLst>
                    <a:ext uri="{9D8B030D-6E8A-4147-A177-3AD203B41FA5}">
                      <a16:colId xmlns:a16="http://schemas.microsoft.com/office/drawing/2014/main" val="20000"/>
                    </a:ext>
                  </a:extLst>
                </a:gridCol>
                <a:gridCol w="1587723">
                  <a:extLst>
                    <a:ext uri="{9D8B030D-6E8A-4147-A177-3AD203B41FA5}">
                      <a16:colId xmlns:a16="http://schemas.microsoft.com/office/drawing/2014/main" val="20001"/>
                    </a:ext>
                  </a:extLst>
                </a:gridCol>
                <a:gridCol w="1587035">
                  <a:extLst>
                    <a:ext uri="{9D8B030D-6E8A-4147-A177-3AD203B41FA5}">
                      <a16:colId xmlns:a16="http://schemas.microsoft.com/office/drawing/2014/main" val="20002"/>
                    </a:ext>
                  </a:extLst>
                </a:gridCol>
                <a:gridCol w="1587035">
                  <a:extLst>
                    <a:ext uri="{9D8B030D-6E8A-4147-A177-3AD203B41FA5}">
                      <a16:colId xmlns:a16="http://schemas.microsoft.com/office/drawing/2014/main" val="20003"/>
                    </a:ext>
                  </a:extLst>
                </a:gridCol>
                <a:gridCol w="1587035">
                  <a:extLst>
                    <a:ext uri="{9D8B030D-6E8A-4147-A177-3AD203B41FA5}">
                      <a16:colId xmlns:a16="http://schemas.microsoft.com/office/drawing/2014/main" val="20004"/>
                    </a:ext>
                  </a:extLst>
                </a:gridCol>
              </a:tblGrid>
              <a:tr h="467999">
                <a:tc>
                  <a:txBody>
                    <a:bodyPr/>
                    <a:lstStyle/>
                    <a:p>
                      <a:pPr algn="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小莉</a:t>
                      </a:r>
                    </a:p>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数字和</a:t>
                      </a:r>
                    </a:p>
                    <a:p>
                      <a:pPr algn="l"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哥哥</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6</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7</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9</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6</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7</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8</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9</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7</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8</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9</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10</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8</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9</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10</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4"/>
                  </a:ext>
                </a:extLst>
              </a:tr>
            </a:tbl>
          </a:graphicData>
        </a:graphic>
      </p:graphicFrame>
      <p:sp>
        <p:nvSpPr>
          <p:cNvPr id="2" name="文本框 1">
            <a:extLst>
              <a:ext uri="{FF2B5EF4-FFF2-40B4-BE49-F238E27FC236}">
                <a16:creationId xmlns:a16="http://schemas.microsoft.com/office/drawing/2014/main" id="{9E9E8897-3D04-109D-0D2B-21147BF60509}"/>
              </a:ext>
            </a:extLst>
          </p:cNvPr>
          <p:cNvSpPr txBox="1"/>
          <p:nvPr/>
        </p:nvSpPr>
        <p:spPr>
          <a:xfrm>
            <a:off x="449989" y="1268760"/>
            <a:ext cx="3075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）列表如下：</a:t>
            </a:r>
            <a:endParaRPr lang="zh-CN" altLang="en-US">
              <a:solidFill>
                <a:srgbClr val="FF0000"/>
              </a:solidFill>
            </a:endParaRPr>
          </a:p>
        </p:txBody>
      </p:sp>
      <p:sp>
        <p:nvSpPr>
          <p:cNvPr id="6" name="yt_shape_14134"/>
          <p:cNvSpPr txBox="1"/>
          <p:nvPr/>
        </p:nvSpPr>
        <p:spPr>
          <a:xfrm>
            <a:off x="540000" y="836712"/>
            <a:ext cx="907940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）请用列表的方法求小莉去看中国篮球职业联赛总决赛的概率；</a:t>
            </a:r>
          </a:p>
        </p:txBody>
      </p:sp>
      <p:sp>
        <p:nvSpPr>
          <p:cNvPr id="7" name="文本框 6">
            <a:extLst>
              <a:ext uri="{FF2B5EF4-FFF2-40B4-BE49-F238E27FC236}">
                <a16:creationId xmlns:a16="http://schemas.microsoft.com/office/drawing/2014/main" id="{E41704D9-1FA6-6BD6-8A8E-CA4385F1738B}"/>
              </a:ext>
            </a:extLst>
          </p:cNvPr>
          <p:cNvSpPr txBox="1"/>
          <p:nvPr/>
        </p:nvSpPr>
        <p:spPr>
          <a:xfrm>
            <a:off x="402034" y="5732849"/>
            <a:ext cx="6123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种等可能的结果，和为偶数的有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8" name="文本框 7">
                <a:extLst>
                  <a:ext uri="{FF2B5EF4-FFF2-40B4-BE49-F238E27FC236}">
                    <a16:creationId xmlns:a16="http://schemas.microsoft.com/office/drawing/2014/main" id="{922B8E24-BF6F-9E7B-3E54-5B04CB5BDEB2}"/>
                  </a:ext>
                </a:extLst>
              </p:cNvPr>
              <p:cNvSpPr txBox="1"/>
              <p:nvPr/>
            </p:nvSpPr>
            <p:spPr>
              <a:xfrm>
                <a:off x="402034" y="6093296"/>
                <a:ext cx="3266186" cy="76931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故</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（小莉去）</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den>
                    </m:f>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mc:Choice>
        <mc:Fallback>
          <p:sp>
            <p:nvSpPr>
              <p:cNvPr id="8" name="文本框 7">
                <a:extLst>
                  <a:ext uri="{FF2B5EF4-FFF2-40B4-BE49-F238E27FC236}">
                    <a16:creationId xmlns:a16="http://schemas.microsoft.com/office/drawing/2014/main" id="{922B8E24-BF6F-9E7B-3E54-5B04CB5BDEB2}"/>
                  </a:ext>
                </a:extLst>
              </p:cNvPr>
              <p:cNvSpPr txBox="1">
                <a:spLocks noRot="1" noChangeAspect="1" noMove="1" noResize="1" noEditPoints="1" noAdjustHandles="1" noChangeArrowheads="1" noChangeShapeType="1" noTextEdit="1"/>
              </p:cNvSpPr>
              <p:nvPr/>
            </p:nvSpPr>
            <p:spPr>
              <a:xfrm>
                <a:off x="402034" y="6093296"/>
                <a:ext cx="3266186" cy="769316"/>
              </a:xfrm>
              <a:prstGeom prst="rect">
                <a:avLst/>
              </a:prstGeom>
              <a:blipFill>
                <a:blip r:embed="rId2"/>
                <a:stretch>
                  <a:fillRect l="-2985" r="-2799" b="-2381"/>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137"/>
                                        </p:tgtEl>
                                        <p:attrNameLst>
                                          <p:attrName>style.visibility</p:attrName>
                                        </p:attrNameLst>
                                      </p:cBhvr>
                                      <p:to>
                                        <p:strVal val="visible"/>
                                      </p:to>
                                    </p:set>
                                    <p:animEffect transition="in" filter="blinds(horizontal)">
                                      <p:cBhvr>
                                        <p:cTn id="12" dur="500"/>
                                        <p:tgtEl>
                                          <p:spTgt spid="1413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7" grpId="0" build="allAtOnce"/>
      <p:bldP spid="8"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139" name="yt_shape_14139"/>
              <p:cNvSpPr txBox="1"/>
              <p:nvPr/>
            </p:nvSpPr>
            <p:spPr>
              <a:xfrm>
                <a:off x="540000" y="1407628"/>
                <a:ext cx="9771906" cy="4402744"/>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16</a:t>
                </a:r>
                <a:r>
                  <a:rPr lang="zh-CN" altLang="zh-CN" sz="2400" b="0" i="0" u="none">
                    <a:solidFill>
                      <a:srgbClr val="FF0000">
                        <a:alpha val="0"/>
                      </a:srgbClr>
                    </a:solidFill>
                    <a:effectLst/>
                    <a:latin typeface="Times New Roman" pitchFamily="24"/>
                    <a:ea typeface="黑体" pitchFamily="24"/>
                    <a:cs typeface="宋体" pitchFamily="24"/>
                  </a:rPr>
                  <a:t>种等可能的结果，和为偶数的有</a:t>
                </a:r>
                <a:r>
                  <a:rPr lang="en-US" altLang="zh-CN" sz="2400" b="0" i="0" u="none">
                    <a:solidFill>
                      <a:srgbClr val="FF0000">
                        <a:alpha val="0"/>
                      </a:srgbClr>
                    </a:solidFill>
                    <a:effectLst/>
                    <a:latin typeface="Times New Roman" pitchFamily="24"/>
                    <a:ea typeface="Times New Roman" pitchFamily="24"/>
                    <a:cs typeface="宋体" pitchFamily="24"/>
                  </a:rPr>
                  <a:t>6</a:t>
                </a:r>
                <a:r>
                  <a:rPr lang="zh-CN" altLang="zh-CN" sz="2400" b="0" i="0" u="none">
                    <a:solidFill>
                      <a:srgbClr val="FF0000">
                        <a:alpha val="0"/>
                      </a:srgbClr>
                    </a:solidFill>
                    <a:effectLst/>
                    <a:latin typeface="Times New Roman" pitchFamily="24"/>
                    <a:ea typeface="黑体" pitchFamily="24"/>
                    <a:cs typeface="宋体" pitchFamily="24"/>
                  </a:rPr>
                  <a:t>种，</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故</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（小莉去）</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）不公平</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理由：</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（哥哥去）</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（小莉去）</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哥哥去的可能性大，</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不公平</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可以修改为：和大于</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，哥哥去；和小于</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，小莉去；和等于</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，重新开始</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139" name="yt_shape_14139" descr="{&quot;rangeId&quot;:21,&quot;mathAnswerShape&quot;:1}"/>
              <p:cNvSpPr txBox="1">
                <a:spLocks noRot="1" noChangeAspect="1" noMove="1" noResize="1" noEditPoints="1" noAdjustHandles="1" noChangeArrowheads="1" noChangeShapeType="1" noTextEdit="1"/>
              </p:cNvSpPr>
              <p:nvPr/>
            </p:nvSpPr>
            <p:spPr>
              <a:xfrm>
                <a:off x="540000" y="1407628"/>
                <a:ext cx="9771906" cy="4402744"/>
              </a:xfrm>
              <a:prstGeom prst="rect">
                <a:avLst/>
              </a:prstGeom>
              <a:blipFill>
                <a:blip r:embed="rId2"/>
                <a:stretch>
                  <a:fillRect l="-1934" t="-1247" r="-936" b="-3324"/>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6BC3B928-D1E4-486B-2647-0A200786EF26}"/>
              </a:ext>
            </a:extLst>
          </p:cNvPr>
          <p:cNvSpPr txBox="1"/>
          <p:nvPr/>
        </p:nvSpPr>
        <p:spPr>
          <a:xfrm>
            <a:off x="449989" y="1916832"/>
            <a:ext cx="2847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）不公平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理由：</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EB82DE2A-9EE4-A126-7467-3FFEAFC5BD8F}"/>
                  </a:ext>
                </a:extLst>
              </p:cNvPr>
              <p:cNvSpPr txBox="1"/>
              <p:nvPr/>
            </p:nvSpPr>
            <p:spPr>
              <a:xfrm>
                <a:off x="449989" y="2392320"/>
                <a:ext cx="2932811" cy="77604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（哥哥去）</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EB82DE2A-9EE4-A126-7467-3FFEAFC5BD8F}"/>
                  </a:ext>
                </a:extLst>
              </p:cNvPr>
              <p:cNvSpPr txBox="1">
                <a:spLocks noRot="1" noChangeAspect="1" noMove="1" noResize="1" noEditPoints="1" noAdjustHandles="1" noChangeArrowheads="1" noChangeShapeType="1" noTextEdit="1"/>
              </p:cNvSpPr>
              <p:nvPr/>
            </p:nvSpPr>
            <p:spPr>
              <a:xfrm>
                <a:off x="449989" y="2392320"/>
                <a:ext cx="2932811" cy="776046"/>
              </a:xfrm>
              <a:prstGeom prst="rect">
                <a:avLst/>
              </a:prstGeom>
              <a:blipFill>
                <a:blip r:embed="rId3"/>
                <a:stretch>
                  <a:fillRect l="-3326" r="-3119" b="-234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A6C8E2E9-697B-E4DE-60A6-1700BC04C5FA}"/>
                  </a:ext>
                </a:extLst>
              </p:cNvPr>
              <p:cNvSpPr txBox="1"/>
              <p:nvPr/>
            </p:nvSpPr>
            <p:spPr>
              <a:xfrm>
                <a:off x="449989" y="3074754"/>
                <a:ext cx="2628011" cy="769316"/>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（小莉去）</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A6C8E2E9-697B-E4DE-60A6-1700BC04C5FA}"/>
                  </a:ext>
                </a:extLst>
              </p:cNvPr>
              <p:cNvSpPr txBox="1">
                <a:spLocks noRot="1" noChangeAspect="1" noMove="1" noResize="1" noEditPoints="1" noAdjustHandles="1" noChangeArrowheads="1" noChangeShapeType="1" noTextEdit="1"/>
              </p:cNvSpPr>
              <p:nvPr/>
            </p:nvSpPr>
            <p:spPr>
              <a:xfrm>
                <a:off x="449989" y="3074754"/>
                <a:ext cx="2628011" cy="769316"/>
              </a:xfrm>
              <a:prstGeom prst="rect">
                <a:avLst/>
              </a:prstGeom>
              <a:blipFill>
                <a:blip r:embed="rId4"/>
                <a:stretch>
                  <a:fillRect l="-3712" r="-3480" b="-2362"/>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E48510CE-FDCC-ADEC-4A11-8066ADF20B41}"/>
              </a:ext>
            </a:extLst>
          </p:cNvPr>
          <p:cNvSpPr txBox="1"/>
          <p:nvPr/>
        </p:nvSpPr>
        <p:spPr>
          <a:xfrm>
            <a:off x="449989" y="3750458"/>
            <a:ext cx="3228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哥哥去的可能性大，</a:t>
            </a:r>
            <a:endParaRPr lang="zh-CN" altLang="en-US">
              <a:solidFill>
                <a:srgbClr val="FF0000"/>
              </a:solidFill>
            </a:endParaRPr>
          </a:p>
        </p:txBody>
      </p:sp>
      <p:sp>
        <p:nvSpPr>
          <p:cNvPr id="8" name="文本框 7">
            <a:extLst>
              <a:ext uri="{FF2B5EF4-FFF2-40B4-BE49-F238E27FC236}">
                <a16:creationId xmlns:a16="http://schemas.microsoft.com/office/drawing/2014/main" id="{BC654EC0-231C-FAEC-9A48-A660EE29FB50}"/>
              </a:ext>
            </a:extLst>
          </p:cNvPr>
          <p:cNvSpPr txBox="1"/>
          <p:nvPr/>
        </p:nvSpPr>
        <p:spPr>
          <a:xfrm>
            <a:off x="449989" y="4225946"/>
            <a:ext cx="1475487"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不公平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9" name="文本框 8">
            <a:extLst>
              <a:ext uri="{FF2B5EF4-FFF2-40B4-BE49-F238E27FC236}">
                <a16:creationId xmlns:a16="http://schemas.microsoft.com/office/drawing/2014/main" id="{68C5D863-A8BE-279E-3D30-C5A3CAC8B68D}"/>
              </a:ext>
            </a:extLst>
          </p:cNvPr>
          <p:cNvSpPr txBox="1"/>
          <p:nvPr/>
        </p:nvSpPr>
        <p:spPr>
          <a:xfrm>
            <a:off x="449989" y="4701434"/>
            <a:ext cx="98574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可以修改为：和大于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，哥哥去；和小于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，小莉去；和等于</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，重新开始</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yt_shape_14135"/>
          <p:cNvSpPr txBox="1"/>
          <p:nvPr/>
        </p:nvSpPr>
        <p:spPr>
          <a:xfrm>
            <a:off x="540119" y="92105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）哥哥设计的游戏规则公平吗？若公平，请说明理由；若不公平，请你设计一种公平的游戏规则</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blinds(horizontal)">
                                      <p:cBhvr>
                                        <p:cTn id="27" dur="500"/>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blinds(horizontal)">
                                      <p:cBhvr>
                                        <p:cTn id="3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P spid="9"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76" name="yt_shape_14076"/>
          <p:cNvSpPr txBox="1"/>
          <p:nvPr/>
        </p:nvSpPr>
        <p:spPr>
          <a:xfrm>
            <a:off x="540000" y="908720"/>
            <a:ext cx="41563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598">
                <a:solidFill>
                  <a:srgbClr val="1EE3CF"/>
                </a:solidFill>
                <a:effectLst/>
                <a:latin typeface="Times New Roman" pitchFamily="32"/>
                <a:ea typeface="宋体" pitchFamily="32"/>
                <a:cs typeface="宋体" pitchFamily="32"/>
              </a:rPr>
              <a:t> </a:t>
            </a:r>
          </a:p>
        </p:txBody>
      </p:sp>
      <p:pic>
        <p:nvPicPr>
          <p:cNvPr id="14075" name="yt_image_14075">
            <a:extLst>
              <a:ext uri="">
                <a16:creationId xmlns:a14="http://schemas.microsoft.com/office/drawing/2010/main" xmlns:a16="http://schemas.microsoft.com/office/drawing/2014/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8720"/>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4078" name="yt_shape_14078"/>
          <p:cNvSpPr txBox="1"/>
          <p:nvPr/>
        </p:nvSpPr>
        <p:spPr>
          <a:xfrm>
            <a:off x="540000" y="1612017"/>
            <a:ext cx="4138954"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利用树状图求概率</a:t>
            </a:r>
          </a:p>
        </p:txBody>
      </p:sp>
      <p:sp>
        <p:nvSpPr>
          <p:cNvPr id="14079" name="yt_shape_14079"/>
          <p:cNvSpPr txBox="1"/>
          <p:nvPr/>
        </p:nvSpPr>
        <p:spPr>
          <a:xfrm>
            <a:off x="540119" y="211158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楷体" pitchFamily="24"/>
                <a:cs typeface="宋体" pitchFamily="24"/>
              </a:rPr>
              <a:t>（大连市中考）</a:t>
            </a:r>
            <a:r>
              <a:rPr lang="zh-CN" altLang="zh-CN" sz="2400" b="0" i="0" u="none" dirty="0">
                <a:solidFill>
                  <a:srgbClr val="000000"/>
                </a:solidFill>
                <a:effectLst/>
                <a:latin typeface="Times New Roman" pitchFamily="24"/>
                <a:ea typeface="宋体" pitchFamily="24"/>
                <a:cs typeface="宋体" pitchFamily="24"/>
              </a:rPr>
              <a:t>同时抛掷两枚质地均匀的硬币，两枚硬币全部正面向上的</a:t>
            </a:r>
            <a:r>
              <a:rPr lang="zh-CN" altLang="zh-CN" sz="2400" b="0" i="0" u="none" dirty="0" smtClean="0">
                <a:solidFill>
                  <a:srgbClr val="000000"/>
                </a:solidFill>
                <a:effectLst/>
                <a:latin typeface="Times New Roman" pitchFamily="24"/>
                <a:ea typeface="宋体" pitchFamily="24"/>
                <a:cs typeface="宋体" pitchFamily="24"/>
              </a:rPr>
              <a:t>概率</a:t>
            </a:r>
            <a:endParaRPr lang="en-US" altLang="zh-CN" sz="2400" b="0" i="0" u="none" dirty="0" smtClean="0">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为</a:t>
            </a:r>
            <a:r>
              <a:rPr lang="zh-CN" altLang="zh-CN" sz="2400" b="0" i="0" u="none" dirty="0">
                <a:solidFill>
                  <a:srgbClr val="000000"/>
                </a:solidFill>
                <a:effectLst/>
                <a:latin typeface="Times New Roman" pitchFamily="24"/>
                <a:ea typeface="宋体" pitchFamily="24"/>
                <a:cs typeface="宋体" pitchFamily="24"/>
              </a:rPr>
              <a:t>（</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A</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4080" name="yt_table_14080" title="H_50">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17326050"/>
                  </p:ext>
                </p:extLst>
              </p:nvPr>
            </p:nvGraphicFramePr>
            <p:xfrm>
              <a:off x="540000" y="3071017"/>
              <a:ext cx="6800216" cy="673862"/>
            </p:xfrm>
            <a:graphic>
              <a:graphicData uri="http://schemas.openxmlformats.org/drawingml/2006/table">
                <a:tbl>
                  <a:tblPr/>
                  <a:tblGrid>
                    <a:gridCol w="1941830">
                      <a:extLst>
                        <a:ext uri="{9D8B030D-6E8A-4147-A177-3AD203B41FA5}">
                          <a16:colId xmlns:a16="http://schemas.microsoft.com/office/drawing/2014/main" val="10524"/>
                        </a:ext>
                      </a:extLst>
                    </a:gridCol>
                    <a:gridCol w="1924368">
                      <a:extLst>
                        <a:ext uri="{9D8B030D-6E8A-4147-A177-3AD203B41FA5}">
                          <a16:colId xmlns:a16="http://schemas.microsoft.com/office/drawing/2014/main" val="10525"/>
                        </a:ext>
                      </a:extLst>
                    </a:gridCol>
                    <a:gridCol w="1924368">
                      <a:extLst>
                        <a:ext uri="{9D8B030D-6E8A-4147-A177-3AD203B41FA5}">
                          <a16:colId xmlns:a16="http://schemas.microsoft.com/office/drawing/2014/main" val="10526"/>
                        </a:ext>
                      </a:extLst>
                    </a:gridCol>
                    <a:gridCol w="1009650">
                      <a:extLst>
                        <a:ext uri="{9D8B030D-6E8A-4147-A177-3AD203B41FA5}">
                          <a16:colId xmlns:a16="http://schemas.microsoft.com/office/drawing/2014/main" val="10527"/>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3"/>
                      </a:ext>
                    </a:extLst>
                  </a:tr>
                </a:tbl>
              </a:graphicData>
            </a:graphic>
          </p:graphicFrame>
        </mc:Choice>
        <mc:Fallback>
          <p:graphicFrame>
            <p:nvGraphicFramePr>
              <p:cNvPr id="14080" name="yt_table_14080" title="H_50">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017326050"/>
                  </p:ext>
                </p:extLst>
              </p:nvPr>
            </p:nvGraphicFramePr>
            <p:xfrm>
              <a:off x="540000" y="3071017"/>
              <a:ext cx="6800216" cy="673862"/>
            </p:xfrm>
            <a:graphic>
              <a:graphicData uri="http://schemas.openxmlformats.org/drawingml/2006/table">
                <a:tbl>
                  <a:tblPr/>
                  <a:tblGrid>
                    <a:gridCol w="1941830">
                      <a:extLst>
                        <a:ext uri="{9D8B030D-6E8A-4147-A177-3AD203B41FA5}">
                          <a16:colId xmlns:a16="http://schemas.microsoft.com/office/drawing/2014/main" val="10524"/>
                        </a:ext>
                      </a:extLst>
                    </a:gridCol>
                    <a:gridCol w="1924368">
                      <a:extLst>
                        <a:ext uri="{9D8B030D-6E8A-4147-A177-3AD203B41FA5}">
                          <a16:colId xmlns:a16="http://schemas.microsoft.com/office/drawing/2014/main" val="10525"/>
                        </a:ext>
                      </a:extLst>
                    </a:gridCol>
                    <a:gridCol w="1924368">
                      <a:extLst>
                        <a:ext uri="{9D8B030D-6E8A-4147-A177-3AD203B41FA5}">
                          <a16:colId xmlns:a16="http://schemas.microsoft.com/office/drawing/2014/main" val="10526"/>
                        </a:ext>
                      </a:extLst>
                    </a:gridCol>
                    <a:gridCol w="1009650">
                      <a:extLst>
                        <a:ext uri="{9D8B030D-6E8A-4147-A177-3AD203B41FA5}">
                          <a16:colId xmlns:a16="http://schemas.microsoft.com/office/drawing/2014/main" val="10527"/>
                        </a:ext>
                      </a:extLst>
                    </a:gridCol>
                  </a:tblGrid>
                  <a:tr h="673862">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0157"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949" r="-152532"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0949" r="-52532"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72892" b="-8929"/>
                          </a:stretch>
                        </a:blipFill>
                      </a:tcPr>
                    </a:tc>
                    <a:extLst>
                      <a:ext uri="{0D108BD9-81ED-4DB2-BD59-A6C34878D82A}">
                        <a16:rowId xmlns:a16="http://schemas.microsoft.com/office/drawing/2014/main" val="10413"/>
                      </a:ext>
                    </a:extLst>
                  </a:tr>
                </a:tbl>
              </a:graphicData>
            </a:graphic>
          </p:graphicFrame>
        </mc:Fallback>
      </mc:AlternateContent>
      <p:sp>
        <p:nvSpPr>
          <p:cNvPr id="14081" name="yt_shape_14081"/>
          <p:cNvSpPr txBox="1"/>
          <p:nvPr/>
        </p:nvSpPr>
        <p:spPr>
          <a:xfrm>
            <a:off x="540119" y="3756665"/>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楷体" pitchFamily="24"/>
                <a:cs typeface="宋体" pitchFamily="24"/>
              </a:rPr>
              <a:t>（临沂市中考）</a:t>
            </a:r>
            <a:r>
              <a:rPr lang="zh-CN" altLang="zh-CN" sz="2400" b="0" i="0" u="none">
                <a:solidFill>
                  <a:srgbClr val="000000"/>
                </a:solidFill>
                <a:effectLst/>
                <a:latin typeface="Times New Roman" pitchFamily="24"/>
                <a:ea typeface="宋体" pitchFamily="24"/>
                <a:cs typeface="宋体" pitchFamily="24"/>
              </a:rPr>
              <a:t>经过某十字路口的汽车，可能直行，也可能向左转或向右转，如果这三种可能性大小相同，则两辆汽车经过这个十字路口时，一辆向右转，一辆向左转的概率是（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4082" name="yt_table_14082" title="H_5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63858169"/>
                  </p:ext>
                </p:extLst>
              </p:nvPr>
            </p:nvGraphicFramePr>
            <p:xfrm>
              <a:off x="540000" y="5196231"/>
              <a:ext cx="6800216" cy="674942"/>
            </p:xfrm>
            <a:graphic>
              <a:graphicData uri="http://schemas.openxmlformats.org/drawingml/2006/table">
                <a:tbl>
                  <a:tblPr/>
                  <a:tblGrid>
                    <a:gridCol w="1941830">
                      <a:extLst>
                        <a:ext uri="{9D8B030D-6E8A-4147-A177-3AD203B41FA5}">
                          <a16:colId xmlns:a16="http://schemas.microsoft.com/office/drawing/2014/main" val="10528"/>
                        </a:ext>
                      </a:extLst>
                    </a:gridCol>
                    <a:gridCol w="1924368">
                      <a:extLst>
                        <a:ext uri="{9D8B030D-6E8A-4147-A177-3AD203B41FA5}">
                          <a16:colId xmlns:a16="http://schemas.microsoft.com/office/drawing/2014/main" val="10529"/>
                        </a:ext>
                      </a:extLst>
                    </a:gridCol>
                    <a:gridCol w="1924368">
                      <a:extLst>
                        <a:ext uri="{9D8B030D-6E8A-4147-A177-3AD203B41FA5}">
                          <a16:colId xmlns:a16="http://schemas.microsoft.com/office/drawing/2014/main" val="10530"/>
                        </a:ext>
                      </a:extLst>
                    </a:gridCol>
                    <a:gridCol w="1009650">
                      <a:extLst>
                        <a:ext uri="{9D8B030D-6E8A-4147-A177-3AD203B41FA5}">
                          <a16:colId xmlns:a16="http://schemas.microsoft.com/office/drawing/2014/main" val="1053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4"/>
                      </a:ext>
                    </a:extLst>
                  </a:tr>
                </a:tbl>
              </a:graphicData>
            </a:graphic>
          </p:graphicFrame>
        </mc:Choice>
        <mc:Fallback>
          <p:graphicFrame>
            <p:nvGraphicFramePr>
              <p:cNvPr id="14082" name="yt_table_14082" title="H_5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63858169"/>
                  </p:ext>
                </p:extLst>
              </p:nvPr>
            </p:nvGraphicFramePr>
            <p:xfrm>
              <a:off x="540000" y="5196231"/>
              <a:ext cx="6800216" cy="674942"/>
            </p:xfrm>
            <a:graphic>
              <a:graphicData uri="http://schemas.openxmlformats.org/drawingml/2006/table">
                <a:tbl>
                  <a:tblPr/>
                  <a:tblGrid>
                    <a:gridCol w="1941830">
                      <a:extLst>
                        <a:ext uri="{9D8B030D-6E8A-4147-A177-3AD203B41FA5}">
                          <a16:colId xmlns:a16="http://schemas.microsoft.com/office/drawing/2014/main" val="10528"/>
                        </a:ext>
                      </a:extLst>
                    </a:gridCol>
                    <a:gridCol w="1924368">
                      <a:extLst>
                        <a:ext uri="{9D8B030D-6E8A-4147-A177-3AD203B41FA5}">
                          <a16:colId xmlns:a16="http://schemas.microsoft.com/office/drawing/2014/main" val="10529"/>
                        </a:ext>
                      </a:extLst>
                    </a:gridCol>
                    <a:gridCol w="1924368">
                      <a:extLst>
                        <a:ext uri="{9D8B030D-6E8A-4147-A177-3AD203B41FA5}">
                          <a16:colId xmlns:a16="http://schemas.microsoft.com/office/drawing/2014/main" val="10530"/>
                        </a:ext>
                      </a:extLst>
                    </a:gridCol>
                    <a:gridCol w="1009650">
                      <a:extLst>
                        <a:ext uri="{9D8B030D-6E8A-4147-A177-3AD203B41FA5}">
                          <a16:colId xmlns:a16="http://schemas.microsoft.com/office/drawing/2014/main" val="10531"/>
                        </a:ext>
                      </a:extLst>
                    </a:gridCol>
                  </a:tblGrid>
                  <a:tr h="674942">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r="-250157"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100949" r="-152532"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200949" r="-52532"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572892" b="-8929"/>
                          </a:stretch>
                        </a:blipFill>
                      </a:tcPr>
                    </a:tc>
                    <a:extLst>
                      <a:ext uri="{0D108BD9-81ED-4DB2-BD59-A6C34878D82A}">
                        <a16:rowId xmlns:a16="http://schemas.microsoft.com/office/drawing/2014/main" val="10414"/>
                      </a:ext>
                    </a:extLst>
                  </a:tr>
                </a:tbl>
              </a:graphicData>
            </a:graphic>
          </p:graphicFrame>
        </mc:Fallback>
      </mc:AlternateContent>
      <p:pic>
        <p:nvPicPr>
          <p:cNvPr id="3" name="yt_shape_1697709051728">
            <a:extLst>
              <a:ext uri="{FF2B5EF4-FFF2-40B4-BE49-F238E27FC236}">
                <a16:creationId xmlns:a16="http://schemas.microsoft.com/office/drawing/2014/main" id="{BE94941E-4577-58F8-7205-7A3387F909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651344"/>
            <a:ext cx="1355917" cy="365782"/>
          </a:xfrm>
          <a:prstGeom prst="rect">
            <a:avLst/>
          </a:prstGeom>
        </p:spPr>
      </p:pic>
      <p:sp>
        <p:nvSpPr>
          <p:cNvPr id="2" name="文本框 1">
            <a:extLst>
              <a:ext uri="{FF2B5EF4-FFF2-40B4-BE49-F238E27FC236}">
                <a16:creationId xmlns:a16="http://schemas.microsoft.com/office/drawing/2014/main" id="{4A36B19E-3738-547A-DAC2-266289844DA8}"/>
              </a:ext>
            </a:extLst>
          </p:cNvPr>
          <p:cNvSpPr txBox="1"/>
          <p:nvPr/>
        </p:nvSpPr>
        <p:spPr>
          <a:xfrm>
            <a:off x="1158748" y="254026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p:sp>
        <p:nvSpPr>
          <p:cNvPr id="4" name="文本框 3">
            <a:extLst>
              <a:ext uri="{FF2B5EF4-FFF2-40B4-BE49-F238E27FC236}">
                <a16:creationId xmlns:a16="http://schemas.microsoft.com/office/drawing/2014/main" id="{E4E8A7B2-22D8-AD7D-EE1D-793925B107C1}"/>
              </a:ext>
            </a:extLst>
          </p:cNvPr>
          <p:cNvSpPr txBox="1"/>
          <p:nvPr/>
        </p:nvSpPr>
        <p:spPr>
          <a:xfrm>
            <a:off x="2736108" y="466083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083" name="yt_shape_14083"/>
              <p:cNvSpPr txBox="1"/>
              <p:nvPr/>
            </p:nvSpPr>
            <p:spPr>
              <a:xfrm>
                <a:off x="540119" y="836712"/>
                <a:ext cx="11111999" cy="160107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99</a:t>
                </a:r>
                <a:r>
                  <a:rPr lang="zh-CN" altLang="zh-CN" sz="2400" b="0" i="0" u="none">
                    <a:solidFill>
                      <a:srgbClr val="000000"/>
                    </a:solidFill>
                    <a:effectLst/>
                    <a:latin typeface="Times New Roman" pitchFamily="24"/>
                    <a:ea typeface="楷体" pitchFamily="24"/>
                    <a:cs typeface="宋体" pitchFamily="24"/>
                  </a:rPr>
                  <a:t>页练习第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Times New Roman" pitchFamily="24"/>
                    <a:ea typeface="宋体" pitchFamily="24"/>
                    <a:cs typeface="宋体" pitchFamily="24"/>
                  </a:rPr>
                  <a:t>如图所示的两个等分圆盘中均有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个数字，同时旋转两个圆盘，指针落在某一个数上的机会均等，那么两个指针同时落在奇数上的概率为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25</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14083" name="yt_shape_14083"/>
              <p:cNvSpPr txBox="1">
                <a:spLocks noRot="1" noChangeAspect="1" noMove="1" noResize="1" noEditPoints="1" noAdjustHandles="1" noChangeArrowheads="1" noChangeShapeType="1" noTextEdit="1"/>
              </p:cNvSpPr>
              <p:nvPr/>
            </p:nvSpPr>
            <p:spPr>
              <a:xfrm>
                <a:off x="540119" y="836712"/>
                <a:ext cx="11111999" cy="1601079"/>
              </a:xfrm>
              <a:prstGeom prst="rect">
                <a:avLst/>
              </a:prstGeom>
              <a:blipFill>
                <a:blip r:embed="rId2"/>
                <a:stretch>
                  <a:fillRect l="-1701" t="-3042" r="-439" b="-5703"/>
                </a:stretch>
              </a:blipFill>
            </p:spPr>
            <p:txBody>
              <a:bodyPr/>
              <a:lstStyle/>
              <a:p>
                <a:r>
                  <a:rPr lang="zh-CN" altLang="en-US">
                    <a:noFill/>
                  </a:rPr>
                  <a:t> </a:t>
                </a:r>
              </a:p>
            </p:txBody>
          </p:sp>
        </mc:Fallback>
      </mc:AlternateContent>
      <p:pic>
        <p:nvPicPr>
          <p:cNvPr id="14085" name="yt_image_14085">
            <a:extLst>
              <a:ext uri="">
                <a16:creationId xmlns:mc="http://schemas.openxmlformats.org/markup-compatibility/2006" xmlns:a14="http://schemas.microsoft.com/office/drawing/2010/main" xmlns:a16="http://schemas.microsoft.com/office/drawing/2014/main"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4797520" y="2640943"/>
            <a:ext cx="2596959" cy="118414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38BD0D77-1306-B2F7-B041-66915A73B50D}"/>
                  </a:ext>
                </a:extLst>
              </p:cNvPr>
              <p:cNvSpPr txBox="1"/>
              <p:nvPr/>
            </p:nvSpPr>
            <p:spPr>
              <a:xfrm>
                <a:off x="1364508" y="1659932"/>
                <a:ext cx="437261" cy="728231"/>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25</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38BD0D77-1306-B2F7-B041-66915A73B50D}"/>
                  </a:ext>
                </a:extLst>
              </p:cNvPr>
              <p:cNvSpPr txBox="1">
                <a:spLocks noRot="1" noChangeAspect="1" noMove="1" noResize="1" noEditPoints="1" noAdjustHandles="1" noChangeArrowheads="1" noChangeShapeType="1" noTextEdit="1"/>
              </p:cNvSpPr>
              <p:nvPr/>
            </p:nvSpPr>
            <p:spPr>
              <a:xfrm>
                <a:off x="1364508" y="1659932"/>
                <a:ext cx="437261" cy="728231"/>
              </a:xfrm>
              <a:prstGeom prst="rect">
                <a:avLst/>
              </a:prstGeom>
              <a:blipFill>
                <a:blip r:embed="rId4"/>
                <a:stretch>
                  <a:fillRect l="-1389"/>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090" name="yt_shape_14090"/>
          <p:cNvSpPr txBox="1"/>
          <p:nvPr/>
        </p:nvSpPr>
        <p:spPr>
          <a:xfrm>
            <a:off x="540000" y="2888165"/>
            <a:ext cx="669414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）求所选代表恰好为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名女生和</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名男生的概率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091" name="yt_shape_14091"/>
          <p:cNvSpPr txBox="1"/>
          <p:nvPr/>
        </p:nvSpPr>
        <p:spPr>
          <a:xfrm>
            <a:off x="540000" y="3367468"/>
            <a:ext cx="353943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）画树状图如图：</a:t>
            </a:r>
            <a:r>
              <a:rPr lang="zh-CN" altLang="zh-CN" sz="100" b="0" i="0" u="none">
                <a:noFill/>
                <a:effectLst/>
                <a:latin typeface="Times New Roman"/>
                <a:ea typeface="宋体"/>
                <a:cs typeface="宋体"/>
              </a:rPr>
              <a:t>⁠</a:t>
            </a:r>
          </a:p>
        </p:txBody>
      </p:sp>
      <p:sp>
        <p:nvSpPr>
          <p:cNvPr id="14093" name="yt_shape_14093"/>
          <p:cNvSpPr txBox="1"/>
          <p:nvPr/>
        </p:nvSpPr>
        <p:spPr>
          <a:xfrm>
            <a:off x="3863334" y="3789040"/>
            <a:ext cx="4090415" cy="1017523"/>
          </a:xfrm>
          <a:prstGeom prst="rect">
            <a:avLst/>
          </a:prstGeom>
        </p:spPr>
        <p:txBody>
          <a:bodyPr vert="horz" wrap="none" lIns="0" tIns="0" rIns="0" bIns="0" rtlCol="0">
            <a:spAutoFit/>
          </a:bodyPr>
          <a:lstStyle/>
          <a:p>
            <a:pPr algn="l" eaLnBrk="1" latinLnBrk="0" hangingPunct="0">
              <a:lnSpc>
                <a:spcPct val="129999"/>
              </a:lnSpc>
            </a:pPr>
            <a:r>
              <a:rPr lang="en-US" altLang="zh-CN" sz="5650" b="0" i="0" u="none" spc="-5650">
                <a:solidFill>
                  <a:srgbClr val="1EE3CF"/>
                </a:solidFill>
                <a:effectLst/>
                <a:latin typeface="Times New Roman" pitchFamily="56"/>
                <a:ea typeface="宋体" pitchFamily="56"/>
                <a:cs typeface="宋体" pitchFamily="56"/>
              </a:rPr>
              <a:t> </a:t>
            </a:r>
            <a:r>
              <a:rPr lang="en-US" altLang="zh-CN" sz="5650" b="0" i="0" u="none" spc="30484">
                <a:solidFill>
                  <a:srgbClr val="1EE3CF"/>
                </a:solidFill>
                <a:effectLst/>
                <a:latin typeface="Times New Roman" pitchFamily="56"/>
                <a:ea typeface="宋体" pitchFamily="56"/>
                <a:cs typeface="宋体" pitchFamily="56"/>
              </a:rPr>
              <a:t> </a:t>
            </a:r>
            <a:r>
              <a:rPr lang="zh-CN" altLang="zh-CN" sz="100" b="0" i="0" u="none">
                <a:noFill/>
                <a:effectLst/>
                <a:latin typeface="Times New Roman"/>
                <a:ea typeface="宋体"/>
                <a:cs typeface="宋体"/>
              </a:rPr>
              <a:t>⁠</a:t>
            </a:r>
          </a:p>
        </p:txBody>
      </p:sp>
      <p:pic>
        <p:nvPicPr>
          <p:cNvPr id="14092" name="yt_image_14092">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863334" y="3789040"/>
            <a:ext cx="4048416" cy="1124712"/>
          </a:xfrm>
          <a:prstGeom prst="rect">
            <a:avLst/>
          </a:prstGeom>
          <a:noFill/>
          <a:extLst>
            <a:ext uri="{909E8E84-426E-40DD-AFC4-6F175D3DCCD1}">
              <a14:hiddenFill xmlns:a14="http://schemas.microsoft.com/office/drawing/2010/main">
                <a:solidFill>
                  <a:srgbClr val="FFFFFF"/>
                </a:solidFill>
              </a14:hiddenFill>
            </a:ext>
          </a:extLst>
        </p:spPr>
      </p:pic>
      <p:sp>
        <p:nvSpPr>
          <p:cNvPr id="14095" name="yt_shape_14095"/>
          <p:cNvSpPr txBox="1"/>
          <p:nvPr/>
        </p:nvSpPr>
        <p:spPr>
          <a:xfrm>
            <a:off x="540000" y="4964292"/>
            <a:ext cx="938718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12</a:t>
            </a:r>
            <a:r>
              <a:rPr lang="zh-CN" altLang="zh-CN" sz="2400" b="0" i="0" u="none">
                <a:solidFill>
                  <a:srgbClr val="FF0000">
                    <a:alpha val="0"/>
                  </a:srgbClr>
                </a:solidFill>
                <a:effectLst/>
                <a:latin typeface="Times New Roman" pitchFamily="24"/>
                <a:ea typeface="黑体" pitchFamily="24"/>
                <a:cs typeface="宋体" pitchFamily="24"/>
              </a:rPr>
              <a:t>种等可能的结果，其中恰好为</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名女生和</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名男生的结果数为</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mc:AlternateContent xmlns:mc="http://schemas.openxmlformats.org/markup-compatibility/2006">
        <mc:Choice xmlns:a14="http://schemas.microsoft.com/office/drawing/2010/main" Requires="a14">
          <p:sp>
            <p:nvSpPr>
              <p:cNvPr id="14096" name="yt_shape_14096"/>
              <p:cNvSpPr txBox="1"/>
              <p:nvPr/>
            </p:nvSpPr>
            <p:spPr>
              <a:xfrm>
                <a:off x="540000" y="5443595"/>
                <a:ext cx="3347070" cy="642163"/>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女</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男）</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mc:Choice>
        <mc:Fallback>
          <p:sp>
            <p:nvSpPr>
              <p:cNvPr id="14096" name="yt_shape_14096"/>
              <p:cNvSpPr txBox="1">
                <a:spLocks noRot="1" noChangeAspect="1" noMove="1" noResize="1" noEditPoints="1" noAdjustHandles="1" noChangeArrowheads="1" noChangeShapeType="1" noTextEdit="1"/>
              </p:cNvSpPr>
              <p:nvPr/>
            </p:nvSpPr>
            <p:spPr>
              <a:xfrm>
                <a:off x="540000" y="5443595"/>
                <a:ext cx="3347070" cy="642163"/>
              </a:xfrm>
              <a:prstGeom prst="rect">
                <a:avLst/>
              </a:prstGeom>
              <a:blipFill>
                <a:blip r:embed="rId3"/>
                <a:stretch>
                  <a:fillRect l="-5647" r="-4372" b="-152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4098" name="yt_shape_14098"/>
              <p:cNvSpPr txBox="1"/>
              <p:nvPr/>
            </p:nvSpPr>
            <p:spPr>
              <a:xfrm>
                <a:off x="540000" y="6136546"/>
                <a:ext cx="6362319" cy="642163"/>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所选代表恰好为</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名女生和</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名男生的概率是</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14098" name="yt_shape_14098"/>
              <p:cNvSpPr txBox="1">
                <a:spLocks noRot="1" noChangeAspect="1" noMove="1" noResize="1" noEditPoints="1" noAdjustHandles="1" noChangeArrowheads="1" noChangeShapeType="1" noTextEdit="1"/>
              </p:cNvSpPr>
              <p:nvPr/>
            </p:nvSpPr>
            <p:spPr>
              <a:xfrm>
                <a:off x="540000" y="6136546"/>
                <a:ext cx="6362319" cy="642163"/>
              </a:xfrm>
              <a:prstGeom prst="rect">
                <a:avLst/>
              </a:prstGeom>
              <a:blipFill>
                <a:blip r:embed="rId4"/>
                <a:stretch>
                  <a:fillRect l="-2972" r="-2013" b="-1523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74FA4B0-028C-904B-3735-5B334309A664}"/>
              </a:ext>
            </a:extLst>
          </p:cNvPr>
          <p:cNvSpPr txBox="1"/>
          <p:nvPr/>
        </p:nvSpPr>
        <p:spPr>
          <a:xfrm>
            <a:off x="449989" y="3320662"/>
            <a:ext cx="3685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）画树状图如图：</a:t>
            </a:r>
            <a:endParaRPr lang="zh-CN" altLang="en-US">
              <a:solidFill>
                <a:srgbClr val="FF0000"/>
              </a:solidFill>
            </a:endParaRPr>
          </a:p>
        </p:txBody>
      </p:sp>
      <p:sp>
        <p:nvSpPr>
          <p:cNvPr id="3" name="文本框 2">
            <a:extLst>
              <a:ext uri="{FF2B5EF4-FFF2-40B4-BE49-F238E27FC236}">
                <a16:creationId xmlns:a16="http://schemas.microsoft.com/office/drawing/2014/main" id="{4672873A-4DA6-37D1-2231-85450E2FDC8D}"/>
              </a:ext>
            </a:extLst>
          </p:cNvPr>
          <p:cNvSpPr txBox="1"/>
          <p:nvPr/>
        </p:nvSpPr>
        <p:spPr>
          <a:xfrm>
            <a:off x="449989" y="4917486"/>
            <a:ext cx="9476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种等可能的结果，其中恰好为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名女生和</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名男生的结果数为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0B7608D1-C6CF-C598-545C-45803BF61778}"/>
                  </a:ext>
                </a:extLst>
              </p:cNvPr>
              <p:cNvSpPr txBox="1"/>
              <p:nvPr/>
            </p:nvSpPr>
            <p:spPr>
              <a:xfrm>
                <a:off x="449989" y="5396789"/>
                <a:ext cx="3494786" cy="72956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男）</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0B7608D1-C6CF-C598-545C-45803BF61778}"/>
                  </a:ext>
                </a:extLst>
              </p:cNvPr>
              <p:cNvSpPr txBox="1">
                <a:spLocks noRot="1" noChangeAspect="1" noMove="1" noResize="1" noEditPoints="1" noAdjustHandles="1" noChangeArrowheads="1" noChangeShapeType="1" noTextEdit="1"/>
              </p:cNvSpPr>
              <p:nvPr/>
            </p:nvSpPr>
            <p:spPr>
              <a:xfrm>
                <a:off x="449989" y="5396789"/>
                <a:ext cx="3494786" cy="729565"/>
              </a:xfrm>
              <a:prstGeom prst="rect">
                <a:avLst/>
              </a:prstGeom>
              <a:blipFill>
                <a:blip r:embed="rId5"/>
                <a:stretch>
                  <a:fillRect l="-2792" r="-2618" b="-5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B90DC3B7-D16D-C7E0-A97C-AD9F61EFE987}"/>
                  </a:ext>
                </a:extLst>
              </p:cNvPr>
              <p:cNvSpPr txBox="1"/>
              <p:nvPr/>
            </p:nvSpPr>
            <p:spPr>
              <a:xfrm>
                <a:off x="449989" y="6089740"/>
                <a:ext cx="6480873" cy="729565"/>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所选代表恰好为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名女生和</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名男生的概率是</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B90DC3B7-D16D-C7E0-A97C-AD9F61EFE987}"/>
                  </a:ext>
                </a:extLst>
              </p:cNvPr>
              <p:cNvSpPr txBox="1">
                <a:spLocks noRot="1" noChangeAspect="1" noMove="1" noResize="1" noEditPoints="1" noAdjustHandles="1" noChangeArrowheads="1" noChangeShapeType="1" noTextEdit="1"/>
              </p:cNvSpPr>
              <p:nvPr/>
            </p:nvSpPr>
            <p:spPr>
              <a:xfrm>
                <a:off x="449989" y="6089740"/>
                <a:ext cx="6480873" cy="729565"/>
              </a:xfrm>
              <a:prstGeom prst="rect">
                <a:avLst/>
              </a:prstGeom>
              <a:blipFill>
                <a:blip r:embed="rId6"/>
                <a:stretch>
                  <a:fillRect l="-1505" r="-1505" b="-5000"/>
                </a:stretch>
              </a:blipFill>
            </p:spPr>
            <p:txBody>
              <a:bodyPr/>
              <a:lstStyle/>
              <a:p>
                <a:r>
                  <a:rPr lang="zh-CN" altLang="en-US">
                    <a:noFill/>
                  </a:rPr>
                  <a:t> </a:t>
                </a:r>
              </a:p>
            </p:txBody>
          </p:sp>
        </mc:Fallback>
      </mc:AlternateContent>
      <p:sp>
        <p:nvSpPr>
          <p:cNvPr id="13" name="yt_shape_14087"/>
          <p:cNvSpPr txBox="1"/>
          <p:nvPr/>
        </p:nvSpPr>
        <p:spPr>
          <a:xfrm>
            <a:off x="540119" y="79804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为了参加全市中学生</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党史知识竞赛</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，某校准备从甲、乙</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名女生和丙、丁</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名男生中任选</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人代表学校参加比赛</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4" name="yt_shape_14088"/>
              <p:cNvSpPr txBox="1"/>
              <p:nvPr/>
            </p:nvSpPr>
            <p:spPr>
              <a:xfrm>
                <a:off x="540119" y="1757480"/>
                <a:ext cx="11111999" cy="112133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）如果已经确定女生甲参加，再从其余的候选人中随机选取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人，那么女生乙被选中的概率是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mc:Choice>
        <mc:Fallback>
          <p:sp>
            <p:nvSpPr>
              <p:cNvPr id="14" name="yt_shape_14088"/>
              <p:cNvSpPr txBox="1">
                <a:spLocks noRot="1" noChangeAspect="1" noMove="1" noResize="1" noEditPoints="1" noAdjustHandles="1" noChangeArrowheads="1" noChangeShapeType="1" noTextEdit="1"/>
              </p:cNvSpPr>
              <p:nvPr/>
            </p:nvSpPr>
            <p:spPr>
              <a:xfrm>
                <a:off x="540119" y="1757480"/>
                <a:ext cx="11111999" cy="1121333"/>
              </a:xfrm>
              <a:prstGeom prst="rect">
                <a:avLst/>
              </a:prstGeom>
              <a:blipFill>
                <a:blip r:embed="rId7"/>
                <a:stretch>
                  <a:fillRect l="-1701" t="-4348" r="-439" b="-652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5" name="文本框 14">
                <a:extLst>
                  <a:ext uri="{FF2B5EF4-FFF2-40B4-BE49-F238E27FC236}">
                    <a16:creationId xmlns:a16="http://schemas.microsoft.com/office/drawing/2014/main" id="{61FC6BE1-E71C-7E86-281E-1FFB8743448A}"/>
                  </a:ext>
                </a:extLst>
              </p:cNvPr>
              <p:cNvSpPr txBox="1"/>
              <p:nvPr/>
            </p:nvSpPr>
            <p:spPr>
              <a:xfrm>
                <a:off x="2583708" y="2105212"/>
                <a:ext cx="308674" cy="728612"/>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15" name="文本框 14">
                <a:extLst>
                  <a:ext uri="{FF2B5EF4-FFF2-40B4-BE49-F238E27FC236}">
                    <a16:creationId xmlns:a16="http://schemas.microsoft.com/office/drawing/2014/main" id="{61FC6BE1-E71C-7E86-281E-1FFB8743448A}"/>
                  </a:ext>
                </a:extLst>
              </p:cNvPr>
              <p:cNvSpPr txBox="1">
                <a:spLocks noRot="1" noChangeAspect="1" noMove="1" noResize="1" noEditPoints="1" noAdjustHandles="1" noChangeArrowheads="1" noChangeShapeType="1" noTextEdit="1"/>
              </p:cNvSpPr>
              <p:nvPr/>
            </p:nvSpPr>
            <p:spPr>
              <a:xfrm>
                <a:off x="2583708" y="2105212"/>
                <a:ext cx="308674" cy="728612"/>
              </a:xfrm>
              <a:prstGeom prst="rect">
                <a:avLst/>
              </a:prstGeom>
              <a:blipFill>
                <a:blip r:embed="rId8"/>
                <a:stretch>
                  <a:fillRect l="-200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092"/>
                                        </p:tgtEl>
                                        <p:attrNameLst>
                                          <p:attrName>style.visibility</p:attrName>
                                        </p:attrNameLst>
                                      </p:cBhvr>
                                      <p:to>
                                        <p:strVal val="visible"/>
                                      </p:to>
                                    </p:set>
                                    <p:animEffect transition="in" filter="blinds(horizontal)">
                                      <p:cBhvr>
                                        <p:cTn id="17" dur="500"/>
                                        <p:tgtEl>
                                          <p:spTgt spid="1409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linds(horizontal)">
                                      <p:cBhvr>
                                        <p:cTn id="27" dur="5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1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00" name="yt_shape_14100"/>
          <p:cNvSpPr txBox="1"/>
          <p:nvPr/>
        </p:nvSpPr>
        <p:spPr>
          <a:xfrm>
            <a:off x="540000" y="908720"/>
            <a:ext cx="3831177"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用列表法求概率</a:t>
            </a:r>
          </a:p>
        </p:txBody>
      </p:sp>
      <p:sp>
        <p:nvSpPr>
          <p:cNvPr id="14101" name="yt_shape_14101"/>
          <p:cNvSpPr txBox="1"/>
          <p:nvPr/>
        </p:nvSpPr>
        <p:spPr>
          <a:xfrm>
            <a:off x="540119" y="140828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从</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这三个数中任取两个不同的数相乘，得到的结果为正数的</a:t>
            </a:r>
            <a:r>
              <a:rPr lang="zh-CN" altLang="zh-CN" sz="2400" b="0" i="0" u="none" dirty="0" smtClean="0">
                <a:solidFill>
                  <a:srgbClr val="000000"/>
                </a:solidFill>
                <a:effectLst/>
                <a:latin typeface="Times New Roman" pitchFamily="24"/>
                <a:ea typeface="宋体" pitchFamily="24"/>
                <a:cs typeface="宋体" pitchFamily="24"/>
              </a:rPr>
              <a:t>概率</a:t>
            </a:r>
            <a:endParaRPr lang="en-US" altLang="zh-CN" sz="2400" b="0" i="0" u="none" dirty="0" smtClean="0">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是</a:t>
            </a:r>
            <a:r>
              <a:rPr lang="zh-CN" altLang="zh-CN" sz="2400" b="0" i="0" u="none" dirty="0">
                <a:solidFill>
                  <a:srgbClr val="000000"/>
                </a:solidFill>
                <a:effectLst/>
                <a:latin typeface="Times New Roman" pitchFamily="24"/>
                <a:ea typeface="宋体" pitchFamily="24"/>
                <a:cs typeface="宋体" pitchFamily="24"/>
              </a:rPr>
              <a:t>（</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C</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4102" name="yt_table_14102"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53941027"/>
                  </p:ext>
                </p:extLst>
              </p:nvPr>
            </p:nvGraphicFramePr>
            <p:xfrm>
              <a:off x="540000" y="2367720"/>
              <a:ext cx="11112118" cy="674878"/>
            </p:xfrm>
            <a:graphic>
              <a:graphicData uri="http://schemas.openxmlformats.org/drawingml/2006/table">
                <a:tbl>
                  <a:tblPr/>
                  <a:tblGrid>
                    <a:gridCol w="3173112">
                      <a:extLst>
                        <a:ext uri="{9D8B030D-6E8A-4147-A177-3AD203B41FA5}">
                          <a16:colId xmlns:a16="http://schemas.microsoft.com/office/drawing/2014/main" val="10532"/>
                        </a:ext>
                      </a:extLst>
                    </a:gridCol>
                    <a:gridCol w="3144577">
                      <a:extLst>
                        <a:ext uri="{9D8B030D-6E8A-4147-A177-3AD203B41FA5}">
                          <a16:colId xmlns:a16="http://schemas.microsoft.com/office/drawing/2014/main" val="10533"/>
                        </a:ext>
                      </a:extLst>
                    </a:gridCol>
                    <a:gridCol w="3144577">
                      <a:extLst>
                        <a:ext uri="{9D8B030D-6E8A-4147-A177-3AD203B41FA5}">
                          <a16:colId xmlns:a16="http://schemas.microsoft.com/office/drawing/2014/main" val="10534"/>
                        </a:ext>
                      </a:extLst>
                    </a:gridCol>
                    <a:gridCol w="1649852">
                      <a:extLst>
                        <a:ext uri="{9D8B030D-6E8A-4147-A177-3AD203B41FA5}">
                          <a16:colId xmlns:a16="http://schemas.microsoft.com/office/drawing/2014/main" val="10535"/>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5"/>
                      </a:ext>
                    </a:extLst>
                  </a:tr>
                </a:tbl>
              </a:graphicData>
            </a:graphic>
          </p:graphicFrame>
        </mc:Choice>
        <mc:Fallback>
          <p:graphicFrame>
            <p:nvGraphicFramePr>
              <p:cNvPr id="14102" name="yt_table_14102"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53941027"/>
                  </p:ext>
                </p:extLst>
              </p:nvPr>
            </p:nvGraphicFramePr>
            <p:xfrm>
              <a:off x="540000" y="2367720"/>
              <a:ext cx="11112118" cy="674878"/>
            </p:xfrm>
            <a:graphic>
              <a:graphicData uri="http://schemas.openxmlformats.org/drawingml/2006/table">
                <a:tbl>
                  <a:tblPr/>
                  <a:tblGrid>
                    <a:gridCol w="3173112">
                      <a:extLst>
                        <a:ext uri="{9D8B030D-6E8A-4147-A177-3AD203B41FA5}">
                          <a16:colId xmlns:a16="http://schemas.microsoft.com/office/drawing/2014/main" val="10532"/>
                        </a:ext>
                      </a:extLst>
                    </a:gridCol>
                    <a:gridCol w="3144577">
                      <a:extLst>
                        <a:ext uri="{9D8B030D-6E8A-4147-A177-3AD203B41FA5}">
                          <a16:colId xmlns:a16="http://schemas.microsoft.com/office/drawing/2014/main" val="10533"/>
                        </a:ext>
                      </a:extLst>
                    </a:gridCol>
                    <a:gridCol w="3144577">
                      <a:extLst>
                        <a:ext uri="{9D8B030D-6E8A-4147-A177-3AD203B41FA5}">
                          <a16:colId xmlns:a16="http://schemas.microsoft.com/office/drawing/2014/main" val="10534"/>
                        </a:ext>
                      </a:extLst>
                    </a:gridCol>
                    <a:gridCol w="1649852">
                      <a:extLst>
                        <a:ext uri="{9D8B030D-6E8A-4147-A177-3AD203B41FA5}">
                          <a16:colId xmlns:a16="http://schemas.microsoft.com/office/drawing/2014/main" val="10535"/>
                        </a:ext>
                      </a:extLst>
                    </a:gridCol>
                  </a:tblGrid>
                  <a:tr h="674878">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0096"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969" r="-152519"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0969" r="-52519"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73063" b="-8929"/>
                          </a:stretch>
                        </a:blipFill>
                      </a:tcPr>
                    </a:tc>
                    <a:extLst>
                      <a:ext uri="{0D108BD9-81ED-4DB2-BD59-A6C34878D82A}">
                        <a16:rowId xmlns:a16="http://schemas.microsoft.com/office/drawing/2014/main" val="10415"/>
                      </a:ext>
                    </a:extLst>
                  </a:tr>
                </a:tbl>
              </a:graphicData>
            </a:graphic>
          </p:graphicFrame>
        </mc:Fallback>
      </mc:AlternateContent>
      <p:sp>
        <p:nvSpPr>
          <p:cNvPr id="14103" name="yt_shape_14103"/>
          <p:cNvSpPr txBox="1"/>
          <p:nvPr/>
        </p:nvSpPr>
        <p:spPr>
          <a:xfrm>
            <a:off x="540119" y="305432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小红的爸爸积极参加福利院志愿服务工作，根据福利院的安排，志愿者被随机分到</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组、</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组、</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组</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4104" name="yt_shape_14104"/>
              <p:cNvSpPr txBox="1"/>
              <p:nvPr/>
            </p:nvSpPr>
            <p:spPr>
              <a:xfrm>
                <a:off x="540000" y="4013755"/>
                <a:ext cx="6011261" cy="641201"/>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）小红的爸爸被分到</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组的概率是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mc:Choice>
        <mc:Fallback>
          <p:sp>
            <p:nvSpPr>
              <p:cNvPr id="14104" name="yt_shape_14104"/>
              <p:cNvSpPr txBox="1">
                <a:spLocks noRot="1" noChangeAspect="1" noMove="1" noResize="1" noEditPoints="1" noAdjustHandles="1" noChangeArrowheads="1" noChangeShapeType="1" noTextEdit="1"/>
              </p:cNvSpPr>
              <p:nvPr/>
            </p:nvSpPr>
            <p:spPr>
              <a:xfrm>
                <a:off x="540000" y="4013755"/>
                <a:ext cx="6011261" cy="641201"/>
              </a:xfrm>
              <a:prstGeom prst="rect">
                <a:avLst/>
              </a:prstGeom>
              <a:blipFill>
                <a:blip r:embed="rId3"/>
                <a:stretch>
                  <a:fillRect l="-3144" r="-2130" b="-15094"/>
                </a:stretch>
              </a:blipFill>
            </p:spPr>
            <p:txBody>
              <a:bodyPr/>
              <a:lstStyle/>
              <a:p>
                <a:r>
                  <a:rPr lang="zh-CN" altLang="en-US">
                    <a:noFill/>
                  </a:rPr>
                  <a:t> </a:t>
                </a:r>
              </a:p>
            </p:txBody>
          </p:sp>
        </mc:Fallback>
      </mc:AlternateContent>
      <p:pic>
        <p:nvPicPr>
          <p:cNvPr id="3" name="yt_shape_1697709051985">
            <a:extLst>
              <a:ext uri="{FF2B5EF4-FFF2-40B4-BE49-F238E27FC236}">
                <a16:creationId xmlns:a16="http://schemas.microsoft.com/office/drawing/2014/main" id="{4C9D3ED0-394E-F307-EA67-006CFDDD8D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948047"/>
            <a:ext cx="1355917" cy="365782"/>
          </a:xfrm>
          <a:prstGeom prst="rect">
            <a:avLst/>
          </a:prstGeom>
        </p:spPr>
      </p:pic>
      <p:sp>
        <p:nvSpPr>
          <p:cNvPr id="2" name="文本框 1">
            <a:extLst>
              <a:ext uri="{FF2B5EF4-FFF2-40B4-BE49-F238E27FC236}">
                <a16:creationId xmlns:a16="http://schemas.microsoft.com/office/drawing/2014/main" id="{F61BD0B6-E331-718C-E762-97B16FDFCA69}"/>
              </a:ext>
            </a:extLst>
          </p:cNvPr>
          <p:cNvSpPr txBox="1"/>
          <p:nvPr/>
        </p:nvSpPr>
        <p:spPr>
          <a:xfrm>
            <a:off x="1176210" y="183696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77329787-692C-7E62-7F0C-8682D30383E3}"/>
                  </a:ext>
                </a:extLst>
              </p:cNvPr>
              <p:cNvSpPr txBox="1"/>
              <p:nvPr/>
            </p:nvSpPr>
            <p:spPr>
              <a:xfrm>
                <a:off x="5664927" y="3885999"/>
                <a:ext cx="308674" cy="728612"/>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4" name="文本框 3">
                <a:extLst>
                  <a:ext uri="{FF2B5EF4-FFF2-40B4-BE49-F238E27FC236}">
                    <a16:creationId xmlns:a16="http://schemas.microsoft.com/office/drawing/2014/main" id="{77329787-692C-7E62-7F0C-8682D30383E3}"/>
                  </a:ext>
                </a:extLst>
              </p:cNvPr>
              <p:cNvSpPr txBox="1">
                <a:spLocks noRot="1" noChangeAspect="1" noMove="1" noResize="1" noEditPoints="1" noAdjustHandles="1" noChangeArrowheads="1" noChangeShapeType="1" noTextEdit="1"/>
              </p:cNvSpPr>
              <p:nvPr/>
            </p:nvSpPr>
            <p:spPr>
              <a:xfrm>
                <a:off x="5664927" y="3885999"/>
                <a:ext cx="308674" cy="728612"/>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06" name="yt_shape_14106"/>
          <p:cNvSpPr txBox="1"/>
          <p:nvPr/>
        </p:nvSpPr>
        <p:spPr>
          <a:xfrm>
            <a:off x="540119" y="90000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）某中学王老师也参加了该福利院的志愿者队伍，和小红爸爸被分到同一组的概率是多少？</a:t>
            </a:r>
          </a:p>
        </p:txBody>
      </p:sp>
      <p:sp>
        <p:nvSpPr>
          <p:cNvPr id="14107" name="yt_shape_14107"/>
          <p:cNvSpPr txBox="1"/>
          <p:nvPr/>
        </p:nvSpPr>
        <p:spPr>
          <a:xfrm>
            <a:off x="540000" y="1859435"/>
            <a:ext cx="723274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）用列表法表示所有等可能出现的结果如下：</a:t>
            </a:r>
            <a:r>
              <a:rPr lang="zh-CN" altLang="zh-CN" sz="100" b="0" i="0" u="none">
                <a:noFill/>
                <a:effectLst/>
                <a:latin typeface="Times New Roman"/>
                <a:ea typeface="宋体"/>
                <a:cs typeface="宋体"/>
              </a:rPr>
              <a:t>⁠</a:t>
            </a:r>
          </a:p>
        </p:txBody>
      </p:sp>
      <p:graphicFrame>
        <p:nvGraphicFramePr>
          <p:cNvPr id="14108" name="yt_table_14108" title="H_21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406416949"/>
              </p:ext>
            </p:extLst>
          </p:nvPr>
        </p:nvGraphicFramePr>
        <p:xfrm>
          <a:off x="540000" y="2491102"/>
          <a:ext cx="11111997" cy="2743200"/>
        </p:xfrm>
        <a:graphic>
          <a:graphicData uri="http://schemas.openxmlformats.org/drawingml/2006/table">
            <a:tbl>
              <a:tblPr>
                <a:tableStyleId>{5940675A-B579-460E-94D1-54222C63F5DA}</a:tableStyleId>
              </a:tblPr>
              <a:tblGrid>
                <a:gridCol w="4862532">
                  <a:extLst>
                    <a:ext uri="{9D8B030D-6E8A-4147-A177-3AD203B41FA5}">
                      <a16:colId xmlns:a16="http://schemas.microsoft.com/office/drawing/2014/main" val="20000"/>
                    </a:ext>
                  </a:extLst>
                </a:gridCol>
                <a:gridCol w="2084532">
                  <a:extLst>
                    <a:ext uri="{9D8B030D-6E8A-4147-A177-3AD203B41FA5}">
                      <a16:colId xmlns:a16="http://schemas.microsoft.com/office/drawing/2014/main" val="20001"/>
                    </a:ext>
                  </a:extLst>
                </a:gridCol>
                <a:gridCol w="2084532">
                  <a:extLst>
                    <a:ext uri="{9D8B030D-6E8A-4147-A177-3AD203B41FA5}">
                      <a16:colId xmlns:a16="http://schemas.microsoft.com/office/drawing/2014/main" val="20002"/>
                    </a:ext>
                  </a:extLst>
                </a:gridCol>
                <a:gridCol w="2080401">
                  <a:extLst>
                    <a:ext uri="{9D8B030D-6E8A-4147-A177-3AD203B41FA5}">
                      <a16:colId xmlns:a16="http://schemas.microsoft.com/office/drawing/2014/main" val="20003"/>
                    </a:ext>
                  </a:extLst>
                </a:gridCol>
              </a:tblGrid>
              <a:tr h="467999">
                <a:tc>
                  <a:txBody>
                    <a:bodyPr/>
                    <a:lstStyle/>
                    <a:p>
                      <a:pPr algn="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小红爸爸</a:t>
                      </a:r>
                    </a:p>
                    <a:p>
                      <a:pPr algn="l"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王老师</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lnTlToBr w="9522" cap="flat" cmpd="sng" algn="ctr">
                      <a:solidFill>
                        <a:srgbClr val="000000"/>
                      </a:solidFill>
                      <a:prstDash val="solid"/>
                      <a:round/>
                    </a:lnTlToBr>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CA</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CB</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AC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BC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CC</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bl>
          </a:graphicData>
        </a:graphic>
      </p:graphicFrame>
      <mc:AlternateContent xmlns:mc="http://schemas.openxmlformats.org/markup-compatibility/2006" xmlns:a14="http://schemas.microsoft.com/office/drawing/2010/main">
        <mc:Choice Requires="a14">
          <p:sp>
            <p:nvSpPr>
              <p:cNvPr id="14110" name="yt_shape_14110"/>
              <p:cNvSpPr txBox="1"/>
              <p:nvPr/>
            </p:nvSpPr>
            <p:spPr>
              <a:xfrm>
                <a:off x="540000" y="5503697"/>
                <a:ext cx="8925520" cy="1122359"/>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种等可能出现的结果，其中他和小红爸爸在同一组的有</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种，</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（他和小红爸爸在同一组）</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p14="http://schemas.microsoft.com/office/powerpoint/2010/main" xmlns:a16="http://schemas.microsoft.com/office/drawing/2014/main" xmlns="">
          <p:sp>
            <p:nvSpPr>
              <p:cNvPr id="14110" name="yt_shape_14110" descr="{&quot;rangeId&quot;:24,&quot;mathAnswerShape&quot;:1}"/>
              <p:cNvSpPr txBox="1">
                <a:spLocks noRot="1" noChangeAspect="1" noMove="1" noResize="1" noEditPoints="1" noAdjustHandles="1" noChangeArrowheads="1" noChangeShapeType="1" noTextEdit="1"/>
              </p:cNvSpPr>
              <p:nvPr/>
            </p:nvSpPr>
            <p:spPr>
              <a:xfrm>
                <a:off x="540000" y="5503697"/>
                <a:ext cx="8925520" cy="1122359"/>
              </a:xfrm>
              <a:prstGeom prst="rect">
                <a:avLst/>
              </a:prstGeom>
              <a:blipFill>
                <a:blip r:embed="rId2"/>
                <a:stretch>
                  <a:fillRect l="-2117" t="-4891" r="-1093" b="-8152"/>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839B2AA2-D5FF-50A6-4B2B-21A0B2E5EEA6}"/>
              </a:ext>
            </a:extLst>
          </p:cNvPr>
          <p:cNvSpPr txBox="1"/>
          <p:nvPr/>
        </p:nvSpPr>
        <p:spPr>
          <a:xfrm>
            <a:off x="449989" y="1812629"/>
            <a:ext cx="7342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）用列表法表示所有等可能出现的结果如下：</a:t>
            </a:r>
            <a:endParaRPr lang="zh-CN" altLang="en-US">
              <a:solidFill>
                <a:srgbClr val="FF0000"/>
              </a:solidFill>
            </a:endParaRPr>
          </a:p>
        </p:txBody>
      </p:sp>
      <p:sp>
        <p:nvSpPr>
          <p:cNvPr id="3" name="文本框 2">
            <a:extLst>
              <a:ext uri="{FF2B5EF4-FFF2-40B4-BE49-F238E27FC236}">
                <a16:creationId xmlns:a16="http://schemas.microsoft.com/office/drawing/2014/main" id="{41DD8C9E-FCA2-F907-BB85-814C06D0A302}"/>
              </a:ext>
            </a:extLst>
          </p:cNvPr>
          <p:cNvSpPr txBox="1"/>
          <p:nvPr/>
        </p:nvSpPr>
        <p:spPr>
          <a:xfrm>
            <a:off x="449989" y="5456891"/>
            <a:ext cx="901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种等可能出现的结果，其中他和小红爸爸在同一组的有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467C6E27-7558-7D28-1B26-1C567D9CC77D}"/>
                  </a:ext>
                </a:extLst>
              </p:cNvPr>
              <p:cNvSpPr txBox="1"/>
              <p:nvPr/>
            </p:nvSpPr>
            <p:spPr>
              <a:xfrm>
                <a:off x="449989" y="5932379"/>
                <a:ext cx="5271198" cy="729628"/>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（他和小红爸爸在同一组）</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p14="http://schemas.microsoft.com/office/powerpoint/2010/main" xmlns:a16="http://schemas.microsoft.com/office/drawing/2014/main" xmlns="">
          <p:sp>
            <p:nvSpPr>
              <p:cNvPr id="4" name="文本框 3" descr="{'rangeId': 24, 'mathAnswerShape': 1}">
                <a:extLst>
                  <a:ext uri="{FF2B5EF4-FFF2-40B4-BE49-F238E27FC236}">
                    <a16:creationId xmlns:a16="http://schemas.microsoft.com/office/drawing/2014/main" id="{467C6E27-7558-7D28-1B26-1C567D9CC77D}"/>
                  </a:ext>
                </a:extLst>
              </p:cNvPr>
              <p:cNvSpPr txBox="1">
                <a:spLocks noRot="1" noChangeAspect="1" noMove="1" noResize="1" noEditPoints="1" noAdjustHandles="1" noChangeArrowheads="1" noChangeShapeType="1" noTextEdit="1"/>
              </p:cNvSpPr>
              <p:nvPr/>
            </p:nvSpPr>
            <p:spPr>
              <a:xfrm>
                <a:off x="449989" y="5932379"/>
                <a:ext cx="5271198" cy="729628"/>
              </a:xfrm>
              <a:prstGeom prst="rect">
                <a:avLst/>
              </a:prstGeom>
              <a:blipFill>
                <a:blip r:embed="rId3"/>
                <a:stretch>
                  <a:fillRect l="-1850" r="-1734" b="-750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108"/>
                                        </p:tgtEl>
                                        <p:attrNameLst>
                                          <p:attrName>style.visibility</p:attrName>
                                        </p:attrNameLst>
                                      </p:cBhvr>
                                      <p:to>
                                        <p:strVal val="visible"/>
                                      </p:to>
                                    </p:set>
                                    <p:animEffect transition="in" filter="blinds(horizontal)">
                                      <p:cBhvr>
                                        <p:cTn id="12" dur="500"/>
                                        <p:tgtEl>
                                          <p:spTgt spid="1410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13" name="yt_shape_14113"/>
          <p:cNvSpPr txBox="1"/>
          <p:nvPr/>
        </p:nvSpPr>
        <p:spPr>
          <a:xfrm>
            <a:off x="540000" y="900000"/>
            <a:ext cx="39763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cs typeface="宋体" pitchFamily="32"/>
              </a:rPr>
              <a:t> </a:t>
            </a:r>
            <a:r>
              <a:rPr lang="en-US" altLang="zh-CN" sz="3200" b="0" i="0" u="none" spc="30207">
                <a:solidFill>
                  <a:srgbClr val="1EE3CF"/>
                </a:solidFill>
                <a:effectLst/>
                <a:latin typeface="Times New Roman" pitchFamily="32"/>
                <a:ea typeface="宋体" pitchFamily="32"/>
                <a:cs typeface="宋体" pitchFamily="32"/>
              </a:rPr>
              <a:t> </a:t>
            </a:r>
          </a:p>
        </p:txBody>
      </p:sp>
      <p:pic>
        <p:nvPicPr>
          <p:cNvPr id="14112" name="yt_image_14112">
            <a:extLst>
              <a:ext uri="">
                <a16:creationId xmlns:a14="http://schemas.microsoft.com/office/drawing/2010/main" xmlns:a16="http://schemas.microsoft.com/office/drawing/2014/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4115" name="yt_shape_14115"/>
          <p:cNvSpPr txBox="1"/>
          <p:nvPr/>
        </p:nvSpPr>
        <p:spPr>
          <a:xfrm>
            <a:off x="540119" y="1591869"/>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99</a:t>
            </a:r>
            <a:r>
              <a:rPr lang="zh-CN" altLang="zh-CN" sz="2400" b="0" i="0" u="none">
                <a:solidFill>
                  <a:srgbClr val="000000"/>
                </a:solidFill>
                <a:effectLst/>
                <a:latin typeface="Times New Roman" pitchFamily="24"/>
                <a:ea typeface="楷体" pitchFamily="24"/>
                <a:cs typeface="宋体" pitchFamily="24"/>
              </a:rPr>
              <a:t>页练习第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Times New Roman" pitchFamily="24"/>
                <a:ea typeface="宋体" pitchFamily="24"/>
                <a:cs typeface="宋体" pitchFamily="24"/>
              </a:rPr>
              <a:t>让图中两个等分转盘分别自由转动一次，当转盘停止转动时，两个指针分别落在某两个数所表示的区域，则两个数的和是</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的倍数或</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的倍数的概率为（</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4117" name="yt_table_14117_skip" title="H_50.6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64430116"/>
                  </p:ext>
                </p:extLst>
              </p:nvPr>
            </p:nvGraphicFramePr>
            <p:xfrm>
              <a:off x="540000" y="4690781"/>
              <a:ext cx="11112119" cy="682435"/>
            </p:xfrm>
            <a:graphic>
              <a:graphicData uri="http://schemas.openxmlformats.org/drawingml/2006/table">
                <a:tbl>
                  <a:tblPr/>
                  <a:tblGrid>
                    <a:gridCol w="3259948">
                      <a:extLst>
                        <a:ext uri="{9D8B030D-6E8A-4147-A177-3AD203B41FA5}">
                          <a16:colId xmlns:a16="http://schemas.microsoft.com/office/drawing/2014/main" val="10536"/>
                        </a:ext>
                      </a:extLst>
                    </a:gridCol>
                    <a:gridCol w="3029987">
                      <a:extLst>
                        <a:ext uri="{9D8B030D-6E8A-4147-A177-3AD203B41FA5}">
                          <a16:colId xmlns:a16="http://schemas.microsoft.com/office/drawing/2014/main" val="10537"/>
                        </a:ext>
                      </a:extLst>
                    </a:gridCol>
                    <a:gridCol w="3029987">
                      <a:extLst>
                        <a:ext uri="{9D8B030D-6E8A-4147-A177-3AD203B41FA5}">
                          <a16:colId xmlns:a16="http://schemas.microsoft.com/office/drawing/2014/main" val="10538"/>
                        </a:ext>
                      </a:extLst>
                    </a:gridCol>
                    <a:gridCol w="1792197">
                      <a:extLst>
                        <a:ext uri="{9D8B030D-6E8A-4147-A177-3AD203B41FA5}">
                          <a16:colId xmlns:a16="http://schemas.microsoft.com/office/drawing/2014/main" val="10539"/>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16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8</m:t>
                                  </m:r>
                                </m:den>
                              </m:f>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13</m:t>
                                  </m:r>
                                </m:num>
                                <m:den>
                                  <m:r>
                                    <a:rPr lang="en-US" altLang="zh-CN" sz="2400" b="0" i="0">
                                      <a:solidFill>
                                        <a:srgbClr val="010000"/>
                                      </a:solidFill>
                                      <a:effectLst/>
                                      <a:latin typeface="Cambria Math" panose="02040503050406030204" pitchFamily="48" charset="0"/>
                                      <a:ea typeface="Cambria Math" panose="02040503050406030204" pitchFamily="48" charset="0"/>
                                    </a:rPr>
                                    <m:t>16</m:t>
                                  </m:r>
                                </m:den>
                              </m:f>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6"/>
                      </a:ext>
                    </a:extLst>
                  </a:tr>
                </a:tbl>
              </a:graphicData>
            </a:graphic>
          </p:graphicFrame>
        </mc:Choice>
        <mc:Fallback>
          <p:graphicFrame>
            <p:nvGraphicFramePr>
              <p:cNvPr id="14117" name="yt_table_14117_skip" title="H_50.6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64430116"/>
                  </p:ext>
                </p:extLst>
              </p:nvPr>
            </p:nvGraphicFramePr>
            <p:xfrm>
              <a:off x="540000" y="4690781"/>
              <a:ext cx="11112119" cy="682435"/>
            </p:xfrm>
            <a:graphic>
              <a:graphicData uri="http://schemas.openxmlformats.org/drawingml/2006/table">
                <a:tbl>
                  <a:tblPr/>
                  <a:tblGrid>
                    <a:gridCol w="3259948">
                      <a:extLst>
                        <a:ext uri="{9D8B030D-6E8A-4147-A177-3AD203B41FA5}">
                          <a16:colId xmlns:a16="http://schemas.microsoft.com/office/drawing/2014/main" val="10536"/>
                        </a:ext>
                      </a:extLst>
                    </a:gridCol>
                    <a:gridCol w="3029987">
                      <a:extLst>
                        <a:ext uri="{9D8B030D-6E8A-4147-A177-3AD203B41FA5}">
                          <a16:colId xmlns:a16="http://schemas.microsoft.com/office/drawing/2014/main" val="10537"/>
                        </a:ext>
                      </a:extLst>
                    </a:gridCol>
                    <a:gridCol w="3029987">
                      <a:extLst>
                        <a:ext uri="{9D8B030D-6E8A-4147-A177-3AD203B41FA5}">
                          <a16:colId xmlns:a16="http://schemas.microsoft.com/office/drawing/2014/main" val="10538"/>
                        </a:ext>
                      </a:extLst>
                    </a:gridCol>
                    <a:gridCol w="1792197">
                      <a:extLst>
                        <a:ext uri="{9D8B030D-6E8A-4147-A177-3AD203B41FA5}">
                          <a16:colId xmlns:a16="http://schemas.microsoft.com/office/drawing/2014/main" val="10539"/>
                        </a:ext>
                      </a:extLst>
                    </a:gridCol>
                  </a:tblGrid>
                  <a:tr h="682435">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40935" b="-885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7646" r="-159356" b="-885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7229" r="-59036" b="-885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20408" b="-8850"/>
                          </a:stretch>
                        </a:blipFill>
                      </a:tcPr>
                    </a:tc>
                    <a:extLst>
                      <a:ext uri="{0D108BD9-81ED-4DB2-BD59-A6C34878D82A}">
                        <a16:rowId xmlns:a16="http://schemas.microsoft.com/office/drawing/2014/main" val="10416"/>
                      </a:ext>
                    </a:extLst>
                  </a:tr>
                </a:tbl>
              </a:graphicData>
            </a:graphic>
          </p:graphicFrame>
        </mc:Fallback>
      </mc:AlternateContent>
      <p:pic>
        <p:nvPicPr>
          <p:cNvPr id="14116" name="yt_image_14116_skip" title="H_112.68">
            <a:extLst>
              <a:ext uri="">
                <a16:creationId xmlns:p14="http://schemas.microsoft.com/office/powerpoint/2010/main" xmlns:a14="http://schemas.microsoft.com/office/drawing/2010/main" xmlns:a16="http://schemas.microsoft.com/office/drawing/2014/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4" cstate="print"/>
          <a:srcRect/>
          <a:stretch>
            <a:fillRect/>
          </a:stretch>
        </p:blipFill>
        <p:spPr bwMode="auto">
          <a:xfrm>
            <a:off x="4341461" y="3037722"/>
            <a:ext cx="3509314" cy="143103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3A6A9A39-8E14-5EA8-D47E-AB0CADCEB5C8}"/>
              </a:ext>
            </a:extLst>
          </p:cNvPr>
          <p:cNvSpPr txBox="1"/>
          <p:nvPr/>
        </p:nvSpPr>
        <p:spPr>
          <a:xfrm>
            <a:off x="3040908" y="249603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t_shape_14118"/>
          <p:cNvSpPr txBox="1"/>
          <p:nvPr/>
        </p:nvSpPr>
        <p:spPr>
          <a:xfrm>
            <a:off x="540119" y="980728"/>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Times New Roman" pitchFamily="24"/>
                <a:ea typeface="黑体" pitchFamily="24"/>
                <a:cs typeface="宋体" pitchFamily="24"/>
              </a:rPr>
              <a:t>（安徽省中考）</a:t>
            </a:r>
            <a:r>
              <a:rPr lang="zh-CN" altLang="zh-CN" sz="2400" b="0" i="0" u="none" dirty="0">
                <a:solidFill>
                  <a:srgbClr val="000000"/>
                </a:solidFill>
                <a:effectLst/>
                <a:latin typeface="Times New Roman" pitchFamily="24"/>
                <a:ea typeface="宋体" pitchFamily="24"/>
                <a:cs typeface="宋体" pitchFamily="24"/>
              </a:rPr>
              <a:t>如图，在三条横线和三条竖线组成的图形中，任选两条横线和两条竖线都可以围成一个矩形，从这些矩形中任选一个，则所选矩形含点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的</a:t>
            </a:r>
            <a:r>
              <a:rPr lang="zh-CN" altLang="zh-CN" sz="2400" b="0" i="0" u="none" dirty="0" smtClean="0">
                <a:solidFill>
                  <a:srgbClr val="000000"/>
                </a:solidFill>
                <a:effectLst/>
                <a:latin typeface="Times New Roman" pitchFamily="24"/>
                <a:ea typeface="宋体" pitchFamily="24"/>
                <a:cs typeface="宋体" pitchFamily="24"/>
              </a:rPr>
              <a:t>概率</a:t>
            </a:r>
            <a:endParaRPr lang="en-US" altLang="zh-CN" sz="2400" b="0" i="0" u="none" dirty="0" smtClean="0">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是</a:t>
            </a:r>
            <a:r>
              <a:rPr lang="zh-CN" altLang="zh-CN" sz="2400" b="0" i="0" u="none" dirty="0">
                <a:solidFill>
                  <a:srgbClr val="000000"/>
                </a:solidFill>
                <a:effectLst/>
                <a:latin typeface="Times New Roman" pitchFamily="24"/>
                <a:ea typeface="宋体" pitchFamily="24"/>
                <a:cs typeface="宋体" pitchFamily="24"/>
              </a:rPr>
              <a:t>（</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D</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3" name="yt_table_14120_skip" title="H_50.1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35200558"/>
                  </p:ext>
                </p:extLst>
              </p:nvPr>
            </p:nvGraphicFramePr>
            <p:xfrm>
              <a:off x="540000" y="3617392"/>
              <a:ext cx="11112118" cy="675704"/>
            </p:xfrm>
            <a:graphic>
              <a:graphicData uri="http://schemas.openxmlformats.org/drawingml/2006/table">
                <a:tbl>
                  <a:tblPr/>
                  <a:tblGrid>
                    <a:gridCol w="3320447">
                      <a:extLst>
                        <a:ext uri="{9D8B030D-6E8A-4147-A177-3AD203B41FA5}">
                          <a16:colId xmlns:a16="http://schemas.microsoft.com/office/drawing/2014/main" val="10540"/>
                        </a:ext>
                      </a:extLst>
                    </a:gridCol>
                    <a:gridCol w="3086219">
                      <a:extLst>
                        <a:ext uri="{9D8B030D-6E8A-4147-A177-3AD203B41FA5}">
                          <a16:colId xmlns:a16="http://schemas.microsoft.com/office/drawing/2014/main" val="10541"/>
                        </a:ext>
                      </a:extLst>
                    </a:gridCol>
                    <a:gridCol w="3086219">
                      <a:extLst>
                        <a:ext uri="{9D8B030D-6E8A-4147-A177-3AD203B41FA5}">
                          <a16:colId xmlns:a16="http://schemas.microsoft.com/office/drawing/2014/main" val="10542"/>
                        </a:ext>
                      </a:extLst>
                    </a:gridCol>
                    <a:gridCol w="1619233">
                      <a:extLst>
                        <a:ext uri="{9D8B030D-6E8A-4147-A177-3AD203B41FA5}">
                          <a16:colId xmlns:a16="http://schemas.microsoft.com/office/drawing/2014/main" val="10543"/>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8</m:t>
                                  </m:r>
                                </m:den>
                              </m:f>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4</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17"/>
                      </a:ext>
                    </a:extLst>
                  </a:tr>
                </a:tbl>
              </a:graphicData>
            </a:graphic>
          </p:graphicFrame>
        </mc:Choice>
        <mc:Fallback>
          <p:graphicFrame>
            <p:nvGraphicFramePr>
              <p:cNvPr id="3" name="yt_table_14120_skip" title="H_50.1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35200558"/>
                  </p:ext>
                </p:extLst>
              </p:nvPr>
            </p:nvGraphicFramePr>
            <p:xfrm>
              <a:off x="540000" y="3617392"/>
              <a:ext cx="11112118" cy="675704"/>
            </p:xfrm>
            <a:graphic>
              <a:graphicData uri="http://schemas.openxmlformats.org/drawingml/2006/table">
                <a:tbl>
                  <a:tblPr/>
                  <a:tblGrid>
                    <a:gridCol w="3320447">
                      <a:extLst>
                        <a:ext uri="{9D8B030D-6E8A-4147-A177-3AD203B41FA5}">
                          <a16:colId xmlns:a16="http://schemas.microsoft.com/office/drawing/2014/main" val="10540"/>
                        </a:ext>
                      </a:extLst>
                    </a:gridCol>
                    <a:gridCol w="3086219">
                      <a:extLst>
                        <a:ext uri="{9D8B030D-6E8A-4147-A177-3AD203B41FA5}">
                          <a16:colId xmlns:a16="http://schemas.microsoft.com/office/drawing/2014/main" val="10541"/>
                        </a:ext>
                      </a:extLst>
                    </a:gridCol>
                    <a:gridCol w="3086219">
                      <a:extLst>
                        <a:ext uri="{9D8B030D-6E8A-4147-A177-3AD203B41FA5}">
                          <a16:colId xmlns:a16="http://schemas.microsoft.com/office/drawing/2014/main" val="10542"/>
                        </a:ext>
                      </a:extLst>
                    </a:gridCol>
                    <a:gridCol w="1619233">
                      <a:extLst>
                        <a:ext uri="{9D8B030D-6E8A-4147-A177-3AD203B41FA5}">
                          <a16:colId xmlns:a16="http://schemas.microsoft.com/office/drawing/2014/main" val="10543"/>
                        </a:ext>
                      </a:extLst>
                    </a:gridCol>
                  </a:tblGrid>
                  <a:tr h="675704">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34679"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7495" r="-152268"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7905" r="-52569"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85714" b="-8929"/>
                          </a:stretch>
                        </a:blipFill>
                      </a:tcPr>
                    </a:tc>
                    <a:extLst>
                      <a:ext uri="{0D108BD9-81ED-4DB2-BD59-A6C34878D82A}">
                        <a16:rowId xmlns:a16="http://schemas.microsoft.com/office/drawing/2014/main" val="10417"/>
                      </a:ext>
                    </a:extLst>
                  </a:tr>
                </a:tbl>
              </a:graphicData>
            </a:graphic>
          </p:graphicFrame>
        </mc:Fallback>
      </mc:AlternateContent>
      <p:pic>
        <p:nvPicPr>
          <p:cNvPr id="4" name="yt_image_14119_skip" title="H_53.91">
            <a:extLst>
              <a:ext uri="">
                <a16:creationId xmlns:p14="http://schemas.microsoft.com/office/powerpoint/2010/main" xmlns:a14="http://schemas.microsoft.com/office/drawing/2010/main" xmlns:a16="http://schemas.microsoft.com/office/drawing/2014/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5033813" y="2671669"/>
            <a:ext cx="2124610" cy="684657"/>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F32261BB-6F3A-1378-9E9D-A4EF4F36B3E2}"/>
              </a:ext>
            </a:extLst>
          </p:cNvPr>
          <p:cNvSpPr txBox="1"/>
          <p:nvPr/>
        </p:nvSpPr>
        <p:spPr>
          <a:xfrm>
            <a:off x="1158748" y="188489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yt_shape_14121"/>
              <p:cNvSpPr txBox="1"/>
              <p:nvPr/>
            </p:nvSpPr>
            <p:spPr>
              <a:xfrm>
                <a:off x="540000" y="4485023"/>
                <a:ext cx="11111999" cy="160146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黑体" pitchFamily="24"/>
                    <a:cs typeface="宋体" pitchFamily="24"/>
                  </a:rPr>
                  <a:t>（贺州市中考）</a:t>
                </a:r>
                <a:r>
                  <a:rPr lang="zh-CN" altLang="zh-CN" sz="2400" b="0" i="0" u="none">
                    <a:solidFill>
                      <a:srgbClr val="000000"/>
                    </a:solidFill>
                    <a:effectLst/>
                    <a:latin typeface="Times New Roman" pitchFamily="24"/>
                    <a:ea typeface="宋体" pitchFamily="24"/>
                    <a:cs typeface="宋体" pitchFamily="24"/>
                  </a:rPr>
                  <a:t>盒子里有</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张形状、大小、质地完全相同的卡片，上面分别标着数字</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从中随机抽出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张后不放回，再随机抽出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张，则两次抽出的卡片上的数字之和为偶数的概率是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6" name="yt_shape_14121"/>
              <p:cNvSpPr txBox="1">
                <a:spLocks noRot="1" noChangeAspect="1" noMove="1" noResize="1" noEditPoints="1" noAdjustHandles="1" noChangeArrowheads="1" noChangeShapeType="1" noTextEdit="1"/>
              </p:cNvSpPr>
              <p:nvPr/>
            </p:nvSpPr>
            <p:spPr>
              <a:xfrm>
                <a:off x="540000" y="4485023"/>
                <a:ext cx="11111999" cy="1601464"/>
              </a:xfrm>
              <a:prstGeom prst="rect">
                <a:avLst/>
              </a:prstGeom>
              <a:blipFill>
                <a:blip r:embed="rId4"/>
                <a:stretch>
                  <a:fillRect l="-1701" t="-3435" r="-1153" b="-57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252E258A-4352-7AB5-CE8D-F0B527B2B175}"/>
                  </a:ext>
                </a:extLst>
              </p:cNvPr>
              <p:cNvSpPr txBox="1"/>
              <p:nvPr/>
            </p:nvSpPr>
            <p:spPr>
              <a:xfrm>
                <a:off x="4107589" y="5308243"/>
                <a:ext cx="308674" cy="728612"/>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7" name="文本框 6">
                <a:extLst>
                  <a:ext uri="{FF2B5EF4-FFF2-40B4-BE49-F238E27FC236}">
                    <a16:creationId xmlns:a16="http://schemas.microsoft.com/office/drawing/2014/main" id="{252E258A-4352-7AB5-CE8D-F0B527B2B175}"/>
                  </a:ext>
                </a:extLst>
              </p:cNvPr>
              <p:cNvSpPr txBox="1">
                <a:spLocks noRot="1" noChangeAspect="1" noMove="1" noResize="1" noEditPoints="1" noAdjustHandles="1" noChangeArrowheads="1" noChangeShapeType="1" noTextEdit="1"/>
              </p:cNvSpPr>
              <p:nvPr/>
            </p:nvSpPr>
            <p:spPr>
              <a:xfrm>
                <a:off x="4107589" y="5308243"/>
                <a:ext cx="308674" cy="728612"/>
              </a:xfrm>
              <a:prstGeom prst="rect">
                <a:avLst/>
              </a:prstGeom>
              <a:blipFill>
                <a:blip r:embed="rId5"/>
                <a:stretch>
                  <a:fillRect l="-2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98378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123" name="yt_shape_14123"/>
          <p:cNvSpPr txBox="1"/>
          <p:nvPr/>
        </p:nvSpPr>
        <p:spPr>
          <a:xfrm>
            <a:off x="540119" y="105273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楷体" pitchFamily="24"/>
                <a:cs typeface="宋体" pitchFamily="24"/>
              </a:rPr>
              <a:t>（镇江市中考）</a:t>
            </a:r>
            <a:r>
              <a:rPr lang="zh-CN" altLang="zh-CN" sz="2400" b="0" i="0" u="none">
                <a:solidFill>
                  <a:srgbClr val="000000"/>
                </a:solidFill>
                <a:effectLst/>
                <a:latin typeface="Times New Roman" pitchFamily="24"/>
                <a:ea typeface="宋体" pitchFamily="24"/>
                <a:cs typeface="宋体" pitchFamily="24"/>
              </a:rPr>
              <a:t>小丽和小明将在下周的星期一到星期三这三天中各自任选一天担任值日工作，请用画树状图或列表的方法，求小丽和小明在同一天值日的概率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124" name="yt_shape_14124"/>
          <p:cNvSpPr txBox="1"/>
          <p:nvPr/>
        </p:nvSpPr>
        <p:spPr>
          <a:xfrm>
            <a:off x="540000" y="2012171"/>
            <a:ext cx="4001095"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解：根据题意画树状图如下：</a:t>
            </a:r>
            <a:r>
              <a:rPr lang="zh-CN" altLang="zh-CN" sz="100" b="0" i="0" u="none">
                <a:noFill/>
                <a:effectLst/>
                <a:latin typeface="Times New Roman"/>
                <a:ea typeface="宋体"/>
                <a:cs typeface="宋体"/>
              </a:rPr>
              <a:t>⁠</a:t>
            </a:r>
          </a:p>
        </p:txBody>
      </p:sp>
      <p:sp>
        <p:nvSpPr>
          <p:cNvPr id="14126" name="yt_shape_14126"/>
          <p:cNvSpPr txBox="1"/>
          <p:nvPr/>
        </p:nvSpPr>
        <p:spPr>
          <a:xfrm>
            <a:off x="3450008" y="2660098"/>
            <a:ext cx="4925387" cy="639342"/>
          </a:xfrm>
          <a:prstGeom prst="rect">
            <a:avLst/>
          </a:prstGeom>
        </p:spPr>
        <p:txBody>
          <a:bodyPr vert="horz" wrap="none" lIns="0" tIns="0" rIns="0" bIns="0" rtlCol="0">
            <a:spAutoFit/>
          </a:bodyPr>
          <a:lstStyle/>
          <a:p>
            <a:pPr algn="l" eaLnBrk="1" latinLnBrk="0" hangingPunct="0">
              <a:lnSpc>
                <a:spcPct val="129999"/>
              </a:lnSpc>
            </a:pPr>
            <a:r>
              <a:rPr lang="en-US" altLang="zh-CN" sz="3550" b="0" i="0" u="none" spc="-3550">
                <a:solidFill>
                  <a:srgbClr val="1EE3CF"/>
                </a:solidFill>
                <a:effectLst/>
                <a:latin typeface="Times New Roman" pitchFamily="36"/>
                <a:ea typeface="宋体" pitchFamily="36"/>
                <a:cs typeface="宋体" pitchFamily="36"/>
              </a:rPr>
              <a:t> </a:t>
            </a:r>
            <a:r>
              <a:rPr lang="en-US" altLang="zh-CN" sz="3550" b="0" i="0" u="none" spc="37520">
                <a:solidFill>
                  <a:srgbClr val="1EE3CF"/>
                </a:solidFill>
                <a:effectLst/>
                <a:latin typeface="Times New Roman" pitchFamily="36"/>
                <a:ea typeface="宋体" pitchFamily="36"/>
                <a:cs typeface="宋体" pitchFamily="36"/>
              </a:rPr>
              <a:t> </a:t>
            </a:r>
            <a:r>
              <a:rPr lang="zh-CN" altLang="zh-CN" sz="100" b="0" i="0" u="none">
                <a:noFill/>
                <a:effectLst/>
                <a:latin typeface="Times New Roman"/>
                <a:ea typeface="宋体"/>
                <a:cs typeface="宋体"/>
              </a:rPr>
              <a:t>⁠</a:t>
            </a:r>
          </a:p>
        </p:txBody>
      </p:sp>
      <p:pic>
        <p:nvPicPr>
          <p:cNvPr id="14125" name="yt_image_14125">
            <a:extLst>
              <a:ext uri="">
                <a16:creationId xmlns:a14="http://schemas.microsoft.com/office/drawing/2010/main" xmlns:mc="http://schemas.openxmlformats.org/markup-compatibility/2006" xmlns:a16="http://schemas.microsoft.com/office/drawing/2014/main" xmlns:m="http://schemas.openxmlformats.org/officeDocument/2006/math" xmlns="" id="{5351258F-BC95-41E6-9372-C2FE361B0291}"/>
              </a:ext>
            </a:extLst>
          </p:cNvPr>
          <p:cNvPicPr>
            <a:picLocks noChangeAspect="1" noChangeArrowheads="1"/>
          </p:cNvPicPr>
          <p:nvPr/>
        </p:nvPicPr>
        <p:blipFill>
          <a:blip r:embed="rId2" cstate="print"/>
          <a:srcRect/>
          <a:stretch>
            <a:fillRect/>
          </a:stretch>
        </p:blipFill>
        <p:spPr bwMode="auto">
          <a:xfrm>
            <a:off x="3450008" y="2660098"/>
            <a:ext cx="4875067" cy="71208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4128" name="yt_shape_14128"/>
              <p:cNvSpPr txBox="1"/>
              <p:nvPr/>
            </p:nvSpPr>
            <p:spPr>
              <a:xfrm>
                <a:off x="540119" y="3494826"/>
                <a:ext cx="11111999" cy="112235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种等可能情况，其中小丽和小明在同一天值日的有</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种，则小丽和小明在同一天值日的概率是</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14128" name="yt_shape_14128"/>
              <p:cNvSpPr txBox="1">
                <a:spLocks noRot="1" noChangeAspect="1" noMove="1" noResize="1" noEditPoints="1" noAdjustHandles="1" noChangeArrowheads="1" noChangeShapeType="1" noTextEdit="1"/>
              </p:cNvSpPr>
              <p:nvPr/>
            </p:nvSpPr>
            <p:spPr>
              <a:xfrm>
                <a:off x="540119" y="3494826"/>
                <a:ext cx="11111999" cy="1122359"/>
              </a:xfrm>
              <a:prstGeom prst="rect">
                <a:avLst/>
              </a:prstGeom>
              <a:blipFill>
                <a:blip r:embed="rId3"/>
                <a:stretch>
                  <a:fillRect l="-1701" t="-4348" r="-439" b="-8696"/>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B55F5E30-5A30-2749-361D-48B48AE08613}"/>
              </a:ext>
            </a:extLst>
          </p:cNvPr>
          <p:cNvSpPr txBox="1"/>
          <p:nvPr/>
        </p:nvSpPr>
        <p:spPr>
          <a:xfrm>
            <a:off x="449989" y="1965365"/>
            <a:ext cx="41424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解：根据题意画树状图如下：</a:t>
            </a:r>
            <a:endParaRPr lang="zh-CN" altLang="en-US">
              <a:solidFill>
                <a:srgbClr val="FF0000"/>
              </a:solidFill>
            </a:endParaRPr>
          </a:p>
        </p:txBody>
      </p:sp>
      <p:sp>
        <p:nvSpPr>
          <p:cNvPr id="4" name="文本框 3">
            <a:extLst>
              <a:ext uri="{FF2B5EF4-FFF2-40B4-BE49-F238E27FC236}">
                <a16:creationId xmlns:a16="http://schemas.microsoft.com/office/drawing/2014/main" id="{D16513D4-1CFE-8500-8556-FB3FA6C1CF5A}"/>
              </a:ext>
            </a:extLst>
          </p:cNvPr>
          <p:cNvSpPr txBox="1"/>
          <p:nvPr/>
        </p:nvSpPr>
        <p:spPr>
          <a:xfrm>
            <a:off x="450108" y="3448020"/>
            <a:ext cx="11152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种等可能情况，其中小丽和小明在同一天值日的有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种，则小丽和小明在同一</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71B7D968-4C92-8D98-70E7-48905F41AA33}"/>
                  </a:ext>
                </a:extLst>
              </p:cNvPr>
              <p:cNvSpPr txBox="1"/>
              <p:nvPr/>
            </p:nvSpPr>
            <p:spPr>
              <a:xfrm>
                <a:off x="450108" y="3923508"/>
                <a:ext cx="2951861" cy="729628"/>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天值日的概率是</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71B7D968-4C92-8D98-70E7-48905F41AA33}"/>
                  </a:ext>
                </a:extLst>
              </p:cNvPr>
              <p:cNvSpPr txBox="1">
                <a:spLocks noRot="1" noChangeAspect="1" noMove="1" noResize="1" noEditPoints="1" noAdjustHandles="1" noChangeArrowheads="1" noChangeShapeType="1" noTextEdit="1"/>
              </p:cNvSpPr>
              <p:nvPr/>
            </p:nvSpPr>
            <p:spPr>
              <a:xfrm>
                <a:off x="450108" y="3923508"/>
                <a:ext cx="2951861" cy="729628"/>
              </a:xfrm>
              <a:prstGeom prst="rect">
                <a:avLst/>
              </a:prstGeom>
              <a:blipFill>
                <a:blip r:embed="rId4"/>
                <a:stretch>
                  <a:fillRect l="-3306" r="-3306" b="-588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125"/>
                                        </p:tgtEl>
                                        <p:attrNameLst>
                                          <p:attrName>style.visibility</p:attrName>
                                        </p:attrNameLst>
                                      </p:cBhvr>
                                      <p:to>
                                        <p:strVal val="visible"/>
                                      </p:to>
                                    </p:set>
                                    <p:animEffect transition="in" filter="blinds(horizontal)">
                                      <p:cBhvr>
                                        <p:cTn id="12" dur="500"/>
                                        <p:tgtEl>
                                          <p:spTgt spid="141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1545</Words>
  <Application>Microsoft Office PowerPoint</Application>
  <PresentationFormat>宽屏</PresentationFormat>
  <Paragraphs>152</Paragraphs>
  <Slides>13</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13</vt:i4>
      </vt:variant>
    </vt:vector>
  </HeadingPairs>
  <TitlesOfParts>
    <vt:vector size="27" baseType="lpstr">
      <vt:lpstr>Finished</vt:lpstr>
      <vt:lpstr>等线</vt:lpstr>
      <vt:lpstr>等线 Light</vt:lpstr>
      <vt:lpstr>黑体</vt:lpstr>
      <vt:lpstr>华文行楷</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李富贵儿</cp:lastModifiedBy>
  <cp:revision>44</cp:revision>
  <dcterms:created xsi:type="dcterms:W3CDTF">2023-05-05T05:33:04Z</dcterms:created>
  <dcterms:modified xsi:type="dcterms:W3CDTF">2023-10-20T17:42:39Z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