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3" r:id="rId4"/>
    <p:sldId id="374" r:id="rId5"/>
    <p:sldId id="365" r:id="rId6"/>
    <p:sldId id="375" r:id="rId7"/>
    <p:sldId id="366" r:id="rId8"/>
    <p:sldId id="370" r:id="rId9"/>
    <p:sldId id="376" r:id="rId10"/>
    <p:sldId id="372" r:id="rId11"/>
    <p:sldId id="379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-3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1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28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35" name="yt_shape_15835"/>
          <p:cNvSpPr txBox="1"/>
          <p:nvPr/>
        </p:nvSpPr>
        <p:spPr>
          <a:xfrm>
            <a:off x="540000" y="908720"/>
            <a:ext cx="48795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二次函数与几何图形结合</a:t>
            </a:r>
          </a:p>
        </p:txBody>
      </p:sp>
      <p:sp>
        <p:nvSpPr>
          <p:cNvPr id="15836" name="yt_shape_15836"/>
          <p:cNvSpPr txBox="1"/>
          <p:nvPr/>
        </p:nvSpPr>
        <p:spPr>
          <a:xfrm>
            <a:off x="540000" y="1408285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最值问题</a:t>
            </a:r>
          </a:p>
        </p:txBody>
      </p:sp>
      <p:pic>
        <p:nvPicPr>
          <p:cNvPr id="3" name="yt_shape_1697709451357">
            <a:extLst>
              <a:ext uri="{FF2B5EF4-FFF2-40B4-BE49-F238E27FC236}">
                <a16:creationId xmlns:a16="http://schemas.microsoft.com/office/drawing/2014/main" id="{5921CE14-7791-3F6F-889D-1291AAE64A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7749"/>
            <a:ext cx="1174942" cy="366380"/>
          </a:xfrm>
          <a:prstGeom prst="rect">
            <a:avLst/>
          </a:prstGeom>
        </p:spPr>
      </p:pic>
      <p:sp>
        <p:nvSpPr>
          <p:cNvPr id="5" name="yt_shape_15837"/>
          <p:cNvSpPr txBox="1"/>
          <p:nvPr/>
        </p:nvSpPr>
        <p:spPr>
          <a:xfrm>
            <a:off x="540119" y="1871578"/>
            <a:ext cx="1111199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恰好经过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三点中的两点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）判断点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是否在直线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上，并说明理由；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8739F40-F16C-D9CC-EF37-703D42527035}"/>
              </a:ext>
            </a:extLst>
          </p:cNvPr>
          <p:cNvSpPr txBox="1"/>
          <p:nvPr/>
        </p:nvSpPr>
        <p:spPr>
          <a:xfrm>
            <a:off x="335360" y="3284984"/>
            <a:ext cx="5961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F97E151-7B43-FE82-499B-79FFA760A3A6}"/>
              </a:ext>
            </a:extLst>
          </p:cNvPr>
          <p:cNvSpPr txBox="1"/>
          <p:nvPr/>
        </p:nvSpPr>
        <p:spPr>
          <a:xfrm>
            <a:off x="335360" y="3760472"/>
            <a:ext cx="481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经过点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DF96D36-B1ED-58D3-D639-1BCE6E1394A8}"/>
              </a:ext>
            </a:extLst>
          </p:cNvPr>
          <p:cNvSpPr txBox="1"/>
          <p:nvPr/>
        </p:nvSpPr>
        <p:spPr>
          <a:xfrm>
            <a:off x="335360" y="4235960"/>
            <a:ext cx="3288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131A665-D6E6-074D-D6FB-AEB8567F3A2F}"/>
              </a:ext>
            </a:extLst>
          </p:cNvPr>
          <p:cNvSpPr txBox="1"/>
          <p:nvPr/>
        </p:nvSpPr>
        <p:spPr>
          <a:xfrm>
            <a:off x="335360" y="4711449"/>
            <a:ext cx="601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直线为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代人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816A985-FD5F-7851-108D-4C02663A09FD}"/>
              </a:ext>
            </a:extLst>
          </p:cNvPr>
          <p:cNvSpPr txBox="1"/>
          <p:nvPr/>
        </p:nvSpPr>
        <p:spPr>
          <a:xfrm>
            <a:off x="335360" y="5186936"/>
            <a:ext cx="4590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）在直线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880" name="yt_shape_15880"/>
              <p:cNvSpPr txBox="1"/>
              <p:nvPr/>
            </p:nvSpPr>
            <p:spPr>
              <a:xfrm>
                <a:off x="540000" y="1675606"/>
                <a:ext cx="7410683" cy="51373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）联立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可得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联立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，可得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rad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即线段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与线段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的长度之比为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5880" name="yt_shape_158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75606"/>
                <a:ext cx="7410683" cy="5137368"/>
              </a:xfrm>
              <a:prstGeom prst="rect">
                <a:avLst/>
              </a:prstGeom>
              <a:blipFill>
                <a:blip r:embed="rId2"/>
                <a:stretch>
                  <a:fillRect l="-2551" t="-1068" r="-1564" b="-2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C6CD66E-BFC6-E997-54B4-0F8994B6A5E7}"/>
              </a:ext>
            </a:extLst>
          </p:cNvPr>
          <p:cNvSpPr txBox="1"/>
          <p:nvPr/>
        </p:nvSpPr>
        <p:spPr>
          <a:xfrm>
            <a:off x="449989" y="1628800"/>
            <a:ext cx="7519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）联立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04401D8-B373-6DF6-B425-4D406B786D26}"/>
                  </a:ext>
                </a:extLst>
              </p:cNvPr>
              <p:cNvSpPr txBox="1"/>
              <p:nvPr/>
            </p:nvSpPr>
            <p:spPr>
              <a:xfrm>
                <a:off x="449989" y="2104288"/>
                <a:ext cx="6029579" cy="5743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可得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04401D8-B373-6DF6-B425-4D406B786D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04288"/>
                <a:ext cx="6029579" cy="574371"/>
              </a:xfrm>
              <a:prstGeom prst="rect">
                <a:avLst/>
              </a:prstGeom>
              <a:blipFill>
                <a:blip r:embed="rId3"/>
                <a:stretch>
                  <a:fillRect l="-1618" t="-1064" r="-1618" b="-15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7254D59-17E2-BABD-D3EC-7E867A5ABFD7}"/>
                  </a:ext>
                </a:extLst>
              </p:cNvPr>
              <p:cNvSpPr txBox="1"/>
              <p:nvPr/>
            </p:nvSpPr>
            <p:spPr>
              <a:xfrm>
                <a:off x="449989" y="2585047"/>
                <a:ext cx="1850708" cy="5743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7254D59-17E2-BABD-D3EC-7E867A5ABF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85047"/>
                <a:ext cx="1850708" cy="574370"/>
              </a:xfrm>
              <a:prstGeom prst="rect">
                <a:avLst/>
              </a:prstGeom>
              <a:blipFill>
                <a:blip r:embed="rId4"/>
                <a:stretch>
                  <a:fillRect l="-5281" t="-1064" r="-5941" b="-15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FECC6DF-5927-37C9-FA79-9A057B6CAB18}"/>
              </a:ext>
            </a:extLst>
          </p:cNvPr>
          <p:cNvSpPr txBox="1"/>
          <p:nvPr/>
        </p:nvSpPr>
        <p:spPr>
          <a:xfrm>
            <a:off x="449989" y="3065805"/>
            <a:ext cx="585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联立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，可得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9001954-6FD7-4CCA-FBCE-22D7E5B65561}"/>
                  </a:ext>
                </a:extLst>
              </p:cNvPr>
              <p:cNvSpPr txBox="1"/>
              <p:nvPr/>
            </p:nvSpPr>
            <p:spPr>
              <a:xfrm>
                <a:off x="449989" y="3541293"/>
                <a:ext cx="5088445" cy="11620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rad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rad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9001954-6FD7-4CCA-FBCE-22D7E5B655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41293"/>
                <a:ext cx="5088445" cy="1162000"/>
              </a:xfrm>
              <a:prstGeom prst="rect">
                <a:avLst/>
              </a:prstGeom>
              <a:blipFill>
                <a:blip r:embed="rId5"/>
                <a:stretch>
                  <a:fillRect l="-1916" r="-1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601CC63-3BB1-BA04-4475-7378FF5483D9}"/>
                  </a:ext>
                </a:extLst>
              </p:cNvPr>
              <p:cNvSpPr txBox="1"/>
              <p:nvPr/>
            </p:nvSpPr>
            <p:spPr>
              <a:xfrm>
                <a:off x="449989" y="4609682"/>
                <a:ext cx="3102483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601CC63-3BB1-BA04-4475-7378FF5483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09682"/>
                <a:ext cx="3102483" cy="1061161"/>
              </a:xfrm>
              <a:prstGeom prst="rect">
                <a:avLst/>
              </a:prstGeom>
              <a:blipFill>
                <a:blip r:embed="rId6"/>
                <a:stretch>
                  <a:fillRect l="-3143" r="-2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68D92C3-C26A-F9E1-5B59-4728B5A985B8}"/>
                  </a:ext>
                </a:extLst>
              </p:cNvPr>
              <p:cNvSpPr txBox="1"/>
              <p:nvPr/>
            </p:nvSpPr>
            <p:spPr>
              <a:xfrm>
                <a:off x="449989" y="5577230"/>
                <a:ext cx="1767332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68D92C3-C26A-F9E1-5B59-4728B5A985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77230"/>
                <a:ext cx="1767332" cy="771792"/>
              </a:xfrm>
              <a:prstGeom prst="rect">
                <a:avLst/>
              </a:prstGeom>
              <a:blipFill>
                <a:blip r:embed="rId7"/>
                <a:stretch>
                  <a:fillRect l="-5517" r="-5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AE20E22-CDE8-ED87-4D74-57F28BEA641E}"/>
                  </a:ext>
                </a:extLst>
              </p:cNvPr>
              <p:cNvSpPr txBox="1"/>
              <p:nvPr/>
            </p:nvSpPr>
            <p:spPr>
              <a:xfrm>
                <a:off x="449989" y="6255411"/>
                <a:ext cx="5534851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即线段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与线段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的长度之比为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AE20E22-CDE8-ED87-4D74-57F28BEA64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255411"/>
                <a:ext cx="5534851" cy="554686"/>
              </a:xfrm>
              <a:prstGeom prst="rect">
                <a:avLst/>
              </a:prstGeom>
              <a:blipFill>
                <a:blip r:embed="rId8"/>
                <a:stretch>
                  <a:fillRect l="-1762" t="-1099" r="-1762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5876"/>
          <p:cNvSpPr txBox="1"/>
          <p:nvPr/>
        </p:nvSpPr>
        <p:spPr>
          <a:xfrm>
            <a:off x="504811" y="7434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）设直线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，与抛物线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的长度之比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842" name="yt_shape_15842"/>
              <p:cNvSpPr txBox="1"/>
              <p:nvPr/>
            </p:nvSpPr>
            <p:spPr>
              <a:xfrm>
                <a:off x="540119" y="1315566"/>
                <a:ext cx="11111999" cy="29914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与抛物线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都经过点（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两点的横坐标相同，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抛物线只能经过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两点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5842" name="yt_shape_158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15566"/>
                <a:ext cx="11111999" cy="2991460"/>
              </a:xfrm>
              <a:prstGeom prst="rect">
                <a:avLst/>
              </a:prstGeom>
              <a:blipFill>
                <a:blip r:embed="rId2"/>
                <a:stretch>
                  <a:fillRect l="-1701" t="-1833" r="-1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798D4CD-E736-524A-2C38-10F2192A1499}"/>
              </a:ext>
            </a:extLst>
          </p:cNvPr>
          <p:cNvSpPr txBox="1"/>
          <p:nvPr/>
        </p:nvSpPr>
        <p:spPr>
          <a:xfrm>
            <a:off x="450108" y="1268760"/>
            <a:ext cx="112512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都经过点（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两点的横坐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412D4A-1562-CA52-EED8-243357CF6DBB}"/>
              </a:ext>
            </a:extLst>
          </p:cNvPr>
          <p:cNvSpPr txBox="1"/>
          <p:nvPr/>
        </p:nvSpPr>
        <p:spPr>
          <a:xfrm>
            <a:off x="450108" y="174424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标相同，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F8BC87-B8FC-49A0-E599-093477EFEBD5}"/>
              </a:ext>
            </a:extLst>
          </p:cNvPr>
          <p:cNvSpPr txBox="1"/>
          <p:nvPr/>
        </p:nvSpPr>
        <p:spPr>
          <a:xfrm>
            <a:off x="450108" y="2219736"/>
            <a:ext cx="3998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抛物线只能经过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两点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B05D9D-FB69-7F65-09E2-6DE1E53E48E4}"/>
              </a:ext>
            </a:extLst>
          </p:cNvPr>
          <p:cNvSpPr txBox="1"/>
          <p:nvPr/>
        </p:nvSpPr>
        <p:spPr>
          <a:xfrm>
            <a:off x="450108" y="2695224"/>
            <a:ext cx="6409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5D4078E-3644-C0F4-321A-A8B01D27A50D}"/>
                  </a:ext>
                </a:extLst>
              </p:cNvPr>
              <p:cNvSpPr txBox="1"/>
              <p:nvPr/>
            </p:nvSpPr>
            <p:spPr>
              <a:xfrm>
                <a:off x="450108" y="3170712"/>
                <a:ext cx="485190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5D4078E-3644-C0F4-321A-A8B01D27A5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70712"/>
                <a:ext cx="4851908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5837"/>
          <p:cNvSpPr txBox="1"/>
          <p:nvPr/>
        </p:nvSpPr>
        <p:spPr>
          <a:xfrm>
            <a:off x="540119" y="836712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844" name="yt_shape_15844"/>
              <p:cNvSpPr txBox="1"/>
              <p:nvPr/>
            </p:nvSpPr>
            <p:spPr>
              <a:xfrm>
                <a:off x="540119" y="1857196"/>
                <a:ext cx="11111999" cy="48118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）知抛物线为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设平移后的抛物线为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，其顶点坐标为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𝑝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𝑞</m:t>
                        </m: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顶点在直线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轴的交点的纵坐标为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时，平移后所得抛物线与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轴交点纵坐标取最大值，最大值为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5844" name="yt_shape_158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7196"/>
                <a:ext cx="11111999" cy="4811895"/>
              </a:xfrm>
              <a:prstGeom prst="rect">
                <a:avLst/>
              </a:prstGeom>
              <a:blipFill>
                <a:blip r:embed="rId2"/>
                <a:stretch>
                  <a:fillRect l="-1701" t="-1141" b="-12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B5A68B0-A9CA-4579-7D65-A2D3A066FA26}"/>
              </a:ext>
            </a:extLst>
          </p:cNvPr>
          <p:cNvSpPr txBox="1"/>
          <p:nvPr/>
        </p:nvSpPr>
        <p:spPr>
          <a:xfrm>
            <a:off x="450108" y="1810390"/>
            <a:ext cx="110226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）知抛物线为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设平移后的抛物线为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，其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7C9B4D9-BE06-6958-ED1C-C5DD5DE9E666}"/>
                  </a:ext>
                </a:extLst>
              </p:cNvPr>
              <p:cNvSpPr txBox="1"/>
              <p:nvPr/>
            </p:nvSpPr>
            <p:spPr>
              <a:xfrm>
                <a:off x="450108" y="2285878"/>
                <a:ext cx="3417443" cy="8470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顶点坐标为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𝑝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𝑞</m:t>
                        </m: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7C9B4D9-BE06-6958-ED1C-C5DD5DE9E6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85878"/>
                <a:ext cx="3417443" cy="847040"/>
              </a:xfrm>
              <a:prstGeom prst="rect">
                <a:avLst/>
              </a:prstGeom>
              <a:blipFill>
                <a:blip r:embed="rId3"/>
                <a:stretch>
                  <a:fillRect l="-2857" r="-3036" b="-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EF93993-86E4-2EFE-EB0E-65FA8F24993A}"/>
                  </a:ext>
                </a:extLst>
              </p:cNvPr>
              <p:cNvSpPr txBox="1"/>
              <p:nvPr/>
            </p:nvSpPr>
            <p:spPr>
              <a:xfrm>
                <a:off x="450108" y="3039306"/>
                <a:ext cx="5654167" cy="8326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顶点在直线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上，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EF93993-86E4-2EFE-EB0E-65FA8F2499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39306"/>
                <a:ext cx="5654167" cy="832688"/>
              </a:xfrm>
              <a:prstGeom prst="rect">
                <a:avLst/>
              </a:prstGeom>
              <a:blipFill>
                <a:blip r:embed="rId4"/>
                <a:stretch>
                  <a:fillRect l="-1726" r="-1726" b="-22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FE5C1FA-18E6-ABB9-0B4C-5C5229E8500A}"/>
                  </a:ext>
                </a:extLst>
              </p:cNvPr>
              <p:cNvSpPr txBox="1"/>
              <p:nvPr/>
            </p:nvSpPr>
            <p:spPr>
              <a:xfrm>
                <a:off x="450108" y="3778382"/>
                <a:ext cx="2488692" cy="8326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FE5C1FA-18E6-ABB9-0B4C-5C5229E850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78382"/>
                <a:ext cx="2488692" cy="832689"/>
              </a:xfrm>
              <a:prstGeom prst="rect">
                <a:avLst/>
              </a:prstGeom>
              <a:blipFill>
                <a:blip r:embed="rId5"/>
                <a:stretch>
                  <a:fillRect l="-3922" r="-3922" b="-22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80C4294-1E0A-DFFF-440E-434D1C442F9B}"/>
                  </a:ext>
                </a:extLst>
              </p:cNvPr>
              <p:cNvSpPr txBox="1"/>
              <p:nvPr/>
            </p:nvSpPr>
            <p:spPr>
              <a:xfrm>
                <a:off x="450108" y="4517459"/>
                <a:ext cx="11056366" cy="8326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抛物线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轴的交点的纵坐标为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𝑝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80C4294-1E0A-DFFF-440E-434D1C442F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17459"/>
                <a:ext cx="11056366" cy="832688"/>
              </a:xfrm>
              <a:prstGeom prst="rect">
                <a:avLst/>
              </a:prstGeom>
              <a:blipFill>
                <a:blip r:embed="rId6"/>
                <a:stretch>
                  <a:fillRect l="-882" r="-276" b="-14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016F30F-8931-94D1-29AD-D9462F1651FF}"/>
                  </a:ext>
                </a:extLst>
              </p:cNvPr>
              <p:cNvSpPr txBox="1"/>
              <p:nvPr/>
            </p:nvSpPr>
            <p:spPr>
              <a:xfrm>
                <a:off x="450108" y="5256535"/>
                <a:ext cx="918274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016F30F-8931-94D1-29AD-D9462F1651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256535"/>
                <a:ext cx="918274" cy="772808"/>
              </a:xfrm>
              <a:prstGeom prst="rect">
                <a:avLst/>
              </a:prstGeom>
              <a:blipFill>
                <a:blip r:embed="rId7"/>
                <a:stretch>
                  <a:fillRect l="-10667" r="-10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B3C64CA-23E2-30C9-EFD6-0276B5808B65}"/>
                  </a:ext>
                </a:extLst>
              </p:cNvPr>
              <p:cNvSpPr txBox="1"/>
              <p:nvPr/>
            </p:nvSpPr>
            <p:spPr>
              <a:xfrm>
                <a:off x="450108" y="5935731"/>
                <a:ext cx="9663812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时，平移后所得抛物线与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轴交点纵坐标取最大值，最大值为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B3C64CA-23E2-30C9-EFD6-0276B5808B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935731"/>
                <a:ext cx="9663812" cy="733629"/>
              </a:xfrm>
              <a:prstGeom prst="rect">
                <a:avLst/>
              </a:prstGeom>
              <a:blipFill>
                <a:blip r:embed="rId8"/>
                <a:stretch>
                  <a:fillRect l="-1009" r="-1009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5837"/>
          <p:cNvSpPr txBox="1"/>
          <p:nvPr/>
        </p:nvSpPr>
        <p:spPr>
          <a:xfrm>
            <a:off x="540119" y="8702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）平移抛物线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，使其顶点在直线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上，求平移后所得抛物线与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轴交点纵坐标的最大值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46" name="yt_shape_15846"/>
          <p:cNvSpPr txBox="1"/>
          <p:nvPr/>
        </p:nvSpPr>
        <p:spPr>
          <a:xfrm>
            <a:off x="540119" y="994084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的图象的一个交点坐标为（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），另一个交点是该二次函数图象的顶点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）由题意，得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一次函数为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二次函数图象的顶点为（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），且该顶点是另一个交点，代入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）代入二次函数表达式得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A966B21-D811-8264-31AE-441B8F9C8645}"/>
              </a:ext>
            </a:extLst>
          </p:cNvPr>
          <p:cNvSpPr txBox="1"/>
          <p:nvPr/>
        </p:nvSpPr>
        <p:spPr>
          <a:xfrm>
            <a:off x="450108" y="2348880"/>
            <a:ext cx="6241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CCA1CE-4D3E-535B-2720-BF18E0AA2D49}"/>
              </a:ext>
            </a:extLst>
          </p:cNvPr>
          <p:cNvSpPr txBox="1"/>
          <p:nvPr/>
        </p:nvSpPr>
        <p:spPr>
          <a:xfrm>
            <a:off x="450108" y="2824368"/>
            <a:ext cx="380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一次函数为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12FC2A-2940-6058-B23A-73AA44065EA7}"/>
              </a:ext>
            </a:extLst>
          </p:cNvPr>
          <p:cNvSpPr txBox="1"/>
          <p:nvPr/>
        </p:nvSpPr>
        <p:spPr>
          <a:xfrm>
            <a:off x="450108" y="3299856"/>
            <a:ext cx="1110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二次函数图象的顶点为（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），且该顶点是另一个交点，代入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340897-D0F2-1F00-7CD9-AE4A4CC4DEBD}"/>
              </a:ext>
            </a:extLst>
          </p:cNvPr>
          <p:cNvSpPr txBox="1"/>
          <p:nvPr/>
        </p:nvSpPr>
        <p:spPr>
          <a:xfrm>
            <a:off x="450108" y="3775345"/>
            <a:ext cx="138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985705E-3B76-78CA-4FFB-372EC7EE120C}"/>
              </a:ext>
            </a:extLst>
          </p:cNvPr>
          <p:cNvSpPr txBox="1"/>
          <p:nvPr/>
        </p:nvSpPr>
        <p:spPr>
          <a:xfrm>
            <a:off x="450108" y="4250832"/>
            <a:ext cx="6106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把（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）代入二次函数表达式得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BED6DCF-B9E0-38DF-E1ED-B0C02564F149}"/>
              </a:ext>
            </a:extLst>
          </p:cNvPr>
          <p:cNvSpPr txBox="1"/>
          <p:nvPr/>
        </p:nvSpPr>
        <p:spPr>
          <a:xfrm>
            <a:off x="450108" y="4783519"/>
            <a:ext cx="178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0FBC3BD-5486-DC61-9B2E-1EE85AC71EFC}"/>
              </a:ext>
            </a:extLst>
          </p:cNvPr>
          <p:cNvSpPr txBox="1"/>
          <p:nvPr/>
        </p:nvSpPr>
        <p:spPr>
          <a:xfrm>
            <a:off x="449989" y="2183648"/>
            <a:ext cx="6647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）得二次函数表达式为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57B9FF-5265-BD8A-6457-B794E8B6ACA3}"/>
              </a:ext>
            </a:extLst>
          </p:cNvPr>
          <p:cNvSpPr txBox="1"/>
          <p:nvPr/>
        </p:nvSpPr>
        <p:spPr>
          <a:xfrm>
            <a:off x="449989" y="2659136"/>
            <a:ext cx="388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A87A9EC-E9AC-CD06-2DC0-019434F6D190}"/>
                  </a:ext>
                </a:extLst>
              </p:cNvPr>
              <p:cNvSpPr txBox="1"/>
              <p:nvPr/>
            </p:nvSpPr>
            <p:spPr>
              <a:xfrm>
                <a:off x="449989" y="3134624"/>
                <a:ext cx="2265236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A87A9EC-E9AC-CD06-2DC0-019434F6D1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34624"/>
                <a:ext cx="2265236" cy="1061162"/>
              </a:xfrm>
              <a:prstGeom prst="rect">
                <a:avLst/>
              </a:prstGeom>
              <a:blipFill>
                <a:blip r:embed="rId2"/>
                <a:stretch>
                  <a:fillRect l="-4313" r="-43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F2C6C1C-132F-2441-1D2E-5ADC1B2EF8CD}"/>
                  </a:ext>
                </a:extLst>
              </p:cNvPr>
              <p:cNvSpPr txBox="1"/>
              <p:nvPr/>
            </p:nvSpPr>
            <p:spPr>
              <a:xfrm>
                <a:off x="449989" y="4102174"/>
                <a:ext cx="10848849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两点的坐标分别为（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F2C6C1C-132F-2441-1D2E-5ADC1B2EF8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02174"/>
                <a:ext cx="10848849" cy="1061161"/>
              </a:xfrm>
              <a:prstGeom prst="rect">
                <a:avLst/>
              </a:prstGeom>
              <a:blipFill>
                <a:blip r:embed="rId3"/>
                <a:stretch>
                  <a:fillRect l="-899" r="-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65F5F91-B084-0726-D368-26A1BF07D0DC}"/>
                  </a:ext>
                </a:extLst>
              </p:cNvPr>
              <p:cNvSpPr txBox="1"/>
              <p:nvPr/>
            </p:nvSpPr>
            <p:spPr>
              <a:xfrm>
                <a:off x="449989" y="5069723"/>
                <a:ext cx="8456358" cy="764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65F5F91-B084-0726-D368-26A1BF07D0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69723"/>
                <a:ext cx="8456358" cy="764109"/>
              </a:xfrm>
              <a:prstGeom prst="rect">
                <a:avLst/>
              </a:prstGeom>
              <a:blipFill>
                <a:blip r:embed="rId4"/>
                <a:stretch>
                  <a:fillRect l="-1154" r="-1154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09B8FB7-A82F-7A4B-D7E2-90A326B7EA51}"/>
              </a:ext>
            </a:extLst>
          </p:cNvPr>
          <p:cNvSpPr txBox="1"/>
          <p:nvPr/>
        </p:nvSpPr>
        <p:spPr>
          <a:xfrm>
            <a:off x="449989" y="5740220"/>
            <a:ext cx="4083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取得最小值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yt_shape_15846"/>
          <p:cNvSpPr txBox="1"/>
          <p:nvPr/>
        </p:nvSpPr>
        <p:spPr>
          <a:xfrm>
            <a:off x="540119" y="8367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）且垂直于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轴的直线与二次函数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的图象相交于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为坐标原点，记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的函数表达式，并求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的最小值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  <a:cs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854" name="yt_shape_15854"/>
              <p:cNvSpPr txBox="1"/>
              <p:nvPr/>
            </p:nvSpPr>
            <p:spPr>
              <a:xfrm>
                <a:off x="540119" y="1176564"/>
                <a:ext cx="11111999" cy="40007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（安徽省中考）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是坐标原点，抛物线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）经过点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），对称轴为直线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的值分别为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；二次函数的表达式为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）已知点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在抛物线上，点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的横坐标为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的横坐标为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轴的垂线交直线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轴的垂线交直线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的面积之和；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在抛物线对称轴右侧，是否存在点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，使得以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为顶点的四边形的面积为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？若存在，请求出点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的横坐标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的值；若不存在，请说明理由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854" name="yt_shape_158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76564"/>
                <a:ext cx="11111999" cy="4000775"/>
              </a:xfrm>
              <a:prstGeom prst="rect">
                <a:avLst/>
              </a:prstGeom>
              <a:blipFill>
                <a:blip r:embed="rId2"/>
                <a:stretch>
                  <a:fillRect l="-1701" t="-1220" r="-1098" b="-18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F4AE304-38C7-81BD-FF6A-9E1D3FD67A85}"/>
              </a:ext>
            </a:extLst>
          </p:cNvPr>
          <p:cNvSpPr txBox="1"/>
          <p:nvPr/>
        </p:nvSpPr>
        <p:spPr>
          <a:xfrm>
            <a:off x="3955308" y="208073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FC1DEA-7017-CEAC-A390-0E2BB0F29AB4}"/>
              </a:ext>
            </a:extLst>
          </p:cNvPr>
          <p:cNvSpPr txBox="1"/>
          <p:nvPr/>
        </p:nvSpPr>
        <p:spPr>
          <a:xfrm>
            <a:off x="5326908" y="2080734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2514B1-C314-03B2-CBAD-B8A199AFAE44}"/>
              </a:ext>
            </a:extLst>
          </p:cNvPr>
          <p:cNvSpPr txBox="1"/>
          <p:nvPr/>
        </p:nvSpPr>
        <p:spPr>
          <a:xfrm>
            <a:off x="9136907" y="2052987"/>
            <a:ext cx="1753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5850"/>
          <p:cNvSpPr txBox="1"/>
          <p:nvPr/>
        </p:nvSpPr>
        <p:spPr>
          <a:xfrm>
            <a:off x="540000" y="260648"/>
            <a:ext cx="4026743" cy="96026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取得最小值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存在性问题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860" name="yt_shape_15860"/>
              <p:cNvSpPr txBox="1"/>
              <p:nvPr/>
            </p:nvSpPr>
            <p:spPr>
              <a:xfrm>
                <a:off x="540119" y="1359951"/>
                <a:ext cx="11111999" cy="48773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，解得：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，依题意，得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）），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＝｜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𝑡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0&lt;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𝑡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＝｜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𝑡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0&lt;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𝑡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&gt;2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的面积之和为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5860" name="yt_shape_158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59951"/>
                <a:ext cx="11111999" cy="4877361"/>
              </a:xfrm>
              <a:prstGeom prst="rect">
                <a:avLst/>
              </a:prstGeom>
              <a:blipFill>
                <a:blip r:embed="rId2"/>
                <a:stretch>
                  <a:fillRect l="-1701" t="-1000" b="-1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C3C51FD-042B-4C11-4707-30A007B85B21}"/>
              </a:ext>
            </a:extLst>
          </p:cNvPr>
          <p:cNvSpPr txBox="1"/>
          <p:nvPr/>
        </p:nvSpPr>
        <p:spPr>
          <a:xfrm>
            <a:off x="450108" y="1313145"/>
            <a:ext cx="5715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4BCB0F-114D-FC60-239C-33273E2A69D0}"/>
              </a:ext>
            </a:extLst>
          </p:cNvPr>
          <p:cNvSpPr txBox="1"/>
          <p:nvPr/>
        </p:nvSpPr>
        <p:spPr>
          <a:xfrm>
            <a:off x="450108" y="1788633"/>
            <a:ext cx="7153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，解得：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2E3B25-268A-FC97-2ADE-DED5DD4CDF64}"/>
              </a:ext>
            </a:extLst>
          </p:cNvPr>
          <p:cNvSpPr txBox="1"/>
          <p:nvPr/>
        </p:nvSpPr>
        <p:spPr>
          <a:xfrm>
            <a:off x="450108" y="2264121"/>
            <a:ext cx="106416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，依题意，得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9C8599-AD41-88B3-CE24-23E48F0A0351}"/>
              </a:ext>
            </a:extLst>
          </p:cNvPr>
          <p:cNvSpPr txBox="1"/>
          <p:nvPr/>
        </p:nvSpPr>
        <p:spPr>
          <a:xfrm>
            <a:off x="450108" y="2739609"/>
            <a:ext cx="3826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96562B5-954B-B38B-CD99-0D208A9507C5}"/>
                  </a:ext>
                </a:extLst>
              </p:cNvPr>
              <p:cNvSpPr txBox="1"/>
              <p:nvPr/>
            </p:nvSpPr>
            <p:spPr>
              <a:xfrm>
                <a:off x="450108" y="3215097"/>
                <a:ext cx="6189027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｜＝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𝑡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0&lt;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𝑡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96562B5-954B-B38B-CD99-0D208A9507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15097"/>
                <a:ext cx="6189027" cy="1328560"/>
              </a:xfrm>
              <a:prstGeom prst="rect">
                <a:avLst/>
              </a:prstGeom>
              <a:blipFill>
                <a:blip r:embed="rId3"/>
                <a:stretch>
                  <a:fillRect l="-1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B02CF9D-DF67-823C-7541-440A86752B6C}"/>
                  </a:ext>
                </a:extLst>
              </p:cNvPr>
              <p:cNvSpPr txBox="1"/>
              <p:nvPr/>
            </p:nvSpPr>
            <p:spPr>
              <a:xfrm>
                <a:off x="450108" y="4450045"/>
                <a:ext cx="834358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｜＝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𝑡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0&lt;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&lt;2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𝑡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&gt;2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B02CF9D-DF67-823C-7541-440A86752B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50045"/>
                <a:ext cx="8343582" cy="1154189"/>
              </a:xfrm>
              <a:prstGeom prst="rect">
                <a:avLst/>
              </a:prstGeom>
              <a:blipFill>
                <a:blip r:embed="rId4"/>
                <a:stretch>
                  <a:fillRect l="-11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2E27373-7C0F-B601-BBB3-BD02AA2D500B}"/>
                  </a:ext>
                </a:extLst>
              </p:cNvPr>
              <p:cNvSpPr txBox="1"/>
              <p:nvPr/>
            </p:nvSpPr>
            <p:spPr>
              <a:xfrm>
                <a:off x="450108" y="5510622"/>
                <a:ext cx="104591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的面积之和为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2E27373-7C0F-B601-BBB3-BD02AA2D50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510622"/>
                <a:ext cx="10459148" cy="726326"/>
              </a:xfrm>
              <a:prstGeom prst="rect">
                <a:avLst/>
              </a:prstGeom>
              <a:blipFill>
                <a:blip r:embed="rId5"/>
                <a:stretch>
                  <a:fillRect l="-932" r="-99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5854"/>
          <p:cNvSpPr txBox="1"/>
          <p:nvPr/>
        </p:nvSpPr>
        <p:spPr>
          <a:xfrm>
            <a:off x="540119" y="810320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的面积之和；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01BE7C8-4CF1-7208-FB48-6D8E6CFF63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22384" y="3196571"/>
            <a:ext cx="2172237" cy="211589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863" name="yt_shape_15863"/>
              <p:cNvSpPr txBox="1"/>
              <p:nvPr/>
            </p:nvSpPr>
            <p:spPr>
              <a:xfrm>
                <a:off x="540000" y="2035646"/>
                <a:ext cx="6918561" cy="46022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在对称右侧时，则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时，如图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梯形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，解得：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时，如图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梯形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5863" name="yt_shape_158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35646"/>
                <a:ext cx="6918561" cy="4602222"/>
              </a:xfrm>
              <a:prstGeom prst="rect">
                <a:avLst/>
              </a:prstGeom>
              <a:blipFill>
                <a:blip r:embed="rId2"/>
                <a:stretch>
                  <a:fillRect l="-2731" t="-1192" r="-441" b="-1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8FC588D-574F-B887-E913-6006ED4AE7D7}"/>
              </a:ext>
            </a:extLst>
          </p:cNvPr>
          <p:cNvSpPr txBox="1"/>
          <p:nvPr/>
        </p:nvSpPr>
        <p:spPr>
          <a:xfrm>
            <a:off x="449989" y="1988840"/>
            <a:ext cx="456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在对称右侧时，则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A07810-1A09-DB95-7DD3-42BB90A17DBF}"/>
              </a:ext>
            </a:extLst>
          </p:cNvPr>
          <p:cNvSpPr txBox="1"/>
          <p:nvPr/>
        </p:nvSpPr>
        <p:spPr>
          <a:xfrm>
            <a:off x="4838468" y="1988840"/>
            <a:ext cx="2515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51BE2A-F944-ED1A-0FE8-8A8715F4D00C}"/>
              </a:ext>
            </a:extLst>
          </p:cNvPr>
          <p:cNvSpPr txBox="1"/>
          <p:nvPr/>
        </p:nvSpPr>
        <p:spPr>
          <a:xfrm>
            <a:off x="449989" y="2495463"/>
            <a:ext cx="520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A7C7372-1B48-8CD9-4267-B0D3349ED79A}"/>
                  </a:ext>
                </a:extLst>
              </p:cNvPr>
              <p:cNvSpPr txBox="1"/>
              <p:nvPr/>
            </p:nvSpPr>
            <p:spPr>
              <a:xfrm>
                <a:off x="449989" y="2945007"/>
                <a:ext cx="65919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梯形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A7C7372-1B48-8CD9-4267-B0D3349ED7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45007"/>
                <a:ext cx="6591998" cy="765061"/>
              </a:xfrm>
              <a:prstGeom prst="rect">
                <a:avLst/>
              </a:prstGeom>
              <a:blipFill>
                <a:blip r:embed="rId3"/>
                <a:stretch>
                  <a:fillRect l="-1480" r="-166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E92E292-AB0C-F496-7C6F-130C52186B1C}"/>
                  </a:ext>
                </a:extLst>
              </p:cNvPr>
              <p:cNvSpPr txBox="1"/>
              <p:nvPr/>
            </p:nvSpPr>
            <p:spPr>
              <a:xfrm>
                <a:off x="6744072" y="2931861"/>
                <a:ext cx="350113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，解得：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E92E292-AB0C-F496-7C6F-130C52186B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4072" y="2931861"/>
                <a:ext cx="3501136" cy="772808"/>
              </a:xfrm>
              <a:prstGeom prst="rect">
                <a:avLst/>
              </a:prstGeom>
              <a:blipFill>
                <a:blip r:embed="rId4"/>
                <a:stretch>
                  <a:fillRect l="-2609" r="-2783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AF544F8-DD16-AB36-AB8E-91F737A79B04}"/>
              </a:ext>
            </a:extLst>
          </p:cNvPr>
          <p:cNvSpPr txBox="1"/>
          <p:nvPr/>
        </p:nvSpPr>
        <p:spPr>
          <a:xfrm>
            <a:off x="449989" y="3690275"/>
            <a:ext cx="4445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6E675A0-553E-CE32-007C-3400145E4A9A}"/>
                  </a:ext>
                </a:extLst>
              </p:cNvPr>
              <p:cNvSpPr txBox="1"/>
              <p:nvPr/>
            </p:nvSpPr>
            <p:spPr>
              <a:xfrm>
                <a:off x="449989" y="4165763"/>
                <a:ext cx="693013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梯形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BDEC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6E675A0-553E-CE32-007C-3400145E4A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65763"/>
                <a:ext cx="6930137" cy="765061"/>
              </a:xfrm>
              <a:prstGeom prst="rect">
                <a:avLst/>
              </a:prstGeom>
              <a:blipFill>
                <a:blip r:embed="rId5"/>
                <a:stretch>
                  <a:fillRect l="-1407" r="-1583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B643AA1-E595-9FB1-3F33-9C098958F0CA}"/>
                  </a:ext>
                </a:extLst>
              </p:cNvPr>
              <p:cNvSpPr txBox="1"/>
              <p:nvPr/>
            </p:nvSpPr>
            <p:spPr>
              <a:xfrm>
                <a:off x="7064659" y="4160364"/>
                <a:ext cx="2407349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B643AA1-E595-9FB1-3F33-9C098958F0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4659" y="4160364"/>
                <a:ext cx="2407349" cy="727279"/>
              </a:xfrm>
              <a:prstGeom prst="rect">
                <a:avLst/>
              </a:prstGeom>
              <a:blipFill>
                <a:blip r:embed="rId6"/>
                <a:stretch>
                  <a:fillRect l="-4051" r="-4051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yt_shape_15854"/>
              <p:cNvSpPr txBox="1"/>
              <p:nvPr/>
            </p:nvSpPr>
            <p:spPr>
              <a:xfrm>
                <a:off x="540119" y="836712"/>
                <a:ext cx="11111999" cy="11591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在抛物线对称轴右侧，是否存在点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，使得以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为顶点的四边形的面积为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？若存在，请求出点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的横坐标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的值；若不存在，请说明理由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" name="yt_shape_158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1159163"/>
              </a:xfrm>
              <a:prstGeom prst="rect">
                <a:avLst/>
              </a:prstGeom>
              <a:blipFill>
                <a:blip r:embed="rId7"/>
                <a:stretch>
                  <a:fillRect l="-1701" t="-4211" r="-1098" b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yt_shape_15867"/>
              <p:cNvSpPr txBox="1"/>
              <p:nvPr/>
            </p:nvSpPr>
            <p:spPr>
              <a:xfrm>
                <a:off x="630011" y="4793315"/>
                <a:ext cx="6187720" cy="14108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14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（舍去）或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14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（舍去），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综上所述，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7" name="yt_shape_158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4793315"/>
                <a:ext cx="6187720" cy="1410835"/>
              </a:xfrm>
              <a:prstGeom prst="rect">
                <a:avLst/>
              </a:prstGeom>
              <a:blipFill>
                <a:blip r:embed="rId8"/>
                <a:stretch>
                  <a:fillRect l="-2956" r="-2167" b="-64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yt_shape_15870"/>
          <p:cNvSpPr txBox="1"/>
          <p:nvPr/>
        </p:nvSpPr>
        <p:spPr>
          <a:xfrm>
            <a:off x="3404450" y="6367178"/>
            <a:ext cx="5199180" cy="162987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050" b="0" i="0" u="none" spc="-9050" dirty="0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  <a:cs typeface="宋体" pitchFamily="90"/>
              </a:rPr>
              <a:t> </a:t>
            </a:r>
            <a:r>
              <a:rPr lang="en-US" altLang="zh-CN" sz="9050" b="0" i="0" u="none" spc="38280" dirty="0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  <a:cs typeface="宋体" pitchFamily="90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69EB2EAD-BEC5-B9F6-A52B-9425359F51F5}"/>
                  </a:ext>
                </a:extLst>
              </p:cNvPr>
              <p:cNvSpPr txBox="1"/>
              <p:nvPr/>
            </p:nvSpPr>
            <p:spPr>
              <a:xfrm>
                <a:off x="540000" y="4746509"/>
                <a:ext cx="6307963" cy="8507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14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（舍去）或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14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（舍去），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69EB2EAD-BEC5-B9F6-A52B-9425359F51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46509"/>
                <a:ext cx="6307963" cy="850786"/>
              </a:xfrm>
              <a:prstGeom prst="rect">
                <a:avLst/>
              </a:prstGeom>
              <a:blipFill>
                <a:blip r:embed="rId10"/>
                <a:stretch>
                  <a:fillRect l="-1547" r="-1644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2ADAF980-52D1-E819-015D-22996EC3AA0B}"/>
                  </a:ext>
                </a:extLst>
              </p:cNvPr>
              <p:cNvSpPr txBox="1"/>
              <p:nvPr/>
            </p:nvSpPr>
            <p:spPr>
              <a:xfrm>
                <a:off x="540000" y="5503683"/>
                <a:ext cx="229781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综上所述，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2ADAF980-52D1-E819-015D-22996EC3AA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03683"/>
                <a:ext cx="2297811" cy="733629"/>
              </a:xfrm>
              <a:prstGeom prst="rect">
                <a:avLst/>
              </a:prstGeom>
              <a:blipFill>
                <a:blip r:embed="rId11"/>
                <a:stretch>
                  <a:fillRect l="-4244" r="-4244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图片 11">
            <a:extLst>
              <a:ext uri="{FF2B5EF4-FFF2-40B4-BE49-F238E27FC236}">
                <a16:creationId xmlns:a16="http://schemas.microsoft.com/office/drawing/2014/main" id="{BFDB0D6E-71D5-1136-3BB4-CDF73B81220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046166" y="1559735"/>
            <a:ext cx="1931712" cy="224916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06552CD-598B-384C-CEA2-70B9FF888E9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046166" y="4084246"/>
            <a:ext cx="2080305" cy="2282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20" grpId="0" build="allAtOnce"/>
      <p:bldP spid="2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3" name="yt_shape_15873"/>
          <p:cNvSpPr txBox="1"/>
          <p:nvPr/>
        </p:nvSpPr>
        <p:spPr>
          <a:xfrm>
            <a:off x="540000" y="1105443"/>
            <a:ext cx="98809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）的对称轴为直线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</p:txBody>
      </p:sp>
      <p:sp>
        <p:nvSpPr>
          <p:cNvPr id="15874" name="yt_shape_15874"/>
          <p:cNvSpPr txBox="1"/>
          <p:nvPr/>
        </p:nvSpPr>
        <p:spPr>
          <a:xfrm>
            <a:off x="540000" y="1584746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15875" name="yt_shape_15875"/>
          <p:cNvSpPr txBox="1"/>
          <p:nvPr/>
        </p:nvSpPr>
        <p:spPr>
          <a:xfrm>
            <a:off x="540000" y="32039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）都在此抛物线上，且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，试比较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的大小，并说明理由；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877" name="yt_shape_15877"/>
              <p:cNvSpPr txBox="1"/>
              <p:nvPr/>
            </p:nvSpPr>
            <p:spPr>
              <a:xfrm>
                <a:off x="540000" y="2035646"/>
                <a:ext cx="8103822" cy="11215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）根据题意可知，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）的对称轴为直线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5877" name="yt_shape_158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35646"/>
                <a:ext cx="8103822" cy="1121525"/>
              </a:xfrm>
              <a:prstGeom prst="rect">
                <a:avLst/>
              </a:prstGeom>
              <a:blipFill>
                <a:blip r:embed="rId2"/>
                <a:stretch>
                  <a:fillRect l="-2333" t="-4891" r="-1354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51E3AE1-002F-B7EC-D89F-3A1F1DF1AE6C}"/>
              </a:ext>
            </a:extLst>
          </p:cNvPr>
          <p:cNvSpPr txBox="1"/>
          <p:nvPr/>
        </p:nvSpPr>
        <p:spPr>
          <a:xfrm>
            <a:off x="449989" y="1988840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）根据题意可知，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B65C9CF-C2C0-4A8B-2851-BBD5EF222FF8}"/>
                  </a:ext>
                </a:extLst>
              </p:cNvPr>
              <p:cNvSpPr txBox="1"/>
              <p:nvPr/>
            </p:nvSpPr>
            <p:spPr>
              <a:xfrm>
                <a:off x="449989" y="2464328"/>
                <a:ext cx="8205533" cy="7288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抛物线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）的对称轴为直线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B65C9CF-C2C0-4A8B-2851-BBD5EF222F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64328"/>
                <a:ext cx="8205533" cy="728803"/>
              </a:xfrm>
              <a:prstGeom prst="rect">
                <a:avLst/>
              </a:prstGeom>
              <a:blipFill>
                <a:blip r:embed="rId3"/>
                <a:stretch>
                  <a:fillRect l="-1189" r="-118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5872"/>
          <p:cNvSpPr txBox="1"/>
          <p:nvPr/>
        </p:nvSpPr>
        <p:spPr>
          <a:xfrm>
            <a:off x="540000" y="692696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二次函数与动直线运动问题</a:t>
            </a:r>
          </a:p>
        </p:txBody>
      </p:sp>
      <p:sp>
        <p:nvSpPr>
          <p:cNvPr id="10" name="yt_shape_15879"/>
          <p:cNvSpPr txBox="1"/>
          <p:nvPr/>
        </p:nvSpPr>
        <p:spPr>
          <a:xfrm>
            <a:off x="540000" y="4134347"/>
            <a:ext cx="9541073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）由（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）可知，抛物线的表达式为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的增大而增大，当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的增大而减小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结合函数图象可知，当抛物线开口向上时，距离对称轴越远，值越大，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2E9CC09-6EC3-99CF-B8E8-CFA7F7F11A0B}"/>
              </a:ext>
            </a:extLst>
          </p:cNvPr>
          <p:cNvSpPr txBox="1"/>
          <p:nvPr/>
        </p:nvSpPr>
        <p:spPr>
          <a:xfrm>
            <a:off x="449989" y="4087541"/>
            <a:ext cx="877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）可知，抛物线的表达式为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B4AEA1B-3967-1355-D2B2-428E675EC121}"/>
              </a:ext>
            </a:extLst>
          </p:cNvPr>
          <p:cNvSpPr txBox="1"/>
          <p:nvPr/>
        </p:nvSpPr>
        <p:spPr>
          <a:xfrm>
            <a:off x="449989" y="4563029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5B60715-BE7C-863E-5CA6-0B24630544B4}"/>
              </a:ext>
            </a:extLst>
          </p:cNvPr>
          <p:cNvSpPr txBox="1"/>
          <p:nvPr/>
        </p:nvSpPr>
        <p:spPr>
          <a:xfrm>
            <a:off x="449989" y="5038517"/>
            <a:ext cx="8685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的增大而增大，当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的增大而减小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ECE251F-2538-36FA-9B0B-006511901B71}"/>
              </a:ext>
            </a:extLst>
          </p:cNvPr>
          <p:cNvSpPr txBox="1"/>
          <p:nvPr/>
        </p:nvSpPr>
        <p:spPr>
          <a:xfrm>
            <a:off x="449989" y="5514005"/>
            <a:ext cx="3701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F912A79-29BC-38C3-C591-9D9A533272A8}"/>
              </a:ext>
            </a:extLst>
          </p:cNvPr>
          <p:cNvSpPr txBox="1"/>
          <p:nvPr/>
        </p:nvSpPr>
        <p:spPr>
          <a:xfrm>
            <a:off x="3863752" y="5549426"/>
            <a:ext cx="408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A9D8EE9-63B5-AD81-BB81-4D1B4A131A5C}"/>
              </a:ext>
            </a:extLst>
          </p:cNvPr>
          <p:cNvSpPr txBox="1"/>
          <p:nvPr/>
        </p:nvSpPr>
        <p:spPr>
          <a:xfrm>
            <a:off x="444061" y="5989493"/>
            <a:ext cx="9628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结合函数图象可知，当抛物线开口向上时，距离对称轴越远，值越大，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DD1C36B-82F1-3E97-78B5-80CC6322C83A}"/>
              </a:ext>
            </a:extLst>
          </p:cNvPr>
          <p:cNvSpPr txBox="1"/>
          <p:nvPr/>
        </p:nvSpPr>
        <p:spPr>
          <a:xfrm>
            <a:off x="9751429" y="5948639"/>
            <a:ext cx="1338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2777</Words>
  <Application>Microsoft Office PowerPoint</Application>
  <PresentationFormat>宽屏</PresentationFormat>
  <Paragraphs>142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43</cp:revision>
  <dcterms:created xsi:type="dcterms:W3CDTF">2023-05-05T05:33:04Z</dcterms:created>
  <dcterms:modified xsi:type="dcterms:W3CDTF">2023-10-21T02:31:35Z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