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9" r:id="rId5"/>
    <p:sldId id="381" r:id="rId6"/>
    <p:sldId id="370" r:id="rId7"/>
    <p:sldId id="384" r:id="rId8"/>
    <p:sldId id="371" r:id="rId9"/>
    <p:sldId id="376" r:id="rId10"/>
    <p:sldId id="389" r:id="rId11"/>
    <p:sldId id="378" r:id="rId12"/>
    <p:sldId id="387" r:id="rId13"/>
    <p:sldId id="388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96" autoAdjust="0"/>
    <p:restoredTop sz="94660" autoAdjust="0"/>
  </p:normalViewPr>
  <p:slideViewPr>
    <p:cSldViewPr>
      <p:cViewPr varScale="1">
        <p:scale>
          <a:sx n="59" d="100"/>
          <a:sy n="59" d="100"/>
        </p:scale>
        <p:origin x="256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23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bin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bin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11" Type="http://schemas.openxmlformats.org/officeDocument/2006/relationships/image" Target="../media/image17.png"/><Relationship Id="rId5" Type="http://schemas.openxmlformats.org/officeDocument/2006/relationships/image" Target="../media/image12.png"/><Relationship Id="rId10" Type="http://schemas.openxmlformats.org/officeDocument/2006/relationships/image" Target="../media/image16.png"/><Relationship Id="rId4" Type="http://schemas.openxmlformats.org/officeDocument/2006/relationships/image" Target="../media/image11.png"/><Relationship Id="rId9" Type="http://schemas.openxmlformats.org/officeDocument/2006/relationships/image" Target="../media/image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1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11" Type="http://schemas.openxmlformats.org/officeDocument/2006/relationships/image" Target="../media/image30.png"/><Relationship Id="rId5" Type="http://schemas.openxmlformats.org/officeDocument/2006/relationships/image" Target="../media/image25.png"/><Relationship Id="rId10" Type="http://schemas.openxmlformats.org/officeDocument/2006/relationships/image" Target="../media/image29.png"/><Relationship Id="rId4" Type="http://schemas.openxmlformats.org/officeDocument/2006/relationships/image" Target="../media/image24.png"/><Relationship Id="rId9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82" name="yt_shape_15882"/>
          <p:cNvSpPr txBox="1"/>
          <p:nvPr/>
        </p:nvSpPr>
        <p:spPr>
          <a:xfrm>
            <a:off x="540000" y="908720"/>
            <a:ext cx="364843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与三角形综合题</a:t>
            </a:r>
          </a:p>
        </p:txBody>
      </p:sp>
      <p:sp>
        <p:nvSpPr>
          <p:cNvPr id="15883" name="yt_shape_15883"/>
          <p:cNvSpPr txBox="1"/>
          <p:nvPr/>
        </p:nvSpPr>
        <p:spPr>
          <a:xfrm>
            <a:off x="540119" y="140828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（安徽省中考）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是斜边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的中点，将线段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位置，点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外，连接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884" name="yt_image_1588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8203" y="2367720"/>
            <a:ext cx="4795592" cy="136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886" name="yt_shape_15886"/>
          <p:cNvSpPr txBox="1"/>
          <p:nvPr/>
        </p:nvSpPr>
        <p:spPr>
          <a:xfrm>
            <a:off x="540000" y="3784091"/>
            <a:ext cx="54149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887" name="yt_shape_15887"/>
          <p:cNvSpPr txBox="1"/>
          <p:nvPr/>
        </p:nvSpPr>
        <p:spPr>
          <a:xfrm>
            <a:off x="540000" y="4263394"/>
            <a:ext cx="72904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888" name="yt_shape_15888"/>
          <p:cNvSpPr txBox="1"/>
          <p:nvPr/>
        </p:nvSpPr>
        <p:spPr>
          <a:xfrm>
            <a:off x="540000" y="4742697"/>
            <a:ext cx="51135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5889" name="yt_shape_15889"/>
          <p:cNvSpPr txBox="1"/>
          <p:nvPr/>
        </p:nvSpPr>
        <p:spPr>
          <a:xfrm>
            <a:off x="540000" y="5222000"/>
            <a:ext cx="75613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9477954">
            <a:extLst>
              <a:ext uri="{FF2B5EF4-FFF2-40B4-BE49-F238E27FC236}">
                <a16:creationId xmlns:a16="http://schemas.microsoft.com/office/drawing/2014/main" id="{09F85B7F-65E9-29C6-6096-4AD18E4777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7749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DBF6DEA-8D98-CD67-293A-866F3D67AB95}"/>
              </a:ext>
            </a:extLst>
          </p:cNvPr>
          <p:cNvSpPr txBox="1"/>
          <p:nvPr/>
        </p:nvSpPr>
        <p:spPr>
          <a:xfrm>
            <a:off x="5004527" y="3737285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" name="yt_shape_15974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（安徽省中考）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，已知四边形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是矩形，点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975" name="yt_image_15975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67466" y="2815998"/>
            <a:ext cx="4784652" cy="1995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977" name="yt_shape_15977"/>
          <p:cNvSpPr txBox="1"/>
          <p:nvPr/>
        </p:nvSpPr>
        <p:spPr>
          <a:xfrm>
            <a:off x="540000" y="1844824"/>
            <a:ext cx="31114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A2D404E-D9A5-9B37-31DF-DBDCFB594480}"/>
              </a:ext>
            </a:extLst>
          </p:cNvPr>
          <p:cNvSpPr txBox="1"/>
          <p:nvPr/>
        </p:nvSpPr>
        <p:spPr>
          <a:xfrm>
            <a:off x="449989" y="2318906"/>
            <a:ext cx="8085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是矩形，点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的延长线上，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888BD7C-E19C-B001-B56B-325573196693}"/>
              </a:ext>
            </a:extLst>
          </p:cNvPr>
          <p:cNvSpPr txBox="1"/>
          <p:nvPr/>
        </p:nvSpPr>
        <p:spPr>
          <a:xfrm>
            <a:off x="449989" y="2794394"/>
            <a:ext cx="3585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32D9000-2F9A-AB4F-B95F-CBEF6971634F}"/>
              </a:ext>
            </a:extLst>
          </p:cNvPr>
          <p:cNvSpPr txBox="1"/>
          <p:nvPr/>
        </p:nvSpPr>
        <p:spPr>
          <a:xfrm>
            <a:off x="449989" y="3269882"/>
            <a:ext cx="3529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C586887-9E66-C1CE-DF71-E672DCDA41C6}"/>
              </a:ext>
            </a:extLst>
          </p:cNvPr>
          <p:cNvSpPr txBox="1"/>
          <p:nvPr/>
        </p:nvSpPr>
        <p:spPr>
          <a:xfrm>
            <a:off x="449989" y="3745370"/>
            <a:ext cx="285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4B6B373-26D9-B9F1-9FC0-9E4C55E660D4}"/>
              </a:ext>
            </a:extLst>
          </p:cNvPr>
          <p:cNvSpPr txBox="1"/>
          <p:nvPr/>
        </p:nvSpPr>
        <p:spPr>
          <a:xfrm>
            <a:off x="3428139" y="3745370"/>
            <a:ext cx="670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SAS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1028D12-4F1C-C863-20D4-7EFBFB065DA9}"/>
              </a:ext>
            </a:extLst>
          </p:cNvPr>
          <p:cNvSpPr txBox="1"/>
          <p:nvPr/>
        </p:nvSpPr>
        <p:spPr>
          <a:xfrm>
            <a:off x="4223477" y="3745370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marR="0" lvl="0" defTabSz="914400" rtl="0" eaLnBrk="1" fontAlgn="auto" latinLnBrk="0" hangingPunct="0">
              <a:lnSpc>
                <a:spcPct val="129999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348CE3E-4930-440C-57BB-98B7AE9E4683}"/>
              </a:ext>
            </a:extLst>
          </p:cNvPr>
          <p:cNvSpPr txBox="1"/>
          <p:nvPr/>
        </p:nvSpPr>
        <p:spPr>
          <a:xfrm>
            <a:off x="449989" y="4220858"/>
            <a:ext cx="285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D1D3045-A0D4-B2A4-F686-941DF37EB00D}"/>
              </a:ext>
            </a:extLst>
          </p:cNvPr>
          <p:cNvSpPr txBox="1"/>
          <p:nvPr/>
        </p:nvSpPr>
        <p:spPr>
          <a:xfrm>
            <a:off x="449989" y="4696346"/>
            <a:ext cx="6023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0B7F692-85C8-85D2-3390-4737513DCB9E}"/>
              </a:ext>
            </a:extLst>
          </p:cNvPr>
          <p:cNvSpPr txBox="1"/>
          <p:nvPr/>
        </p:nvSpPr>
        <p:spPr>
          <a:xfrm>
            <a:off x="449989" y="5171834"/>
            <a:ext cx="241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EGB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B87E2A0-A12F-AF35-1613-9AFD48FD98EB}"/>
              </a:ext>
            </a:extLst>
          </p:cNvPr>
          <p:cNvSpPr txBox="1"/>
          <p:nvPr/>
        </p:nvSpPr>
        <p:spPr>
          <a:xfrm>
            <a:off x="449989" y="5647322"/>
            <a:ext cx="188982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故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982" name="yt_shape_15982"/>
              <p:cNvSpPr txBox="1"/>
              <p:nvPr/>
            </p:nvSpPr>
            <p:spPr>
              <a:xfrm>
                <a:off x="540000" y="1326098"/>
                <a:ext cx="9146735" cy="505523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）解：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是矩形，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），则有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，化简得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（舍去），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5982" name="yt_shape_159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26098"/>
                <a:ext cx="9146735" cy="5055230"/>
              </a:xfrm>
              <a:prstGeom prst="rect">
                <a:avLst/>
              </a:prstGeom>
              <a:blipFill>
                <a:blip r:embed="rId2"/>
                <a:stretch>
                  <a:fillRect l="-2067" t="-1086" r="-1200" b="-10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A14F704-6EF4-CC51-112D-98A57CF12B95}"/>
              </a:ext>
            </a:extLst>
          </p:cNvPr>
          <p:cNvSpPr txBox="1"/>
          <p:nvPr/>
        </p:nvSpPr>
        <p:spPr>
          <a:xfrm>
            <a:off x="449989" y="1279292"/>
            <a:ext cx="4785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是矩形，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AC4B70C-CB57-09B1-702D-E9BF335C0495}"/>
              </a:ext>
            </a:extLst>
          </p:cNvPr>
          <p:cNvSpPr txBox="1"/>
          <p:nvPr/>
        </p:nvSpPr>
        <p:spPr>
          <a:xfrm>
            <a:off x="449989" y="1754780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73A927F-85A8-1312-ECCD-85B23DFEBADB}"/>
              </a:ext>
            </a:extLst>
          </p:cNvPr>
          <p:cNvSpPr txBox="1"/>
          <p:nvPr/>
        </p:nvSpPr>
        <p:spPr>
          <a:xfrm>
            <a:off x="449989" y="2230268"/>
            <a:ext cx="5256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7840DD4-E126-053E-99F0-B7BD78781057}"/>
              </a:ext>
            </a:extLst>
          </p:cNvPr>
          <p:cNvSpPr txBox="1"/>
          <p:nvPr/>
        </p:nvSpPr>
        <p:spPr>
          <a:xfrm>
            <a:off x="449989" y="2705756"/>
            <a:ext cx="2870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026EFF3-68FD-1526-256A-0B4A499BC43D}"/>
                  </a:ext>
                </a:extLst>
              </p:cNvPr>
              <p:cNvSpPr txBox="1"/>
              <p:nvPr/>
            </p:nvSpPr>
            <p:spPr>
              <a:xfrm>
                <a:off x="449989" y="3181244"/>
                <a:ext cx="1704023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026EFF3-68FD-1526-256A-0B4A499BC4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81244"/>
                <a:ext cx="1704023" cy="771792"/>
              </a:xfrm>
              <a:prstGeom prst="rect">
                <a:avLst/>
              </a:prstGeom>
              <a:blipFill>
                <a:blip r:embed="rId3"/>
                <a:stretch>
                  <a:fillRect l="-5735" r="-57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F8194EA0-3DAA-2D9B-480E-D99C9569E7F6}"/>
              </a:ext>
            </a:extLst>
          </p:cNvPr>
          <p:cNvSpPr txBox="1"/>
          <p:nvPr/>
        </p:nvSpPr>
        <p:spPr>
          <a:xfrm>
            <a:off x="449989" y="3859424"/>
            <a:ext cx="2870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5ECB37B-C2EC-F090-99B4-F0181A44C29A}"/>
              </a:ext>
            </a:extLst>
          </p:cNvPr>
          <p:cNvSpPr txBox="1"/>
          <p:nvPr/>
        </p:nvSpPr>
        <p:spPr>
          <a:xfrm>
            <a:off x="449989" y="4334912"/>
            <a:ext cx="9238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），则有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，化简得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DF5098E-2B84-C294-443B-D12EE71A312C}"/>
                  </a:ext>
                </a:extLst>
              </p:cNvPr>
              <p:cNvSpPr txBox="1"/>
              <p:nvPr/>
            </p:nvSpPr>
            <p:spPr>
              <a:xfrm>
                <a:off x="449989" y="4810400"/>
                <a:ext cx="4206113" cy="853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（舍去），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DF5098E-2B84-C294-443B-D12EE71A31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10400"/>
                <a:ext cx="4206113" cy="853136"/>
              </a:xfrm>
              <a:prstGeom prst="rect">
                <a:avLst/>
              </a:prstGeom>
              <a:blipFill>
                <a:blip r:embed="rId4"/>
                <a:stretch>
                  <a:fillRect l="-2319" r="-2319" b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C5CB3FE-7AF8-CD26-DDE9-5724DF60F204}"/>
                  </a:ext>
                </a:extLst>
              </p:cNvPr>
              <p:cNvSpPr txBox="1"/>
              <p:nvPr/>
            </p:nvSpPr>
            <p:spPr>
              <a:xfrm>
                <a:off x="449989" y="5569924"/>
                <a:ext cx="1802574" cy="8093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C5CB3FE-7AF8-CD26-DDE9-5724DF60F2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69924"/>
                <a:ext cx="1802574" cy="809320"/>
              </a:xfrm>
              <a:prstGeom prst="rect">
                <a:avLst/>
              </a:prstGeom>
              <a:blipFill>
                <a:blip r:embed="rId5"/>
                <a:stretch>
                  <a:fillRect l="-5405" r="-5743" b="-4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yt_shape_15978"/>
          <p:cNvSpPr txBox="1"/>
          <p:nvPr/>
        </p:nvSpPr>
        <p:spPr>
          <a:xfrm>
            <a:off x="556318" y="904850"/>
            <a:ext cx="38279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的长；</a:t>
            </a:r>
          </a:p>
        </p:txBody>
      </p:sp>
      <p:pic>
        <p:nvPicPr>
          <p:cNvPr id="13" name="yt_image_15975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80935" y="1232503"/>
            <a:ext cx="4784652" cy="1995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86" name="yt_shape_15986"/>
          <p:cNvSpPr txBox="1"/>
          <p:nvPr/>
        </p:nvSpPr>
        <p:spPr>
          <a:xfrm>
            <a:off x="540000" y="1188032"/>
            <a:ext cx="75741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，在线段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上取点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，使得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988" name="yt_shape_15988"/>
          <p:cNvSpPr txBox="1"/>
          <p:nvPr/>
        </p:nvSpPr>
        <p:spPr>
          <a:xfrm>
            <a:off x="5031116" y="1819699"/>
            <a:ext cx="1731564" cy="134171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450" b="0" i="0" u="none" spc="-7450">
                <a:solidFill>
                  <a:srgbClr val="1EE3CF"/>
                </a:solidFill>
                <a:effectLst/>
                <a:latin typeface="Times New Roman" pitchFamily="74"/>
                <a:ea typeface="宋体" pitchFamily="74"/>
                <a:cs typeface="宋体" pitchFamily="74"/>
              </a:rPr>
              <a:t> </a:t>
            </a:r>
            <a:r>
              <a:rPr lang="en-US" altLang="zh-CN" sz="7450" b="0" i="0" u="none" spc="11640">
                <a:solidFill>
                  <a:srgbClr val="1EE3CF"/>
                </a:solidFill>
                <a:effectLst/>
                <a:latin typeface="Times New Roman" pitchFamily="74"/>
                <a:ea typeface="宋体" pitchFamily="74"/>
                <a:cs typeface="宋体" pitchFamily="74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5987" name="yt_image_15987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1116" y="1819699"/>
            <a:ext cx="1712851" cy="1481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990" name="yt_shape_15990"/>
          <p:cNvSpPr txBox="1"/>
          <p:nvPr/>
        </p:nvSpPr>
        <p:spPr>
          <a:xfrm>
            <a:off x="540000" y="3351443"/>
            <a:ext cx="83067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991" name="yt_shape_15991"/>
          <p:cNvSpPr txBox="1"/>
          <p:nvPr/>
        </p:nvSpPr>
        <p:spPr>
          <a:xfrm>
            <a:off x="540000" y="3830746"/>
            <a:ext cx="44611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AEP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SAS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），</a:t>
            </a:r>
          </a:p>
        </p:txBody>
      </p:sp>
      <p:sp>
        <p:nvSpPr>
          <p:cNvPr id="15992" name="yt_shape_15992"/>
          <p:cNvSpPr txBox="1"/>
          <p:nvPr/>
        </p:nvSpPr>
        <p:spPr>
          <a:xfrm>
            <a:off x="540000" y="4310049"/>
            <a:ext cx="41357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993" name="yt_shape_15993"/>
          <p:cNvSpPr txBox="1"/>
          <p:nvPr/>
        </p:nvSpPr>
        <p:spPr>
          <a:xfrm>
            <a:off x="540000" y="4789352"/>
            <a:ext cx="82085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994" name="yt_shape_15994"/>
          <p:cNvSpPr txBox="1"/>
          <p:nvPr/>
        </p:nvSpPr>
        <p:spPr>
          <a:xfrm>
            <a:off x="540000" y="5268655"/>
            <a:ext cx="39437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为等腰直角三角形，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995" name="yt_shape_15995"/>
              <p:cNvSpPr txBox="1"/>
              <p:nvPr/>
            </p:nvSpPr>
            <p:spPr>
              <a:xfrm>
                <a:off x="540000" y="5747958"/>
                <a:ext cx="4757841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5995" name="yt_shape_159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747958"/>
                <a:ext cx="4757841" cy="466666"/>
              </a:xfrm>
              <a:prstGeom prst="rect">
                <a:avLst/>
              </a:prstGeom>
              <a:blipFill>
                <a:blip r:embed="rId3"/>
                <a:stretch>
                  <a:fillRect l="-3974" t="-5263" r="-2949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997" name="yt_shape_15997"/>
              <p:cNvSpPr txBox="1"/>
              <p:nvPr/>
            </p:nvSpPr>
            <p:spPr>
              <a:xfrm>
                <a:off x="540000" y="6265412"/>
                <a:ext cx="2638671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5997" name="yt_shape_159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265412"/>
                <a:ext cx="2638671" cy="466666"/>
              </a:xfrm>
              <a:prstGeom prst="rect">
                <a:avLst/>
              </a:prstGeom>
              <a:blipFill>
                <a:blip r:embed="rId4"/>
                <a:stretch>
                  <a:fillRect l="-7176" t="-5263" r="-6250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314E3B0-5443-202D-29A2-3F9EB64C3289}"/>
              </a:ext>
            </a:extLst>
          </p:cNvPr>
          <p:cNvSpPr txBox="1"/>
          <p:nvPr/>
        </p:nvSpPr>
        <p:spPr>
          <a:xfrm>
            <a:off x="449989" y="1141226"/>
            <a:ext cx="7681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，在线段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上取点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，使得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DAA8301-77D9-2199-971E-8DD6128DB739}"/>
              </a:ext>
            </a:extLst>
          </p:cNvPr>
          <p:cNvSpPr txBox="1"/>
          <p:nvPr/>
        </p:nvSpPr>
        <p:spPr>
          <a:xfrm>
            <a:off x="449989" y="3304637"/>
            <a:ext cx="84065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2C8F42F-09ED-A625-958A-91FD31A63D46}"/>
              </a:ext>
            </a:extLst>
          </p:cNvPr>
          <p:cNvSpPr txBox="1"/>
          <p:nvPr/>
        </p:nvSpPr>
        <p:spPr>
          <a:xfrm>
            <a:off x="449989" y="3783940"/>
            <a:ext cx="2888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AEP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139D9BE-F357-F81E-DFA7-5F98966557B0}"/>
              </a:ext>
            </a:extLst>
          </p:cNvPr>
          <p:cNvSpPr txBox="1"/>
          <p:nvPr/>
        </p:nvSpPr>
        <p:spPr>
          <a:xfrm>
            <a:off x="3463064" y="3783940"/>
            <a:ext cx="670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SAS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C7E7C61-ED43-C9E8-EF6D-76A9FCC2CD42}"/>
              </a:ext>
            </a:extLst>
          </p:cNvPr>
          <p:cNvSpPr txBox="1"/>
          <p:nvPr/>
        </p:nvSpPr>
        <p:spPr>
          <a:xfrm>
            <a:off x="4258402" y="3783940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13A532D-7208-9C55-23EC-F8DE1ABCE66A}"/>
              </a:ext>
            </a:extLst>
          </p:cNvPr>
          <p:cNvSpPr txBox="1"/>
          <p:nvPr/>
        </p:nvSpPr>
        <p:spPr>
          <a:xfrm>
            <a:off x="449989" y="4263243"/>
            <a:ext cx="4275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96A5C73-D665-8323-967C-669236C7B2A3}"/>
              </a:ext>
            </a:extLst>
          </p:cNvPr>
          <p:cNvSpPr txBox="1"/>
          <p:nvPr/>
        </p:nvSpPr>
        <p:spPr>
          <a:xfrm>
            <a:off x="449989" y="4742546"/>
            <a:ext cx="830922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C806000-CED9-DBDA-B6B8-A568528C76E8}"/>
              </a:ext>
            </a:extLst>
          </p:cNvPr>
          <p:cNvSpPr txBox="1"/>
          <p:nvPr/>
        </p:nvSpPr>
        <p:spPr>
          <a:xfrm>
            <a:off x="449989" y="5221849"/>
            <a:ext cx="408571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为等腰直角三角形，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65C3A8F-BB50-E210-D84E-B19C77EFCB53}"/>
                  </a:ext>
                </a:extLst>
              </p:cNvPr>
              <p:cNvSpPr txBox="1"/>
              <p:nvPr/>
            </p:nvSpPr>
            <p:spPr>
              <a:xfrm>
                <a:off x="449989" y="5701152"/>
                <a:ext cx="4891913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AG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65C3A8F-BB50-E210-D84E-B19C77EFCB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701152"/>
                <a:ext cx="4891913" cy="555765"/>
              </a:xfrm>
              <a:prstGeom prst="rect">
                <a:avLst/>
              </a:prstGeom>
              <a:blipFill>
                <a:blip r:embed="rId5"/>
                <a:stretch>
                  <a:fillRect l="-1995" r="-1995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051F0B9-7871-AC0F-34D8-F67DC939D802}"/>
                  </a:ext>
                </a:extLst>
              </p:cNvPr>
              <p:cNvSpPr txBox="1"/>
              <p:nvPr/>
            </p:nvSpPr>
            <p:spPr>
              <a:xfrm>
                <a:off x="449989" y="6218606"/>
                <a:ext cx="2793239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AG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051F0B9-7871-AC0F-34D8-F67DC939D8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218606"/>
                <a:ext cx="2793239" cy="555765"/>
              </a:xfrm>
              <a:prstGeom prst="rect">
                <a:avLst/>
              </a:prstGeom>
              <a:blipFill>
                <a:blip r:embed="rId6"/>
                <a:stretch>
                  <a:fillRect l="-3493" t="-1099" r="-3493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yt_shape_15979">
                <a:extLst>
                  <a:ext uri="{FF2B5EF4-FFF2-40B4-BE49-F238E27FC236}">
                    <a16:creationId xmlns:a16="http://schemas.microsoft.com/office/drawing/2014/main" id="{A3FF60CA-94C1-1348-ACF3-E8BAA031B5D7}"/>
                  </a:ext>
                </a:extLst>
              </p:cNvPr>
              <p:cNvSpPr txBox="1"/>
              <p:nvPr/>
            </p:nvSpPr>
            <p:spPr>
              <a:xfrm>
                <a:off x="540000" y="692696"/>
                <a:ext cx="7982955" cy="43163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）如图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，连接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，求证：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EG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DG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）证明：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是矩形，点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的延长线上，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SAS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GEB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GBE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EGB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2" name="yt_shape_15979">
                <a:extLst>
                  <a:ext uri="{FF2B5EF4-FFF2-40B4-BE49-F238E27FC236}">
                    <a16:creationId xmlns:a16="http://schemas.microsoft.com/office/drawing/2014/main" id="{A3FF60CA-94C1-1348-ACF3-E8BAA031B5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92696"/>
                <a:ext cx="7982955" cy="4316310"/>
              </a:xfrm>
              <a:prstGeom prst="rect">
                <a:avLst/>
              </a:prstGeom>
              <a:blipFill>
                <a:blip r:embed="rId7"/>
                <a:stretch>
                  <a:fillRect l="-2368" t="-565" r="-1528" b="-33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3" name="yt_image_15975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/>
          <a:srcRect l="50110"/>
          <a:stretch/>
        </p:blipFill>
        <p:spPr bwMode="auto">
          <a:xfrm>
            <a:off x="8866745" y="1168238"/>
            <a:ext cx="2387051" cy="1995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90" name="yt_shape_15890"/>
          <p:cNvSpPr txBox="1"/>
          <p:nvPr/>
        </p:nvSpPr>
        <p:spPr>
          <a:xfrm>
            <a:off x="540000" y="1288498"/>
            <a:ext cx="6618800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（方法一）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如图，延长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，交于点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892" name="yt_shape_15892"/>
          <p:cNvSpPr txBox="1"/>
          <p:nvPr/>
        </p:nvSpPr>
        <p:spPr>
          <a:xfrm>
            <a:off x="5114014" y="2400297"/>
            <a:ext cx="1564083" cy="112562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250" b="0" i="0" u="none" spc="-6250">
                <a:solidFill>
                  <a:srgbClr val="1EE3CF"/>
                </a:solidFill>
                <a:effectLst/>
                <a:latin typeface="Times New Roman" pitchFamily="62"/>
                <a:ea typeface="宋体" pitchFamily="62"/>
                <a:cs typeface="宋体" pitchFamily="62"/>
              </a:rPr>
              <a:t> </a:t>
            </a:r>
            <a:r>
              <a:rPr lang="en-US" altLang="zh-CN" sz="6250" b="0" i="0" u="none" spc="10634">
                <a:solidFill>
                  <a:srgbClr val="1EE3CF"/>
                </a:solidFill>
                <a:effectLst/>
                <a:latin typeface="Times New Roman" pitchFamily="62"/>
                <a:ea typeface="宋体" pitchFamily="62"/>
                <a:cs typeface="宋体" pitchFamily="62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5891" name="yt_image_15891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64961" y="2576378"/>
            <a:ext cx="1547056" cy="12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894" name="yt_shape_15894"/>
          <p:cNvSpPr txBox="1"/>
          <p:nvPr/>
        </p:nvSpPr>
        <p:spPr>
          <a:xfrm>
            <a:off x="540000" y="2240136"/>
            <a:ext cx="52770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895" name="yt_shape_15895"/>
          <p:cNvSpPr txBox="1"/>
          <p:nvPr/>
        </p:nvSpPr>
        <p:spPr>
          <a:xfrm>
            <a:off x="540000" y="2719439"/>
            <a:ext cx="20165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896" name="yt_shape_15896"/>
          <p:cNvSpPr txBox="1"/>
          <p:nvPr/>
        </p:nvSpPr>
        <p:spPr>
          <a:xfrm>
            <a:off x="527649" y="2716286"/>
            <a:ext cx="42399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BDEM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是平行四边形，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897" name="yt_shape_15897"/>
          <p:cNvSpPr txBox="1"/>
          <p:nvPr/>
        </p:nvSpPr>
        <p:spPr>
          <a:xfrm>
            <a:off x="527649" y="3195589"/>
            <a:ext cx="15468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898" name="yt_shape_15898"/>
          <p:cNvSpPr txBox="1"/>
          <p:nvPr/>
        </p:nvSpPr>
        <p:spPr>
          <a:xfrm>
            <a:off x="519429" y="3199619"/>
            <a:ext cx="42896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的中点，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899" name="yt_shape_15899"/>
          <p:cNvSpPr txBox="1"/>
          <p:nvPr/>
        </p:nvSpPr>
        <p:spPr>
          <a:xfrm>
            <a:off x="519429" y="3678922"/>
            <a:ext cx="55560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900" name="yt_shape_15900"/>
          <p:cNvSpPr txBox="1"/>
          <p:nvPr/>
        </p:nvSpPr>
        <p:spPr>
          <a:xfrm>
            <a:off x="519429" y="4158225"/>
            <a:ext cx="59808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是菱形，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C6A2D58-0192-A6C4-F42B-8AE5A96F046B}"/>
              </a:ext>
            </a:extLst>
          </p:cNvPr>
          <p:cNvSpPr txBox="1"/>
          <p:nvPr/>
        </p:nvSpPr>
        <p:spPr>
          <a:xfrm>
            <a:off x="449989" y="1241692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（方法一）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CFED771-F520-7F8A-437D-D9EC9382E874}"/>
              </a:ext>
            </a:extLst>
          </p:cNvPr>
          <p:cNvSpPr txBox="1"/>
          <p:nvPr/>
        </p:nvSpPr>
        <p:spPr>
          <a:xfrm>
            <a:off x="449989" y="1717180"/>
            <a:ext cx="6734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如图，延长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，交于点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9CD314B-4ADF-1DC1-27B8-81BCF748A79C}"/>
              </a:ext>
            </a:extLst>
          </p:cNvPr>
          <p:cNvSpPr txBox="1"/>
          <p:nvPr/>
        </p:nvSpPr>
        <p:spPr>
          <a:xfrm>
            <a:off x="449989" y="2193330"/>
            <a:ext cx="54061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E082808-F37A-5546-51A5-1704F1809223}"/>
              </a:ext>
            </a:extLst>
          </p:cNvPr>
          <p:cNvSpPr txBox="1"/>
          <p:nvPr/>
        </p:nvSpPr>
        <p:spPr>
          <a:xfrm>
            <a:off x="5768394" y="2178930"/>
            <a:ext cx="2177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14B51DF-700A-7916-FC7C-E05DB3B65E98}"/>
              </a:ext>
            </a:extLst>
          </p:cNvPr>
          <p:cNvSpPr txBox="1"/>
          <p:nvPr/>
        </p:nvSpPr>
        <p:spPr>
          <a:xfrm>
            <a:off x="437638" y="2669480"/>
            <a:ext cx="4379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BDEM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是平行四边形，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645198C-9EC8-D922-D053-860838960A11}"/>
              </a:ext>
            </a:extLst>
          </p:cNvPr>
          <p:cNvSpPr txBox="1"/>
          <p:nvPr/>
        </p:nvSpPr>
        <p:spPr>
          <a:xfrm>
            <a:off x="4561411" y="2689777"/>
            <a:ext cx="1712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BM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6A5DD8A-818C-E4DE-71D1-2E289AEF8E4A}"/>
              </a:ext>
            </a:extLst>
          </p:cNvPr>
          <p:cNvSpPr txBox="1"/>
          <p:nvPr/>
        </p:nvSpPr>
        <p:spPr>
          <a:xfrm>
            <a:off x="429418" y="3152813"/>
            <a:ext cx="4428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的中点，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D744B1C-996B-11D9-7F06-B9B8A037F3D1}"/>
              </a:ext>
            </a:extLst>
          </p:cNvPr>
          <p:cNvSpPr txBox="1"/>
          <p:nvPr/>
        </p:nvSpPr>
        <p:spPr>
          <a:xfrm>
            <a:off x="429418" y="3632117"/>
            <a:ext cx="5682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710B2B6-9F14-9B76-AC19-D1CB07AD0A49}"/>
              </a:ext>
            </a:extLst>
          </p:cNvPr>
          <p:cNvSpPr txBox="1"/>
          <p:nvPr/>
        </p:nvSpPr>
        <p:spPr>
          <a:xfrm>
            <a:off x="429418" y="4111419"/>
            <a:ext cx="61030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▱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是菱形，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yt_shape_15888"/>
          <p:cNvSpPr txBox="1"/>
          <p:nvPr/>
        </p:nvSpPr>
        <p:spPr>
          <a:xfrm>
            <a:off x="540000" y="812104"/>
            <a:ext cx="51135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23" name="yt_image_1588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33136" r="30827"/>
          <a:stretch/>
        </p:blipFill>
        <p:spPr bwMode="auto">
          <a:xfrm>
            <a:off x="9363496" y="1034237"/>
            <a:ext cx="1728193" cy="136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4" name="yt_shape_15901"/>
              <p:cNvSpPr txBox="1"/>
              <p:nvPr/>
            </p:nvSpPr>
            <p:spPr>
              <a:xfrm>
                <a:off x="519429" y="4462367"/>
                <a:ext cx="4566763" cy="6423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𝐴𝑀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4" name="yt_shape_159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429" y="4462367"/>
                <a:ext cx="4566763" cy="642355"/>
              </a:xfrm>
              <a:prstGeom prst="rect">
                <a:avLst/>
              </a:prstGeom>
              <a:blipFill>
                <a:blip r:embed="rId4"/>
                <a:stretch>
                  <a:fillRect l="-4005" r="-3605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yt_shape_15903"/>
          <p:cNvSpPr txBox="1"/>
          <p:nvPr/>
        </p:nvSpPr>
        <p:spPr>
          <a:xfrm>
            <a:off x="519429" y="5155510"/>
            <a:ext cx="39690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6" name="yt_shape_15904"/>
          <p:cNvSpPr txBox="1"/>
          <p:nvPr/>
        </p:nvSpPr>
        <p:spPr>
          <a:xfrm>
            <a:off x="519429" y="5634813"/>
            <a:ext cx="17440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7" name="yt_shape_15905"/>
          <p:cNvSpPr txBox="1"/>
          <p:nvPr/>
        </p:nvSpPr>
        <p:spPr>
          <a:xfrm>
            <a:off x="519429" y="6114116"/>
            <a:ext cx="39401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斜边的中点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8" name="yt_shape_15906"/>
          <p:cNvSpPr txBox="1"/>
          <p:nvPr/>
        </p:nvSpPr>
        <p:spPr>
          <a:xfrm>
            <a:off x="519429" y="6593419"/>
            <a:ext cx="15308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83943C34-4690-CFA3-E150-4E248B0C9BC4}"/>
                  </a:ext>
                </a:extLst>
              </p:cNvPr>
              <p:cNvSpPr txBox="1"/>
              <p:nvPr/>
            </p:nvSpPr>
            <p:spPr>
              <a:xfrm>
                <a:off x="429418" y="4449037"/>
                <a:ext cx="4702683" cy="7297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EM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83943C34-4690-CFA3-E150-4E248B0C9B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418" y="4449037"/>
                <a:ext cx="4702683" cy="729755"/>
              </a:xfrm>
              <a:prstGeom prst="rect">
                <a:avLst/>
              </a:prstGeom>
              <a:blipFill>
                <a:blip r:embed="rId5"/>
                <a:stretch>
                  <a:fillRect l="-1943" r="-2461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文本框 29">
            <a:extLst>
              <a:ext uri="{FF2B5EF4-FFF2-40B4-BE49-F238E27FC236}">
                <a16:creationId xmlns:a16="http://schemas.microsoft.com/office/drawing/2014/main" id="{D5B77E3A-DDF5-8B43-45F4-AA1B142A1D0C}"/>
              </a:ext>
            </a:extLst>
          </p:cNvPr>
          <p:cNvSpPr txBox="1"/>
          <p:nvPr/>
        </p:nvSpPr>
        <p:spPr>
          <a:xfrm>
            <a:off x="429418" y="5108704"/>
            <a:ext cx="4110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8FA05FE-74FE-FD00-5234-CB2A0DB8C96B}"/>
              </a:ext>
            </a:extLst>
          </p:cNvPr>
          <p:cNvSpPr txBox="1"/>
          <p:nvPr/>
        </p:nvSpPr>
        <p:spPr>
          <a:xfrm>
            <a:off x="429418" y="5588007"/>
            <a:ext cx="190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716350B2-11AE-CC87-3084-44E07A8B12CB}"/>
              </a:ext>
            </a:extLst>
          </p:cNvPr>
          <p:cNvSpPr txBox="1"/>
          <p:nvPr/>
        </p:nvSpPr>
        <p:spPr>
          <a:xfrm>
            <a:off x="2054023" y="5567615"/>
            <a:ext cx="4082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斜边的中点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1C154E4-7355-B0BB-DA42-A5E98927439F}"/>
              </a:ext>
            </a:extLst>
          </p:cNvPr>
          <p:cNvSpPr txBox="1"/>
          <p:nvPr/>
        </p:nvSpPr>
        <p:spPr>
          <a:xfrm>
            <a:off x="429418" y="6071454"/>
            <a:ext cx="16961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29" grpId="0" build="allAtOnce"/>
      <p:bldP spid="30" grpId="0" build="allAtOnce"/>
      <p:bldP spid="31" grpId="0" build="allAtOnce"/>
      <p:bldP spid="32" grpId="0" build="allAtOnce"/>
      <p:bldP spid="3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07" name="yt_shape_15907"/>
          <p:cNvSpPr txBox="1"/>
          <p:nvPr/>
        </p:nvSpPr>
        <p:spPr>
          <a:xfrm>
            <a:off x="561098" y="1265681"/>
            <a:ext cx="1538883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（方法二）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909" name="yt_shape_15909"/>
          <p:cNvSpPr txBox="1"/>
          <p:nvPr/>
        </p:nvSpPr>
        <p:spPr>
          <a:xfrm>
            <a:off x="4763286" y="1880869"/>
            <a:ext cx="1895584" cy="152189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450" b="0" i="0" u="none" spc="-8450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  <a:cs typeface="宋体" pitchFamily="84"/>
              </a:rPr>
              <a:t> </a:t>
            </a:r>
            <a:r>
              <a:rPr lang="en-US" altLang="zh-CN" sz="8450" b="0" i="0" u="none" spc="12669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  <a:cs typeface="宋体" pitchFamily="84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5908" name="yt_image_15908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9973" y="2988146"/>
            <a:ext cx="1875238" cy="1689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911" name="yt_shape_15911"/>
          <p:cNvSpPr txBox="1"/>
          <p:nvPr/>
        </p:nvSpPr>
        <p:spPr>
          <a:xfrm>
            <a:off x="561098" y="1781408"/>
            <a:ext cx="62420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是斜边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的中点，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912" name="yt_shape_15912"/>
          <p:cNvSpPr txBox="1"/>
          <p:nvPr/>
        </p:nvSpPr>
        <p:spPr>
          <a:xfrm>
            <a:off x="561098" y="2260711"/>
            <a:ext cx="69522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为圆心，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为直径的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上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8AC3A9E-1D66-EA60-36B0-F38C782AC28F}"/>
              </a:ext>
            </a:extLst>
          </p:cNvPr>
          <p:cNvSpPr txBox="1"/>
          <p:nvPr/>
        </p:nvSpPr>
        <p:spPr>
          <a:xfrm>
            <a:off x="471087" y="1218875"/>
            <a:ext cx="1704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（方法二）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B5D41E3-642A-B907-A532-0C95A9A2D90E}"/>
              </a:ext>
            </a:extLst>
          </p:cNvPr>
          <p:cNvSpPr txBox="1"/>
          <p:nvPr/>
        </p:nvSpPr>
        <p:spPr>
          <a:xfrm>
            <a:off x="471087" y="1734602"/>
            <a:ext cx="63618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是斜边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1C91852-EF97-94F5-A607-4733C6D2D674}"/>
              </a:ext>
            </a:extLst>
          </p:cNvPr>
          <p:cNvSpPr txBox="1"/>
          <p:nvPr/>
        </p:nvSpPr>
        <p:spPr>
          <a:xfrm>
            <a:off x="471087" y="2213905"/>
            <a:ext cx="7065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为圆心，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为直径的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yt_shape_15888"/>
          <p:cNvSpPr txBox="1"/>
          <p:nvPr/>
        </p:nvSpPr>
        <p:spPr>
          <a:xfrm>
            <a:off x="540000" y="812104"/>
            <a:ext cx="51135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21" name="yt_image_1588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33136" r="30827"/>
          <a:stretch/>
        </p:blipFill>
        <p:spPr bwMode="auto">
          <a:xfrm>
            <a:off x="9363496" y="1034237"/>
            <a:ext cx="1728193" cy="136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yt_shape_15913"/>
          <p:cNvSpPr txBox="1"/>
          <p:nvPr/>
        </p:nvSpPr>
        <p:spPr>
          <a:xfrm>
            <a:off x="540000" y="2755495"/>
            <a:ext cx="5725926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垂直平分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5E3BED8C-DB1A-298D-415F-099B76EB0DB5}"/>
              </a:ext>
            </a:extLst>
          </p:cNvPr>
          <p:cNvSpPr txBox="1"/>
          <p:nvPr/>
        </p:nvSpPr>
        <p:spPr>
          <a:xfrm>
            <a:off x="449989" y="2708689"/>
            <a:ext cx="5850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垂直平分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355E68FE-2643-D383-A306-0D6BBE7C0E9D}"/>
              </a:ext>
            </a:extLst>
          </p:cNvPr>
          <p:cNvSpPr txBox="1"/>
          <p:nvPr/>
        </p:nvSpPr>
        <p:spPr>
          <a:xfrm>
            <a:off x="449989" y="3184177"/>
            <a:ext cx="2659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296A744C-68CF-89D6-25E3-642C973AEDA9}"/>
              </a:ext>
            </a:extLst>
          </p:cNvPr>
          <p:cNvSpPr txBox="1"/>
          <p:nvPr/>
        </p:nvSpPr>
        <p:spPr>
          <a:xfrm>
            <a:off x="449989" y="3659666"/>
            <a:ext cx="4352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F0193292-A93F-145A-8DA8-2CB016DB2FA0}"/>
              </a:ext>
            </a:extLst>
          </p:cNvPr>
          <p:cNvSpPr txBox="1"/>
          <p:nvPr/>
        </p:nvSpPr>
        <p:spPr>
          <a:xfrm>
            <a:off x="449989" y="4135153"/>
            <a:ext cx="4175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28" grpId="0" build="allAtOnce"/>
      <p:bldP spid="29" grpId="0" build="allAtOnce"/>
      <p:bldP spid="30" grpId="0" build="allAtOnce"/>
      <p:bldP spid="31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17" name="yt_shape_15917"/>
          <p:cNvSpPr txBox="1"/>
          <p:nvPr/>
        </p:nvSpPr>
        <p:spPr>
          <a:xfrm>
            <a:off x="540000" y="1396019"/>
            <a:ext cx="51969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如图所示，过点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EH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919" name="yt_shape_15919"/>
          <p:cNvSpPr txBox="1"/>
          <p:nvPr/>
        </p:nvSpPr>
        <p:spPr>
          <a:xfrm>
            <a:off x="4952548" y="2027686"/>
            <a:ext cx="1890326" cy="99956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550" b="0" i="0" u="none" spc="-5550">
                <a:solidFill>
                  <a:srgbClr val="1EE3CF"/>
                </a:solidFill>
                <a:effectLst/>
                <a:latin typeface="Times New Roman" pitchFamily="56"/>
                <a:ea typeface="宋体" pitchFamily="56"/>
                <a:cs typeface="宋体" pitchFamily="56"/>
              </a:rPr>
              <a:t> </a:t>
            </a:r>
            <a:r>
              <a:rPr lang="en-US" altLang="zh-CN" sz="5550" b="0" i="0" u="none" spc="13353">
                <a:solidFill>
                  <a:srgbClr val="1EE3CF"/>
                </a:solidFill>
                <a:effectLst/>
                <a:latin typeface="Times New Roman" pitchFamily="56"/>
                <a:ea typeface="宋体" pitchFamily="56"/>
                <a:cs typeface="宋体" pitchFamily="56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5918" name="yt_image_15918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33057" y="3096233"/>
            <a:ext cx="1869987" cy="111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921" name="yt_shape_15921"/>
          <p:cNvSpPr txBox="1"/>
          <p:nvPr/>
        </p:nvSpPr>
        <p:spPr>
          <a:xfrm>
            <a:off x="574405" y="1948232"/>
            <a:ext cx="26321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922" name="yt_shape_15922"/>
              <p:cNvSpPr txBox="1"/>
              <p:nvPr/>
            </p:nvSpPr>
            <p:spPr>
              <a:xfrm>
                <a:off x="574405" y="2427535"/>
                <a:ext cx="3522631" cy="4780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5922" name="yt_shape_159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405" y="2427535"/>
                <a:ext cx="3522631" cy="478080"/>
              </a:xfrm>
              <a:prstGeom prst="rect">
                <a:avLst/>
              </a:prstGeom>
              <a:blipFill>
                <a:blip r:embed="rId3"/>
                <a:stretch>
                  <a:fillRect l="-5190" t="-1266" r="-4498" b="-379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924" name="yt_shape_15924"/>
              <p:cNvSpPr txBox="1"/>
              <p:nvPr/>
            </p:nvSpPr>
            <p:spPr>
              <a:xfrm>
                <a:off x="574405" y="2956403"/>
                <a:ext cx="3016852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5924" name="yt_shape_159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405" y="2956403"/>
                <a:ext cx="3016852" cy="638893"/>
              </a:xfrm>
              <a:prstGeom prst="rect">
                <a:avLst/>
              </a:prstGeom>
              <a:blipFill>
                <a:blip r:embed="rId4"/>
                <a:stretch>
                  <a:fillRect l="-6061" r="-5859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926" name="yt_shape_15926"/>
          <p:cNvSpPr txBox="1"/>
          <p:nvPr/>
        </p:nvSpPr>
        <p:spPr>
          <a:xfrm>
            <a:off x="574405" y="3646084"/>
            <a:ext cx="58653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AHE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927" name="yt_shape_15927"/>
          <p:cNvSpPr txBox="1"/>
          <p:nvPr/>
        </p:nvSpPr>
        <p:spPr>
          <a:xfrm>
            <a:off x="574405" y="4125387"/>
            <a:ext cx="27170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AHE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928" name="yt_shape_15928"/>
              <p:cNvSpPr txBox="1"/>
              <p:nvPr/>
            </p:nvSpPr>
            <p:spPr>
              <a:xfrm>
                <a:off x="574405" y="4604690"/>
                <a:ext cx="2747996" cy="6491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𝐸𝐻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𝐴𝐻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5928" name="yt_shape_159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405" y="4604690"/>
                <a:ext cx="2747996" cy="649152"/>
              </a:xfrm>
              <a:prstGeom prst="rect">
                <a:avLst/>
              </a:prstGeom>
              <a:blipFill>
                <a:blip r:embed="rId5"/>
                <a:stretch>
                  <a:fillRect l="-6652" r="-5987" b="-112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930" name="yt_shape_15930"/>
          <p:cNvSpPr txBox="1"/>
          <p:nvPr/>
        </p:nvSpPr>
        <p:spPr>
          <a:xfrm>
            <a:off x="574405" y="5304630"/>
            <a:ext cx="266739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023A0FA-0846-8402-C284-98026D1669B9}"/>
              </a:ext>
            </a:extLst>
          </p:cNvPr>
          <p:cNvSpPr txBox="1"/>
          <p:nvPr/>
        </p:nvSpPr>
        <p:spPr>
          <a:xfrm>
            <a:off x="449989" y="1349213"/>
            <a:ext cx="5326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如图所示，过点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C95DFE2-BEBA-B7B5-5461-84FFCD4342FD}"/>
              </a:ext>
            </a:extLst>
          </p:cNvPr>
          <p:cNvSpPr txBox="1"/>
          <p:nvPr/>
        </p:nvSpPr>
        <p:spPr>
          <a:xfrm>
            <a:off x="484394" y="1901426"/>
            <a:ext cx="2786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4219D47-5805-CB57-6149-2B0BCC09F60F}"/>
                  </a:ext>
                </a:extLst>
              </p:cNvPr>
              <p:cNvSpPr txBox="1"/>
              <p:nvPr/>
            </p:nvSpPr>
            <p:spPr>
              <a:xfrm>
                <a:off x="484394" y="2380729"/>
                <a:ext cx="3668649" cy="56706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4219D47-5805-CB57-6149-2B0BCC09F6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394" y="2380729"/>
                <a:ext cx="3668649" cy="567068"/>
              </a:xfrm>
              <a:prstGeom prst="rect">
                <a:avLst/>
              </a:prstGeom>
              <a:blipFill>
                <a:blip r:embed="rId6"/>
                <a:stretch>
                  <a:fillRect l="-2492" r="-2824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D612471-2406-24DC-E39E-DB324692AA24}"/>
                  </a:ext>
                </a:extLst>
              </p:cNvPr>
              <p:cNvSpPr txBox="1"/>
              <p:nvPr/>
            </p:nvSpPr>
            <p:spPr>
              <a:xfrm>
                <a:off x="484394" y="2909597"/>
                <a:ext cx="316776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D612471-2406-24DC-E39E-DB324692AA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394" y="2909597"/>
                <a:ext cx="3167761" cy="726326"/>
              </a:xfrm>
              <a:prstGeom prst="rect">
                <a:avLst/>
              </a:prstGeom>
              <a:blipFill>
                <a:blip r:embed="rId7"/>
                <a:stretch>
                  <a:fillRect l="-2885" r="-3654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EF83AA30-490C-7B23-4134-B2AB6BDD90BB}"/>
              </a:ext>
            </a:extLst>
          </p:cNvPr>
          <p:cNvSpPr txBox="1"/>
          <p:nvPr/>
        </p:nvSpPr>
        <p:spPr>
          <a:xfrm>
            <a:off x="484394" y="3599278"/>
            <a:ext cx="5988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AHE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9EB140E-639C-B680-D30E-74B15431618E}"/>
              </a:ext>
            </a:extLst>
          </p:cNvPr>
          <p:cNvSpPr txBox="1"/>
          <p:nvPr/>
        </p:nvSpPr>
        <p:spPr>
          <a:xfrm>
            <a:off x="484394" y="4078581"/>
            <a:ext cx="28708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AHE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C9A01E6-8E6A-07E8-5A37-E4F6717E661D}"/>
                  </a:ext>
                </a:extLst>
              </p:cNvPr>
              <p:cNvSpPr txBox="1"/>
              <p:nvPr/>
            </p:nvSpPr>
            <p:spPr>
              <a:xfrm>
                <a:off x="484394" y="4557884"/>
                <a:ext cx="2901505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𝐸𝐻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𝐴𝐻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C9A01E6-8E6A-07E8-5A37-E4F6717E66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394" y="4557884"/>
                <a:ext cx="2901505" cy="736486"/>
              </a:xfrm>
              <a:prstGeom prst="rect">
                <a:avLst/>
              </a:prstGeom>
              <a:blipFill>
                <a:blip r:embed="rId8"/>
                <a:stretch>
                  <a:fillRect l="-3151" r="-3571" b="-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4DB39564-E21E-5D5B-FB8A-0C73EF17F14D}"/>
              </a:ext>
            </a:extLst>
          </p:cNvPr>
          <p:cNvSpPr txBox="1"/>
          <p:nvPr/>
        </p:nvSpPr>
        <p:spPr>
          <a:xfrm>
            <a:off x="484394" y="5257824"/>
            <a:ext cx="2821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yt_shape_15889"/>
          <p:cNvSpPr txBox="1"/>
          <p:nvPr/>
        </p:nvSpPr>
        <p:spPr>
          <a:xfrm>
            <a:off x="540000" y="889862"/>
            <a:ext cx="75613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21" name="yt_image_1588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/>
          <a:srcRect l="67570"/>
          <a:stretch/>
        </p:blipFill>
        <p:spPr bwMode="auto">
          <a:xfrm>
            <a:off x="9790435" y="1318377"/>
            <a:ext cx="1555232" cy="136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2" name="yt_shape_15932"/>
              <p:cNvSpPr txBox="1"/>
              <p:nvPr/>
            </p:nvSpPr>
            <p:spPr>
              <a:xfrm>
                <a:off x="604165" y="5726566"/>
                <a:ext cx="3965829" cy="11228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𝐸𝐻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𝐵𝐻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2" name="yt_shape_159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165" y="5726566"/>
                <a:ext cx="3965829" cy="1122871"/>
              </a:xfrm>
              <a:prstGeom prst="rect">
                <a:avLst/>
              </a:prstGeom>
              <a:blipFill>
                <a:blip r:embed="rId10"/>
                <a:stretch>
                  <a:fillRect l="-4608" t="-4324" r="-3994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文本框 22">
            <a:extLst>
              <a:ext uri="{FF2B5EF4-FFF2-40B4-BE49-F238E27FC236}">
                <a16:creationId xmlns:a16="http://schemas.microsoft.com/office/drawing/2014/main" id="{FAC332DF-4548-F343-29E6-4DC7510CBA89}"/>
              </a:ext>
            </a:extLst>
          </p:cNvPr>
          <p:cNvSpPr txBox="1"/>
          <p:nvPr/>
        </p:nvSpPr>
        <p:spPr>
          <a:xfrm>
            <a:off x="514154" y="5679760"/>
            <a:ext cx="4107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1BAE73B3-419C-1FCE-A5F6-A33AFA1C0EAD}"/>
                  </a:ext>
                </a:extLst>
              </p:cNvPr>
              <p:cNvSpPr txBox="1"/>
              <p:nvPr/>
            </p:nvSpPr>
            <p:spPr>
              <a:xfrm>
                <a:off x="514154" y="6155248"/>
                <a:ext cx="3289617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𝐸𝐻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𝐵𝐻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1BAE73B3-419C-1FCE-A5F6-A33AFA1C0E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154" y="6155248"/>
                <a:ext cx="3289617" cy="730136"/>
              </a:xfrm>
              <a:prstGeom prst="rect">
                <a:avLst/>
              </a:prstGeom>
              <a:blipFill>
                <a:blip r:embed="rId11"/>
                <a:stretch>
                  <a:fillRect l="-2778" r="-3333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23" grpId="0" build="allAtOnce"/>
      <p:bldP spid="2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34" name="yt_shape_15934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（安徽省中考）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内部一点，且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135°.</a:t>
            </a:r>
          </a:p>
        </p:txBody>
      </p:sp>
      <p:pic>
        <p:nvPicPr>
          <p:cNvPr id="15935" name="yt_image_15935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28501" y="1998922"/>
            <a:ext cx="2621988" cy="1706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937" name="yt_shape_15937"/>
          <p:cNvSpPr txBox="1"/>
          <p:nvPr/>
        </p:nvSpPr>
        <p:spPr>
          <a:xfrm>
            <a:off x="540000" y="1844824"/>
            <a:ext cx="40271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5938" name="yt_shape_15938"/>
          <p:cNvSpPr txBox="1"/>
          <p:nvPr/>
        </p:nvSpPr>
        <p:spPr>
          <a:xfrm>
            <a:off x="539669" y="2855973"/>
            <a:ext cx="31903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5941" name="yt_shape_15941"/>
          <p:cNvSpPr txBox="1"/>
          <p:nvPr/>
        </p:nvSpPr>
        <p:spPr>
          <a:xfrm>
            <a:off x="539669" y="2708424"/>
            <a:ext cx="20774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870C418-357C-6C84-74FB-B4D3B1948571}"/>
              </a:ext>
            </a:extLst>
          </p:cNvPr>
          <p:cNvSpPr txBox="1"/>
          <p:nvPr/>
        </p:nvSpPr>
        <p:spPr>
          <a:xfrm>
            <a:off x="449989" y="2276872"/>
            <a:ext cx="2237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yt_shape_15942"/>
              <p:cNvSpPr txBox="1"/>
              <p:nvPr/>
            </p:nvSpPr>
            <p:spPr>
              <a:xfrm>
                <a:off x="538181" y="3326368"/>
                <a:ext cx="5133200" cy="27583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𝑃𝐴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9" name="yt_shape_159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181" y="3326368"/>
                <a:ext cx="5133200" cy="2758384"/>
              </a:xfrm>
              <a:prstGeom prst="rect">
                <a:avLst/>
              </a:prstGeom>
              <a:blipFill>
                <a:blip r:embed="rId3"/>
                <a:stretch>
                  <a:fillRect l="-3563" t="-1991" r="-2613" b="-59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2AFEF851-4363-4A74-F165-5E65A137A8EE}"/>
              </a:ext>
            </a:extLst>
          </p:cNvPr>
          <p:cNvSpPr txBox="1"/>
          <p:nvPr/>
        </p:nvSpPr>
        <p:spPr>
          <a:xfrm>
            <a:off x="448170" y="3279562"/>
            <a:ext cx="355866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28ED664-9B53-1698-BD64-5E02C6F64E2D}"/>
                  </a:ext>
                </a:extLst>
              </p:cNvPr>
              <p:cNvSpPr txBox="1"/>
              <p:nvPr/>
            </p:nvSpPr>
            <p:spPr>
              <a:xfrm>
                <a:off x="448170" y="3755050"/>
                <a:ext cx="2077594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𝑃𝐴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28ED664-9B53-1698-BD64-5E02C6F64E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170" y="3755050"/>
                <a:ext cx="2077594" cy="771792"/>
              </a:xfrm>
              <a:prstGeom prst="rect">
                <a:avLst/>
              </a:prstGeom>
              <a:blipFill>
                <a:blip r:embed="rId4"/>
                <a:stretch>
                  <a:fillRect l="-4706" r="-4706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2726AB42-4848-734D-4C15-510223E2E85B}"/>
              </a:ext>
            </a:extLst>
          </p:cNvPr>
          <p:cNvSpPr txBox="1"/>
          <p:nvPr/>
        </p:nvSpPr>
        <p:spPr>
          <a:xfrm>
            <a:off x="448170" y="4433230"/>
            <a:ext cx="3648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95553999-61E2-6541-FFE5-DB9F7A2AF424}"/>
                  </a:ext>
                </a:extLst>
              </p:cNvPr>
              <p:cNvSpPr txBox="1"/>
              <p:nvPr/>
            </p:nvSpPr>
            <p:spPr>
              <a:xfrm>
                <a:off x="448170" y="4908718"/>
                <a:ext cx="5263642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95553999-61E2-6541-FFE5-DB9F7A2AF4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170" y="4908718"/>
                <a:ext cx="5263642" cy="771792"/>
              </a:xfrm>
              <a:prstGeom prst="rect">
                <a:avLst/>
              </a:prstGeom>
              <a:blipFill>
                <a:blip r:embed="rId5"/>
                <a:stretch>
                  <a:fillRect l="-1854" r="-1738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707FA23A-BEAF-B6ED-3907-DB9DE0109B4C}"/>
              </a:ext>
            </a:extLst>
          </p:cNvPr>
          <p:cNvSpPr txBox="1"/>
          <p:nvPr/>
        </p:nvSpPr>
        <p:spPr>
          <a:xfrm>
            <a:off x="448170" y="5586898"/>
            <a:ext cx="173939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44" name="yt_shape_15944"/>
          <p:cNvSpPr txBox="1"/>
          <p:nvPr/>
        </p:nvSpPr>
        <p:spPr>
          <a:xfrm>
            <a:off x="540000" y="1332009"/>
            <a:ext cx="103393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）如图，过点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，垂足分别为点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946" name="yt_shape_15946"/>
          <p:cNvSpPr txBox="1"/>
          <p:nvPr/>
        </p:nvSpPr>
        <p:spPr>
          <a:xfrm>
            <a:off x="4942972" y="1963676"/>
            <a:ext cx="1907958" cy="118865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600" b="0" i="0" u="none" spc="-6600">
                <a:solidFill>
                  <a:srgbClr val="1EE3CF"/>
                </a:solidFill>
                <a:effectLst/>
                <a:latin typeface="Times New Roman" pitchFamily="66"/>
                <a:ea typeface="宋体" pitchFamily="66"/>
                <a:cs typeface="宋体" pitchFamily="66"/>
              </a:rPr>
              <a:t> </a:t>
            </a:r>
            <a:r>
              <a:rPr lang="en-US" altLang="zh-CN" sz="6600" b="0" i="0" u="none" spc="13228">
                <a:solidFill>
                  <a:srgbClr val="1EE3CF"/>
                </a:solidFill>
                <a:effectLst/>
                <a:latin typeface="Times New Roman" pitchFamily="66"/>
                <a:ea typeface="宋体" pitchFamily="66"/>
                <a:cs typeface="宋体" pitchFamily="66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5945" name="yt_image_15945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2906" y="1963676"/>
            <a:ext cx="1889141" cy="132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948" name="yt_shape_15948"/>
          <p:cNvSpPr txBox="1"/>
          <p:nvPr/>
        </p:nvSpPr>
        <p:spPr>
          <a:xfrm>
            <a:off x="516477" y="1911811"/>
            <a:ext cx="39049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949" name="yt_shape_15949"/>
          <p:cNvSpPr txBox="1"/>
          <p:nvPr/>
        </p:nvSpPr>
        <p:spPr>
          <a:xfrm>
            <a:off x="516477" y="2391114"/>
            <a:ext cx="53604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CPB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950" name="yt_shape_15950"/>
          <p:cNvSpPr txBox="1"/>
          <p:nvPr/>
        </p:nvSpPr>
        <p:spPr>
          <a:xfrm>
            <a:off x="516477" y="2870417"/>
            <a:ext cx="52017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951" name="yt_shape_15951"/>
          <p:cNvSpPr txBox="1"/>
          <p:nvPr/>
        </p:nvSpPr>
        <p:spPr>
          <a:xfrm>
            <a:off x="516477" y="3349720"/>
            <a:ext cx="49773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952" name="yt_shape_15952"/>
          <p:cNvSpPr txBox="1"/>
          <p:nvPr/>
        </p:nvSpPr>
        <p:spPr>
          <a:xfrm>
            <a:off x="516477" y="3829023"/>
            <a:ext cx="24862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DCP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953" name="yt_shape_15953"/>
              <p:cNvSpPr txBox="1"/>
              <p:nvPr/>
            </p:nvSpPr>
            <p:spPr>
              <a:xfrm>
                <a:off x="516477" y="4308326"/>
                <a:ext cx="7528279" cy="7484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AEP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CDP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𝐷𝑃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𝐴𝑃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5953" name="yt_shape_159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477" y="4308326"/>
                <a:ext cx="7528279" cy="748475"/>
              </a:xfrm>
              <a:prstGeom prst="rect">
                <a:avLst/>
              </a:prstGeom>
              <a:blipFill>
                <a:blip r:embed="rId3"/>
                <a:stretch>
                  <a:fillRect l="-2510" r="-1781" b="-65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955" name="yt_shape_15955"/>
              <p:cNvSpPr txBox="1"/>
              <p:nvPr/>
            </p:nvSpPr>
            <p:spPr>
              <a:xfrm>
                <a:off x="516477" y="5059982"/>
                <a:ext cx="4581191" cy="7484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5955" name="yt_shape_159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477" y="5059982"/>
                <a:ext cx="4581191" cy="748475"/>
              </a:xfrm>
              <a:prstGeom prst="rect">
                <a:avLst/>
              </a:prstGeom>
              <a:blipFill>
                <a:blip r:embed="rId4"/>
                <a:stretch>
                  <a:fillRect l="-4128" r="-3196" b="-7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6DD1104-25A2-25D5-4337-4B962977A51B}"/>
              </a:ext>
            </a:extLst>
          </p:cNvPr>
          <p:cNvSpPr txBox="1"/>
          <p:nvPr/>
        </p:nvSpPr>
        <p:spPr>
          <a:xfrm>
            <a:off x="449989" y="1285203"/>
            <a:ext cx="104194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）如图，过点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，垂足分别为点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6CD40EB-9349-A536-2386-BAC60F4CA516}"/>
              </a:ext>
            </a:extLst>
          </p:cNvPr>
          <p:cNvSpPr txBox="1"/>
          <p:nvPr/>
        </p:nvSpPr>
        <p:spPr>
          <a:xfrm>
            <a:off x="426466" y="1865005"/>
            <a:ext cx="3996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34C86A3-29FB-A33C-259E-AE91ED3AC7D1}"/>
              </a:ext>
            </a:extLst>
          </p:cNvPr>
          <p:cNvSpPr txBox="1"/>
          <p:nvPr/>
        </p:nvSpPr>
        <p:spPr>
          <a:xfrm>
            <a:off x="426466" y="2344308"/>
            <a:ext cx="548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135°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135°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270°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0F45F46-3367-7D06-08FB-7B2EE7F5D739}"/>
              </a:ext>
            </a:extLst>
          </p:cNvPr>
          <p:cNvSpPr txBox="1"/>
          <p:nvPr/>
        </p:nvSpPr>
        <p:spPr>
          <a:xfrm>
            <a:off x="426466" y="2823611"/>
            <a:ext cx="53315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7BFD495-0ED0-05A1-5254-E2E5888FE501}"/>
              </a:ext>
            </a:extLst>
          </p:cNvPr>
          <p:cNvSpPr txBox="1"/>
          <p:nvPr/>
        </p:nvSpPr>
        <p:spPr>
          <a:xfrm>
            <a:off x="426466" y="3302914"/>
            <a:ext cx="5109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C24165D-396C-A715-E889-41316EB40AF3}"/>
              </a:ext>
            </a:extLst>
          </p:cNvPr>
          <p:cNvSpPr txBox="1"/>
          <p:nvPr/>
        </p:nvSpPr>
        <p:spPr>
          <a:xfrm>
            <a:off x="426466" y="3782217"/>
            <a:ext cx="2642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DCP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17BDBDE-639F-468F-3D0A-4239C310E13B}"/>
                  </a:ext>
                </a:extLst>
              </p:cNvPr>
              <p:cNvSpPr txBox="1"/>
              <p:nvPr/>
            </p:nvSpPr>
            <p:spPr>
              <a:xfrm>
                <a:off x="426466" y="4261521"/>
                <a:ext cx="7635557" cy="83484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AEP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∽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CDP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𝐷𝑃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𝐴𝑃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h</m:t>
                            </m:r>
                          </m:e>
                          <m: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h</m:t>
                            </m:r>
                          </m:e>
                          <m: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17BDBDE-639F-468F-3D0A-4239C310E1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466" y="4261521"/>
                <a:ext cx="7635557" cy="834848"/>
              </a:xfrm>
              <a:prstGeom prst="rect">
                <a:avLst/>
              </a:prstGeom>
              <a:blipFill>
                <a:blip r:embed="rId5"/>
                <a:stretch>
                  <a:fillRect l="-1277" r="-1516" b="-14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EE4E638-6570-93DB-7C66-4800E01109DE}"/>
                  </a:ext>
                </a:extLst>
              </p:cNvPr>
              <p:cNvSpPr txBox="1"/>
              <p:nvPr/>
            </p:nvSpPr>
            <p:spPr>
              <a:xfrm>
                <a:off x="426466" y="5013176"/>
                <a:ext cx="4716970" cy="83484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PAB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h</m:t>
                            </m:r>
                          </m:e>
                          <m: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h</m:t>
                            </m:r>
                          </m:e>
                          <m: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EE4E638-6570-93DB-7C66-4800E01109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466" y="5013176"/>
                <a:ext cx="4716970" cy="834848"/>
              </a:xfrm>
              <a:prstGeom prst="rect">
                <a:avLst/>
              </a:prstGeom>
              <a:blipFill>
                <a:blip r:embed="rId6"/>
                <a:stretch>
                  <a:fillRect l="-2067" r="-2067" b="-2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yt_shape_15939"/>
              <p:cNvSpPr txBox="1"/>
              <p:nvPr/>
            </p:nvSpPr>
            <p:spPr>
              <a:xfrm>
                <a:off x="540000" y="836673"/>
                <a:ext cx="10977749" cy="43351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到三角形的边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的距离分别为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，求证：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h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20" name="yt_shape_159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836673"/>
                <a:ext cx="10977749" cy="433517"/>
              </a:xfrm>
              <a:prstGeom prst="rect">
                <a:avLst/>
              </a:prstGeom>
              <a:blipFill>
                <a:blip r:embed="rId7"/>
                <a:stretch>
                  <a:fillRect l="-1722" t="-11268" r="-944" b="-43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1" name="yt_image_15935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028501" y="1998922"/>
            <a:ext cx="2621988" cy="1706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2" name="yt_shape_15957"/>
              <p:cNvSpPr txBox="1"/>
              <p:nvPr/>
            </p:nvSpPr>
            <p:spPr>
              <a:xfrm>
                <a:off x="540000" y="5881351"/>
                <a:ext cx="5294013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h</m:t>
                        </m:r>
                      </m:e>
                      <m:sub>
                        <m:r>
                          <a:rPr lang="en-US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h</m:t>
                        </m:r>
                      </m:e>
                      <m:sub>
                        <m:r>
                          <a:rPr lang="en-US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b>
                      <m:sup>
                        <m:r>
                          <a:rPr lang="en-US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2" name="yt_shape_159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881351"/>
                <a:ext cx="5294013" cy="466666"/>
              </a:xfrm>
              <a:prstGeom prst="rect">
                <a:avLst/>
              </a:prstGeom>
              <a:blipFill>
                <a:blip r:embed="rId9"/>
                <a:stretch>
                  <a:fillRect l="-3571" t="-5263" r="-2880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yt_shape_15959"/>
              <p:cNvSpPr txBox="1"/>
              <p:nvPr/>
            </p:nvSpPr>
            <p:spPr>
              <a:xfrm>
                <a:off x="540000" y="6398805"/>
                <a:ext cx="1678729" cy="43351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h</m:t>
                        </m:r>
                      </m:e>
                      <m:sub>
                        <m:r>
                          <a:rPr lang="en-US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lang="en-US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3" name="yt_shape_159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398805"/>
                <a:ext cx="1678729" cy="433517"/>
              </a:xfrm>
              <a:prstGeom prst="rect">
                <a:avLst/>
              </a:prstGeom>
              <a:blipFill>
                <a:blip r:embed="rId10"/>
                <a:stretch>
                  <a:fillRect l="-11273" t="-12676" r="-7636" b="-422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0593D475-2630-745E-6CFD-27F8B3AEFA3F}"/>
                  </a:ext>
                </a:extLst>
              </p:cNvPr>
              <p:cNvSpPr txBox="1"/>
              <p:nvPr/>
            </p:nvSpPr>
            <p:spPr>
              <a:xfrm>
                <a:off x="449989" y="5834545"/>
                <a:ext cx="5422900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h</m:t>
                        </m:r>
                      </m:e>
                      <m:sub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h</m:t>
                        </m:r>
                      </m:e>
                      <m:sub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b>
                      <m: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0593D475-2630-745E-6CFD-27F8B3AEFA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834545"/>
                <a:ext cx="5422900" cy="555765"/>
              </a:xfrm>
              <a:prstGeom prst="rect">
                <a:avLst/>
              </a:prstGeom>
              <a:blipFill>
                <a:blip r:embed="rId11"/>
                <a:stretch>
                  <a:fillRect l="-1800" t="-1099" r="-2137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8387CE9D-203C-FB15-AA7D-3B7C0AA32D83}"/>
                  </a:ext>
                </a:extLst>
              </p:cNvPr>
              <p:cNvSpPr txBox="1"/>
              <p:nvPr/>
            </p:nvSpPr>
            <p:spPr>
              <a:xfrm>
                <a:off x="449989" y="6351999"/>
                <a:ext cx="1791780" cy="5229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h</m:t>
                        </m:r>
                      </m:e>
                      <m:sub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  <m: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8387CE9D-203C-FB15-AA7D-3B7C0AA32D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351999"/>
                <a:ext cx="1791780" cy="522936"/>
              </a:xfrm>
              <a:prstGeom prst="rect">
                <a:avLst/>
              </a:prstGeom>
              <a:blipFill>
                <a:blip r:embed="rId12"/>
                <a:stretch>
                  <a:fillRect l="-5442" t="-5814" r="-5782" b="-220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24" grpId="0" build="allAtOnce"/>
      <p:bldP spid="2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61" name="yt_shape_15961"/>
          <p:cNvSpPr txBox="1"/>
          <p:nvPr/>
        </p:nvSpPr>
        <p:spPr>
          <a:xfrm>
            <a:off x="540000" y="1052736"/>
            <a:ext cx="364843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与四边形综合题</a:t>
            </a:r>
          </a:p>
        </p:txBody>
      </p:sp>
      <p:sp>
        <p:nvSpPr>
          <p:cNvPr id="15962" name="yt_shape_15962"/>
          <p:cNvSpPr txBox="1"/>
          <p:nvPr/>
        </p:nvSpPr>
        <p:spPr>
          <a:xfrm>
            <a:off x="540119" y="155230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（安徽省中考）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的垂线交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963" name="yt_image_15963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80346" y="2511736"/>
            <a:ext cx="4031307" cy="160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965" name="yt_shape_15965"/>
          <p:cNvSpPr txBox="1"/>
          <p:nvPr/>
        </p:nvSpPr>
        <p:spPr>
          <a:xfrm>
            <a:off x="540000" y="4169227"/>
            <a:ext cx="76078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，求证：四边形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是菱形；</a:t>
            </a:r>
          </a:p>
        </p:txBody>
      </p:sp>
      <p:sp>
        <p:nvSpPr>
          <p:cNvPr id="15966" name="yt_shape_15966"/>
          <p:cNvSpPr txBox="1"/>
          <p:nvPr/>
        </p:nvSpPr>
        <p:spPr>
          <a:xfrm>
            <a:off x="540000" y="5066215"/>
            <a:ext cx="91884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，设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垂直平分线段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967" name="yt_shape_15967"/>
          <p:cNvSpPr txBox="1"/>
          <p:nvPr/>
        </p:nvSpPr>
        <p:spPr>
          <a:xfrm>
            <a:off x="540000" y="5545518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的大小；</a:t>
            </a:r>
          </a:p>
        </p:txBody>
      </p:sp>
      <p:sp>
        <p:nvSpPr>
          <p:cNvPr id="15968" name="yt_shape_15968"/>
          <p:cNvSpPr txBox="1"/>
          <p:nvPr/>
        </p:nvSpPr>
        <p:spPr>
          <a:xfrm>
            <a:off x="540000" y="6024821"/>
            <a:ext cx="40572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9478410">
            <a:extLst>
              <a:ext uri="{FF2B5EF4-FFF2-40B4-BE49-F238E27FC236}">
                <a16:creationId xmlns:a16="http://schemas.microsoft.com/office/drawing/2014/main" id="{54397AD1-AF30-3532-2E87-35BFA55D5C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91765"/>
            <a:ext cx="1174942" cy="36638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3A16339B-0113-68A8-B632-6D7CB2C71781}"/>
              </a:ext>
            </a:extLst>
          </p:cNvPr>
          <p:cNvSpPr txBox="1"/>
          <p:nvPr/>
        </p:nvSpPr>
        <p:spPr>
          <a:xfrm>
            <a:off x="449989" y="4588092"/>
            <a:ext cx="2237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970" name="yt_shape_15970"/>
              <p:cNvSpPr txBox="1"/>
              <p:nvPr/>
            </p:nvSpPr>
            <p:spPr>
              <a:xfrm>
                <a:off x="281355" y="834853"/>
                <a:ext cx="6221255" cy="40021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）证明：略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垂直平分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垂直平分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5970" name="yt_shape_159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355" y="834853"/>
                <a:ext cx="6221255" cy="4002121"/>
              </a:xfrm>
              <a:prstGeom prst="rect">
                <a:avLst/>
              </a:prstGeom>
              <a:blipFill>
                <a:blip r:embed="rId2"/>
                <a:stretch>
                  <a:fillRect l="-2938" t="-1372" r="-2351" b="-16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ED380923-B8D8-D07C-DFCA-7964CDDE9BA7}"/>
              </a:ext>
            </a:extLst>
          </p:cNvPr>
          <p:cNvSpPr txBox="1"/>
          <p:nvPr/>
        </p:nvSpPr>
        <p:spPr>
          <a:xfrm>
            <a:off x="191344" y="1263535"/>
            <a:ext cx="4480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垂直平分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FC38B0A-4ECC-38A8-03E3-F1A6354A6D76}"/>
              </a:ext>
            </a:extLst>
          </p:cNvPr>
          <p:cNvSpPr txBox="1"/>
          <p:nvPr/>
        </p:nvSpPr>
        <p:spPr>
          <a:xfrm>
            <a:off x="191344" y="1739023"/>
            <a:ext cx="5528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71F327C-CC8F-620A-4ACA-464C610BD45D}"/>
              </a:ext>
            </a:extLst>
          </p:cNvPr>
          <p:cNvSpPr txBox="1"/>
          <p:nvPr/>
        </p:nvSpPr>
        <p:spPr>
          <a:xfrm>
            <a:off x="191344" y="2214511"/>
            <a:ext cx="3617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476CA8C-AEBD-6691-EB48-0A8A46DC4656}"/>
              </a:ext>
            </a:extLst>
          </p:cNvPr>
          <p:cNvSpPr txBox="1"/>
          <p:nvPr/>
        </p:nvSpPr>
        <p:spPr>
          <a:xfrm>
            <a:off x="191344" y="2690000"/>
            <a:ext cx="4039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垂直平分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096576B-BF54-AFFB-40B4-25D272730912}"/>
              </a:ext>
            </a:extLst>
          </p:cNvPr>
          <p:cNvSpPr txBox="1"/>
          <p:nvPr/>
        </p:nvSpPr>
        <p:spPr>
          <a:xfrm>
            <a:off x="191344" y="3165487"/>
            <a:ext cx="6341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EF32AD4-C2A3-9046-AF68-F3D9AB462E96}"/>
              </a:ext>
            </a:extLst>
          </p:cNvPr>
          <p:cNvSpPr txBox="1"/>
          <p:nvPr/>
        </p:nvSpPr>
        <p:spPr>
          <a:xfrm>
            <a:off x="191344" y="3640975"/>
            <a:ext cx="5279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D81DB60-3064-0E30-2355-60CDC8C3DC7C}"/>
                  </a:ext>
                </a:extLst>
              </p:cNvPr>
              <p:cNvSpPr txBox="1"/>
              <p:nvPr/>
            </p:nvSpPr>
            <p:spPr>
              <a:xfrm>
                <a:off x="191344" y="4116463"/>
                <a:ext cx="3524948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D81DB60-3064-0E30-2355-60CDC8C3DC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344" y="4116463"/>
                <a:ext cx="3524948" cy="728612"/>
              </a:xfrm>
              <a:prstGeom prst="rect">
                <a:avLst/>
              </a:prstGeom>
              <a:blipFill>
                <a:blip r:embed="rId3"/>
                <a:stretch>
                  <a:fillRect l="-2591" r="-2418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yt_shape_15967"/>
          <p:cNvSpPr txBox="1"/>
          <p:nvPr/>
        </p:nvSpPr>
        <p:spPr>
          <a:xfrm>
            <a:off x="540000" y="813893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的大小；</a:t>
            </a:r>
          </a:p>
        </p:txBody>
      </p:sp>
      <p:pic>
        <p:nvPicPr>
          <p:cNvPr id="12" name="yt_image_15963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l="51800"/>
          <a:stretch/>
        </p:blipFill>
        <p:spPr bwMode="auto">
          <a:xfrm>
            <a:off x="9264352" y="1059130"/>
            <a:ext cx="1943075" cy="160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972" name="yt_shape_15972"/>
              <p:cNvSpPr txBox="1"/>
              <p:nvPr/>
            </p:nvSpPr>
            <p:spPr>
              <a:xfrm>
                <a:off x="542275" y="1248042"/>
                <a:ext cx="5935920" cy="58024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证明：由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同理可得，在等腰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𝐴𝐶𝐸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𝐶𝐴𝐸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AAS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5972" name="yt_shape_159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2275" y="1248042"/>
                <a:ext cx="5935920" cy="5802422"/>
              </a:xfrm>
              <a:prstGeom prst="rect">
                <a:avLst/>
              </a:prstGeom>
              <a:blipFill>
                <a:blip r:embed="rId2"/>
                <a:stretch>
                  <a:fillRect l="-3183" t="-945" r="-2156" b="-23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B8D491F-620A-514B-0415-7CD59182E8B9}"/>
              </a:ext>
            </a:extLst>
          </p:cNvPr>
          <p:cNvSpPr txBox="1"/>
          <p:nvPr/>
        </p:nvSpPr>
        <p:spPr>
          <a:xfrm>
            <a:off x="452264" y="1201236"/>
            <a:ext cx="3683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A455E48-9E64-327F-9FD1-5C6E7031F626}"/>
              </a:ext>
            </a:extLst>
          </p:cNvPr>
          <p:cNvSpPr txBox="1"/>
          <p:nvPr/>
        </p:nvSpPr>
        <p:spPr>
          <a:xfrm>
            <a:off x="452264" y="1676724"/>
            <a:ext cx="5279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41486CF-CCEB-92C6-9314-7005FEF013DA}"/>
              </a:ext>
            </a:extLst>
          </p:cNvPr>
          <p:cNvSpPr txBox="1"/>
          <p:nvPr/>
        </p:nvSpPr>
        <p:spPr>
          <a:xfrm>
            <a:off x="452264" y="2152212"/>
            <a:ext cx="2172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87CA296-6578-2225-03DC-ED7E81586753}"/>
              </a:ext>
            </a:extLst>
          </p:cNvPr>
          <p:cNvSpPr txBox="1"/>
          <p:nvPr/>
        </p:nvSpPr>
        <p:spPr>
          <a:xfrm>
            <a:off x="452264" y="2627700"/>
            <a:ext cx="6058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同理可得，在等腰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1F51D40-5B46-6BED-582C-E8C2B52DB32A}"/>
              </a:ext>
            </a:extLst>
          </p:cNvPr>
          <p:cNvSpPr txBox="1"/>
          <p:nvPr/>
        </p:nvSpPr>
        <p:spPr>
          <a:xfrm>
            <a:off x="452264" y="3103188"/>
            <a:ext cx="3339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6ED68AA-7176-E2A3-3B59-EF925483D7B8}"/>
              </a:ext>
            </a:extLst>
          </p:cNvPr>
          <p:cNvSpPr txBox="1"/>
          <p:nvPr/>
        </p:nvSpPr>
        <p:spPr>
          <a:xfrm>
            <a:off x="397201" y="4036462"/>
            <a:ext cx="31407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CF50CBF-1FAF-962D-BC6A-89BDD589DC89}"/>
                  </a:ext>
                </a:extLst>
              </p:cNvPr>
              <p:cNvSpPr txBox="1"/>
              <p:nvPr/>
            </p:nvSpPr>
            <p:spPr>
              <a:xfrm>
                <a:off x="3597083" y="3387738"/>
                <a:ext cx="2822004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𝐶𝐴𝐸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CF50CBF-1FAF-962D-BC6A-89BDD589DC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7083" y="3387738"/>
                <a:ext cx="2822004" cy="1611643"/>
              </a:xfrm>
              <a:prstGeom prst="rect">
                <a:avLst/>
              </a:prstGeom>
              <a:blipFill>
                <a:blip r:embed="rId3"/>
                <a:stretch>
                  <a:fillRect r="-34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9EC29EB2-7B0E-1CC8-5BA1-462617F16510}"/>
              </a:ext>
            </a:extLst>
          </p:cNvPr>
          <p:cNvSpPr txBox="1"/>
          <p:nvPr/>
        </p:nvSpPr>
        <p:spPr>
          <a:xfrm>
            <a:off x="479376" y="4969736"/>
            <a:ext cx="28359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2AC43AC-18FB-03BF-5888-C78108D10E60}"/>
              </a:ext>
            </a:extLst>
          </p:cNvPr>
          <p:cNvSpPr txBox="1"/>
          <p:nvPr/>
        </p:nvSpPr>
        <p:spPr>
          <a:xfrm>
            <a:off x="3440064" y="4969736"/>
            <a:ext cx="70396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AAS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2E83F7E-4848-AAFB-D660-EDD47FE46727}"/>
              </a:ext>
            </a:extLst>
          </p:cNvPr>
          <p:cNvSpPr txBox="1"/>
          <p:nvPr/>
        </p:nvSpPr>
        <p:spPr>
          <a:xfrm>
            <a:off x="4268739" y="4969736"/>
            <a:ext cx="20834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marR="0" lvl="0" defTabSz="914400" rtl="0" eaLnBrk="1" fontAlgn="auto" latinLnBrk="0" hangingPunct="0">
              <a:lnSpc>
                <a:spcPct val="129999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FDF8747-FEEA-0059-3182-0BC3A6DCA8F0}"/>
              </a:ext>
            </a:extLst>
          </p:cNvPr>
          <p:cNvSpPr txBox="1"/>
          <p:nvPr/>
        </p:nvSpPr>
        <p:spPr>
          <a:xfrm>
            <a:off x="479376" y="5445224"/>
            <a:ext cx="5169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83A128E-B80F-1C84-B811-0B2013A090C0}"/>
              </a:ext>
            </a:extLst>
          </p:cNvPr>
          <p:cNvSpPr txBox="1"/>
          <p:nvPr/>
        </p:nvSpPr>
        <p:spPr>
          <a:xfrm>
            <a:off x="479376" y="5920712"/>
            <a:ext cx="1626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yt_shape_15968"/>
          <p:cNvSpPr txBox="1"/>
          <p:nvPr/>
        </p:nvSpPr>
        <p:spPr>
          <a:xfrm>
            <a:off x="542275" y="810217"/>
            <a:ext cx="40572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6" name="yt_image_15963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l="51800"/>
          <a:stretch/>
        </p:blipFill>
        <p:spPr bwMode="auto">
          <a:xfrm>
            <a:off x="9264352" y="1059130"/>
            <a:ext cx="1943075" cy="160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2746</Words>
  <Application>Microsoft Office PowerPoint</Application>
  <PresentationFormat>宽屏</PresentationFormat>
  <Paragraphs>223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44</cp:revision>
  <dcterms:created xsi:type="dcterms:W3CDTF">2023-05-05T05:33:04Z</dcterms:created>
  <dcterms:modified xsi:type="dcterms:W3CDTF">2023-10-21T00:48:51Z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