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69" r:id="rId7"/>
    <p:sldId id="370" r:id="rId8"/>
    <p:sldId id="371" r:id="rId9"/>
    <p:sldId id="372" r:id="rId10"/>
    <p:sldId id="374" r:id="rId11"/>
    <p:sldId id="376" r:id="rId12"/>
    <p:sldId id="377" r:id="rId13"/>
    <p:sldId id="378" r:id="rId14"/>
    <p:sldId id="37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bin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7" name="yt_shape_15197"/>
          <p:cNvSpPr txBox="1"/>
          <p:nvPr/>
        </p:nvSpPr>
        <p:spPr>
          <a:xfrm>
            <a:off x="540000" y="90872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198" name="yt_shape_15198"/>
          <p:cNvSpPr txBox="1"/>
          <p:nvPr/>
        </p:nvSpPr>
        <p:spPr>
          <a:xfrm>
            <a:off x="540119" y="13880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把一个正三棱柱按如图所示摆放，光线由上向下照射此三棱柱时形成的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正投影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02" name="yt_shape_15202"/>
          <p:cNvSpPr txBox="1"/>
          <p:nvPr/>
        </p:nvSpPr>
        <p:spPr>
          <a:xfrm>
            <a:off x="540000" y="42789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99" name="yt_shape_15199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815280" y="2499822"/>
            <a:ext cx="561439" cy="1728738"/>
            <a:chOff x="0" y="0"/>
            <a:chExt cx="561439" cy="1728738"/>
          </a:xfrm>
        </p:grpSpPr>
        <p:pic>
          <p:nvPicPr>
            <p:cNvPr id="2" name="yt_image_1519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439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01" name="yt_shape_15201"/>
            <p:cNvSpPr txBox="1"/>
            <p:nvPr/>
          </p:nvSpPr>
          <p:spPr>
            <a:xfrm>
              <a:off x="-252561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5203" name="yt_image_152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6750" y="4804771"/>
            <a:ext cx="4718498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258F3B-1587-34DF-7B27-9B245CB7D5B6}"/>
              </a:ext>
            </a:extLst>
          </p:cNvPr>
          <p:cNvSpPr txBox="1"/>
          <p:nvPr/>
        </p:nvSpPr>
        <p:spPr>
          <a:xfrm>
            <a:off x="1176210" y="18167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6" name="yt_shape_15276"/>
          <p:cNvSpPr txBox="1"/>
          <p:nvPr/>
        </p:nvSpPr>
        <p:spPr>
          <a:xfrm>
            <a:off x="540000" y="955526"/>
            <a:ext cx="78659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如图，按照三视图确定该几何体的全面积是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80" name="yt_shape_15280"/>
          <p:cNvSpPr txBox="1"/>
          <p:nvPr/>
        </p:nvSpPr>
        <p:spPr>
          <a:xfrm>
            <a:off x="540000" y="40028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77" name="yt_shape_15277" title="H_186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5395" y="1587193"/>
            <a:ext cx="2281208" cy="2365389"/>
            <a:chOff x="0" y="0"/>
            <a:chExt cx="2281208" cy="2365389"/>
          </a:xfrm>
        </p:grpSpPr>
        <p:pic>
          <p:nvPicPr>
            <p:cNvPr id="2" name="yt_image_152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81208" cy="19693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79" name="yt_shape_15279"/>
            <p:cNvSpPr txBox="1"/>
            <p:nvPr/>
          </p:nvSpPr>
          <p:spPr>
            <a:xfrm>
              <a:off x="531140" y="200538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673E73-F4CB-36BD-2D2F-93EFE669C3E4}"/>
              </a:ext>
            </a:extLst>
          </p:cNvPr>
          <p:cNvSpPr txBox="1"/>
          <p:nvPr/>
        </p:nvSpPr>
        <p:spPr>
          <a:xfrm>
            <a:off x="6926989" y="908720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1" name="yt_shape_15281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282" name="yt_shape_15282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分）如图是一个蘑菇形小零件图，其上部是一个半球体，下部是圆柱体，作出它的三视图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283" name="yt_image_152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3382" y="2491102"/>
            <a:ext cx="76523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85" name="yt_shape_15285"/>
          <p:cNvSpPr txBox="1"/>
          <p:nvPr/>
        </p:nvSpPr>
        <p:spPr>
          <a:xfrm>
            <a:off x="540000" y="3758916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87" name="yt_shape_15287"/>
          <p:cNvSpPr txBox="1"/>
          <p:nvPr/>
        </p:nvSpPr>
        <p:spPr>
          <a:xfrm>
            <a:off x="5211594" y="4374104"/>
            <a:ext cx="1365374" cy="1818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00" b="0" i="0" u="none" spc="-10100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en-US" altLang="zh-CN" sz="10100" b="0" i="0" u="none" spc="8122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286" name="yt_image_152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1594" y="4374104"/>
            <a:ext cx="1351895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B6C1F2-79EC-583C-64A4-524D4B3E1C7A}"/>
              </a:ext>
            </a:extLst>
          </p:cNvPr>
          <p:cNvSpPr txBox="1"/>
          <p:nvPr/>
        </p:nvSpPr>
        <p:spPr>
          <a:xfrm>
            <a:off x="449989" y="3712110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289" name="yt_shape_15289"/>
              <p:cNvSpPr txBox="1"/>
              <p:nvPr/>
            </p:nvSpPr>
            <p:spPr>
              <a:xfrm>
                <a:off x="540119" y="836712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分）如图，教室窗户的高度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米，遮阳篷外端一点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到窗户上椽的距离为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，某一时刻太阳光从教室窗户射入室内，与地面的夹角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为窗户的一部分在教室地面所形成的影子且长为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米，试求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（结果带根号）</a:t>
                </a:r>
              </a:p>
            </p:txBody>
          </p:sp>
        </mc:Choice>
        <mc:Fallback>
          <p:sp>
            <p:nvSpPr>
              <p:cNvPr id="15289" name="yt_shape_152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r="-1701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291" name="yt_image_1529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8513" y="2410736"/>
            <a:ext cx="3157869" cy="199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5293"/>
          <p:cNvSpPr txBox="1"/>
          <p:nvPr/>
        </p:nvSpPr>
        <p:spPr>
          <a:xfrm>
            <a:off x="540000" y="900000"/>
            <a:ext cx="47016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5295"/>
          <p:cNvSpPr txBox="1"/>
          <p:nvPr/>
        </p:nvSpPr>
        <p:spPr>
          <a:xfrm>
            <a:off x="4715453" y="1531667"/>
            <a:ext cx="2367571" cy="12246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00" b="0" i="0" u="none" spc="16762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52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8902" y="2825670"/>
            <a:ext cx="234417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5297"/>
              <p:cNvSpPr txBox="1"/>
              <p:nvPr/>
            </p:nvSpPr>
            <p:spPr>
              <a:xfrm>
                <a:off x="540000" y="2942325"/>
                <a:ext cx="5267660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52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2325"/>
                <a:ext cx="5267660" cy="722057"/>
              </a:xfrm>
              <a:prstGeom prst="rect">
                <a:avLst/>
              </a:prstGeom>
              <a:blipFill>
                <a:blip r:embed="rId5"/>
                <a:stretch>
                  <a:fillRect l="-3588" r="-2431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299"/>
          <p:cNvSpPr txBox="1"/>
          <p:nvPr/>
        </p:nvSpPr>
        <p:spPr>
          <a:xfrm>
            <a:off x="540000" y="3715170"/>
            <a:ext cx="38632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5300"/>
          <p:cNvSpPr txBox="1"/>
          <p:nvPr/>
        </p:nvSpPr>
        <p:spPr>
          <a:xfrm>
            <a:off x="540000" y="4194473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5301"/>
          <p:cNvSpPr txBox="1"/>
          <p:nvPr/>
        </p:nvSpPr>
        <p:spPr>
          <a:xfrm>
            <a:off x="540000" y="4673776"/>
            <a:ext cx="51264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5302"/>
              <p:cNvSpPr txBox="1"/>
              <p:nvPr/>
            </p:nvSpPr>
            <p:spPr>
              <a:xfrm>
                <a:off x="540000" y="5153079"/>
                <a:ext cx="6493894" cy="9474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53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53079"/>
                <a:ext cx="6493894" cy="947439"/>
              </a:xfrm>
              <a:prstGeom prst="rect">
                <a:avLst/>
              </a:prstGeom>
              <a:blipFill>
                <a:blip r:embed="rId6"/>
                <a:stretch>
                  <a:fillRect l="-2911" r="-20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5304"/>
              <p:cNvSpPr txBox="1"/>
              <p:nvPr/>
            </p:nvSpPr>
            <p:spPr>
              <a:xfrm>
                <a:off x="540000" y="6151306"/>
                <a:ext cx="257936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53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51306"/>
                <a:ext cx="2579360" cy="639855"/>
              </a:xfrm>
              <a:prstGeom prst="rect">
                <a:avLst/>
              </a:prstGeom>
              <a:blipFill>
                <a:blip r:embed="rId7"/>
                <a:stretch>
                  <a:fillRect l="-7329" r="-638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252924B-0E0A-F24E-740F-F5E3839D4F81}"/>
              </a:ext>
            </a:extLst>
          </p:cNvPr>
          <p:cNvSpPr txBox="1"/>
          <p:nvPr/>
        </p:nvSpPr>
        <p:spPr>
          <a:xfrm>
            <a:off x="472692" y="2290153"/>
            <a:ext cx="483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047E61F-D81B-3113-5C1D-CF345BE01C11}"/>
                  </a:ext>
                </a:extLst>
              </p:cNvPr>
              <p:cNvSpPr txBox="1"/>
              <p:nvPr/>
            </p:nvSpPr>
            <p:spPr>
              <a:xfrm>
                <a:off x="449989" y="2895519"/>
                <a:ext cx="5396801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047E61F-D81B-3113-5C1D-CF345BE01C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5519"/>
                <a:ext cx="5396801" cy="808686"/>
              </a:xfrm>
              <a:prstGeom prst="rect">
                <a:avLst/>
              </a:prstGeom>
              <a:blipFill>
                <a:blip r:embed="rId8"/>
                <a:stretch>
                  <a:fillRect l="-1808" r="-1695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B1142B03-FDED-BC29-AD08-F6F122DAAE83}"/>
              </a:ext>
            </a:extLst>
          </p:cNvPr>
          <p:cNvSpPr txBox="1"/>
          <p:nvPr/>
        </p:nvSpPr>
        <p:spPr>
          <a:xfrm>
            <a:off x="449989" y="3668364"/>
            <a:ext cx="400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0219AD1-007E-7E7E-1ED7-F5B350522335}"/>
              </a:ext>
            </a:extLst>
          </p:cNvPr>
          <p:cNvSpPr txBox="1"/>
          <p:nvPr/>
        </p:nvSpPr>
        <p:spPr>
          <a:xfrm>
            <a:off x="449989" y="4147667"/>
            <a:ext cx="324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A196F4-2F64-FAAB-9562-53ECEEBC62E8}"/>
              </a:ext>
            </a:extLst>
          </p:cNvPr>
          <p:cNvSpPr txBox="1"/>
          <p:nvPr/>
        </p:nvSpPr>
        <p:spPr>
          <a:xfrm>
            <a:off x="449989" y="4626970"/>
            <a:ext cx="5256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F963418-72F1-C66C-F728-3CFFBE58F2CB}"/>
                  </a:ext>
                </a:extLst>
              </p:cNvPr>
              <p:cNvSpPr txBox="1"/>
              <p:nvPr/>
            </p:nvSpPr>
            <p:spPr>
              <a:xfrm>
                <a:off x="449989" y="5106273"/>
                <a:ext cx="6611176" cy="10318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F963418-72F1-C66C-F728-3CFFBE58F2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6273"/>
                <a:ext cx="6611176" cy="1031888"/>
              </a:xfrm>
              <a:prstGeom prst="rect">
                <a:avLst/>
              </a:prstGeom>
              <a:blipFill>
                <a:blip r:embed="rId9"/>
                <a:stretch>
                  <a:fillRect l="-1476" r="-1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655C20F-67FA-45AC-ED8F-98799CEE4815}"/>
                  </a:ext>
                </a:extLst>
              </p:cNvPr>
              <p:cNvSpPr txBox="1"/>
              <p:nvPr/>
            </p:nvSpPr>
            <p:spPr>
              <a:xfrm>
                <a:off x="449989" y="6104500"/>
                <a:ext cx="273450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655C20F-67FA-45AC-ED8F-98799CEE48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04500"/>
                <a:ext cx="2734501" cy="727279"/>
              </a:xfrm>
              <a:prstGeom prst="rect">
                <a:avLst/>
              </a:prstGeom>
              <a:blipFill>
                <a:blip r:embed="rId10"/>
                <a:stretch>
                  <a:fillRect l="-3571" r="-379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6" name="yt_shape_15306"/>
          <p:cNvSpPr txBox="1"/>
          <p:nvPr/>
        </p:nvSpPr>
        <p:spPr>
          <a:xfrm>
            <a:off x="540000" y="90000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所示的组合几何体，它的下面是一个长方体，上面是一个圆柱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07" name="yt_shape_1530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是它的两种视图，在横线上分别填写两种图的名称（均选填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308" name="yt_shape_15308"/>
          <p:cNvSpPr txBox="1"/>
          <p:nvPr/>
        </p:nvSpPr>
        <p:spPr>
          <a:xfrm>
            <a:off x="540000" y="2338738"/>
            <a:ext cx="10235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）根据这两种视图中的尺寸，计算这个组合几何体的体积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309" name="yt_image_153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5302" y="2970405"/>
            <a:ext cx="5301394" cy="234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11" name="yt_shape_15311"/>
          <p:cNvSpPr txBox="1"/>
          <p:nvPr/>
        </p:nvSpPr>
        <p:spPr>
          <a:xfrm>
            <a:off x="540000" y="5366425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）左，俯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12" name="yt_shape_15312"/>
          <p:cNvSpPr txBox="1"/>
          <p:nvPr/>
        </p:nvSpPr>
        <p:spPr>
          <a:xfrm>
            <a:off x="540000" y="5845728"/>
            <a:ext cx="7724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13" name="yt_shape_15313"/>
          <p:cNvSpPr txBox="1"/>
          <p:nvPr/>
        </p:nvSpPr>
        <p:spPr>
          <a:xfrm>
            <a:off x="540000" y="6325031"/>
            <a:ext cx="5002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答：这个组合几何体的体积是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7255F7-716D-A59F-8FBE-00D3137C78A9}"/>
              </a:ext>
            </a:extLst>
          </p:cNvPr>
          <p:cNvSpPr txBox="1"/>
          <p:nvPr/>
        </p:nvSpPr>
        <p:spPr>
          <a:xfrm>
            <a:off x="449989" y="5319619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）左，俯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C85EB2-6D02-E8B0-7383-8FE8966CB64E}"/>
              </a:ext>
            </a:extLst>
          </p:cNvPr>
          <p:cNvSpPr txBox="1"/>
          <p:nvPr/>
        </p:nvSpPr>
        <p:spPr>
          <a:xfrm>
            <a:off x="449989" y="5798922"/>
            <a:ext cx="7830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6π.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FCF6A6-5A77-8ABA-294B-5A60CB3D5445}"/>
              </a:ext>
            </a:extLst>
          </p:cNvPr>
          <p:cNvSpPr txBox="1"/>
          <p:nvPr/>
        </p:nvSpPr>
        <p:spPr>
          <a:xfrm>
            <a:off x="449989" y="6278225"/>
            <a:ext cx="513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答：这个组合几何体的体积是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5" name="yt_shape_15205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如图，一个三角尺在灯光的照射下形成投影，三角尺与其投影的相似之比为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，若三角尺的一边长为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，则其投影中的对应边的长为（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09" name="yt_table_152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667652"/>
              </p:ext>
            </p:extLst>
          </p:nvPr>
        </p:nvGraphicFramePr>
        <p:xfrm>
          <a:off x="540000" y="3902556"/>
          <a:ext cx="89147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</a:tbl>
          </a:graphicData>
        </a:graphic>
      </p:graphicFrame>
      <p:grpSp>
        <p:nvGrpSpPr>
          <p:cNvPr id="15206" name="yt_shape_15206_skip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83832" y="2081668"/>
            <a:ext cx="2178277" cy="1442988"/>
            <a:chOff x="0" y="0"/>
            <a:chExt cx="2178277" cy="1442988"/>
          </a:xfrm>
        </p:grpSpPr>
        <p:pic>
          <p:nvPicPr>
            <p:cNvPr id="2" name="yt_image_1520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8277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08" name="yt_shape_15208"/>
            <p:cNvSpPr txBox="1"/>
            <p:nvPr/>
          </p:nvSpPr>
          <p:spPr>
            <a:xfrm>
              <a:off x="555857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956ECE-9AC0-5F8E-5D5E-3090B0B5EB6F}"/>
              </a:ext>
            </a:extLst>
          </p:cNvPr>
          <p:cNvSpPr txBox="1"/>
          <p:nvPr/>
        </p:nvSpPr>
        <p:spPr>
          <a:xfrm>
            <a:off x="9051182" y="1265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211"/>
          <p:cNvSpPr txBox="1"/>
          <p:nvPr/>
        </p:nvSpPr>
        <p:spPr>
          <a:xfrm>
            <a:off x="540000" y="44019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在一个晴朗的上午，乐乐拿着一块长方形木板在地面上形成的投影中不可能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9" name="yt_image_152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8161" y="5513755"/>
            <a:ext cx="4675438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75CC1EC-EF9E-B23C-C284-F2D8C47A4A72}"/>
              </a:ext>
            </a:extLst>
          </p:cNvPr>
          <p:cNvSpPr txBox="1"/>
          <p:nvPr/>
        </p:nvSpPr>
        <p:spPr>
          <a:xfrm>
            <a:off x="1176091" y="48306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4" name="yt_shape_15214"/>
          <p:cNvSpPr txBox="1"/>
          <p:nvPr/>
        </p:nvSpPr>
        <p:spPr>
          <a:xfrm>
            <a:off x="540000" y="930172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（柳州市中考）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如下摆放的几何体中，主视图为圆的是（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215" name="yt_image_152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0852" y="1561839"/>
            <a:ext cx="4730295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4773AEC-A428-6983-7728-C718050B5333}"/>
              </a:ext>
            </a:extLst>
          </p:cNvPr>
          <p:cNvSpPr txBox="1"/>
          <p:nvPr/>
        </p:nvSpPr>
        <p:spPr>
          <a:xfrm>
            <a:off x="8450989" y="8833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217"/>
          <p:cNvSpPr txBox="1"/>
          <p:nvPr/>
        </p:nvSpPr>
        <p:spPr>
          <a:xfrm>
            <a:off x="540000" y="2768028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（毕节市中考）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如图所示的几何体，其左视图是（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9" name="yt_shape_15221"/>
          <p:cNvSpPr txBox="1"/>
          <p:nvPr/>
        </p:nvSpPr>
        <p:spPr>
          <a:xfrm>
            <a:off x="540000" y="50691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5218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8057" y="3399695"/>
            <a:ext cx="1375885" cy="1619010"/>
            <a:chOff x="0" y="0"/>
            <a:chExt cx="1375885" cy="1619010"/>
          </a:xfrm>
        </p:grpSpPr>
        <p:pic>
          <p:nvPicPr>
            <p:cNvPr id="11" name="yt_image_1521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75885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220"/>
            <p:cNvSpPr txBox="1"/>
            <p:nvPr/>
          </p:nvSpPr>
          <p:spPr>
            <a:xfrm>
              <a:off x="154661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" name="yt_image_152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2186" y="5594940"/>
            <a:ext cx="4747627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895B56D-BA90-5D6F-204B-AF7D572315B4}"/>
              </a:ext>
            </a:extLst>
          </p:cNvPr>
          <p:cNvSpPr txBox="1"/>
          <p:nvPr/>
        </p:nvSpPr>
        <p:spPr>
          <a:xfrm>
            <a:off x="7536589" y="27212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4" name="yt_shape_15224"/>
          <p:cNvSpPr txBox="1"/>
          <p:nvPr/>
        </p:nvSpPr>
        <p:spPr>
          <a:xfrm>
            <a:off x="540000" y="900000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如图的三视图对应的物体是（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pSp>
        <p:nvGrpSpPr>
          <p:cNvPr id="15225" name="yt_shape_15225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1575" y="1592933"/>
            <a:ext cx="1888849" cy="1707021"/>
            <a:chOff x="0" y="0"/>
            <a:chExt cx="1888849" cy="1707021"/>
          </a:xfrm>
        </p:grpSpPr>
        <p:pic>
          <p:nvPicPr>
            <p:cNvPr id="2" name="yt_image_152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8884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27" name="yt_shape_15227"/>
            <p:cNvSpPr txBox="1"/>
            <p:nvPr/>
          </p:nvSpPr>
          <p:spPr>
            <a:xfrm>
              <a:off x="411143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87678" y="3058218"/>
            <a:ext cx="7896754" cy="1810942"/>
            <a:chOff x="540000" y="3289099"/>
            <a:chExt cx="7896754" cy="1810942"/>
          </a:xfrm>
        </p:grpSpPr>
        <p:sp>
          <p:nvSpPr>
            <p:cNvPr id="15228" name="yt_shape_15228"/>
            <p:cNvSpPr txBox="1"/>
            <p:nvPr/>
          </p:nvSpPr>
          <p:spPr>
            <a:xfrm>
              <a:off x="540000" y="3289099"/>
              <a:ext cx="65" cy="322652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endParaRPr/>
            </a:p>
          </p:txBody>
        </p:sp>
        <p:pic>
          <p:nvPicPr>
            <p:cNvPr id="15229" name="yt_image_1522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0000" y="3857194"/>
              <a:ext cx="1691834" cy="780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230" name="yt_image_152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91834" y="3814903"/>
              <a:ext cx="1692547" cy="8229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3" name="yt_shape_15233"/>
            <p:cNvSpPr txBox="1"/>
            <p:nvPr/>
          </p:nvSpPr>
          <p:spPr>
            <a:xfrm>
              <a:off x="1181837" y="4637863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A</a:t>
              </a:r>
            </a:p>
          </p:txBody>
        </p:sp>
        <p:sp>
          <p:nvSpPr>
            <p:cNvPr id="15234" name="yt_shape_15234"/>
            <p:cNvSpPr txBox="1"/>
            <p:nvPr/>
          </p:nvSpPr>
          <p:spPr>
            <a:xfrm>
              <a:off x="3246480" y="4637863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B</a:t>
              </a:r>
            </a:p>
          </p:txBody>
        </p:sp>
        <p:pic>
          <p:nvPicPr>
            <p:cNvPr id="15235" name="yt_image_152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93389" y="3770326"/>
              <a:ext cx="1655782" cy="867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236" name="yt_image_152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09171" y="3760039"/>
              <a:ext cx="1627583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9" name="yt_shape_15239"/>
            <p:cNvSpPr txBox="1"/>
            <p:nvPr/>
          </p:nvSpPr>
          <p:spPr>
            <a:xfrm>
              <a:off x="5429653" y="4637863"/>
              <a:ext cx="383254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C</a:t>
              </a:r>
            </a:p>
          </p:txBody>
        </p:sp>
        <p:sp>
          <p:nvSpPr>
            <p:cNvPr id="15240" name="yt_shape_15240"/>
            <p:cNvSpPr txBox="1"/>
            <p:nvPr/>
          </p:nvSpPr>
          <p:spPr>
            <a:xfrm>
              <a:off x="7422928" y="4637863"/>
              <a:ext cx="400068" cy="46217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D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F55953-B93F-ACBC-F8A6-B15A5ED40E60}"/>
              </a:ext>
            </a:extLst>
          </p:cNvPr>
          <p:cNvSpPr txBox="1"/>
          <p:nvPr/>
        </p:nvSpPr>
        <p:spPr>
          <a:xfrm>
            <a:off x="4793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1" name="yt_shape_15241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如图所示是四个完全相同的小正方体搭成的几何体，则它的俯视图为（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242" name="yt_image_152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501" y="2092527"/>
            <a:ext cx="856996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44" name="yt_image_152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358" y="3397288"/>
            <a:ext cx="4731283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178E8E-536E-B62D-BFF4-B3E25529BF41}"/>
              </a:ext>
            </a:extLst>
          </p:cNvPr>
          <p:cNvSpPr txBox="1"/>
          <p:nvPr/>
        </p:nvSpPr>
        <p:spPr>
          <a:xfrm>
            <a:off x="1516908" y="14094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6" name="yt_shape_15246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我国某型号运载火箭的整流罩的三视图如图所示，根据图中数据（单位：米）计算该整流罩的侧面积（单位：平方米）是（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48" name="yt_table_1524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393483"/>
              </p:ext>
            </p:extLst>
          </p:nvPr>
        </p:nvGraphicFramePr>
        <p:xfrm>
          <a:off x="540000" y="4320791"/>
          <a:ext cx="8947913" cy="475488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  <a:gridCol w="2624265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B.11.52π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D.13.44π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</a:tbl>
          </a:graphicData>
        </a:graphic>
      </p:graphicFrame>
      <p:pic>
        <p:nvPicPr>
          <p:cNvPr id="15247" name="yt_image_15247_skip" title="H_156.7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027" y="2128539"/>
            <a:ext cx="2114181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257693-DD64-899F-3980-52C961D928D6}"/>
              </a:ext>
            </a:extLst>
          </p:cNvPr>
          <p:cNvSpPr txBox="1"/>
          <p:nvPr/>
        </p:nvSpPr>
        <p:spPr>
          <a:xfrm>
            <a:off x="8527307" y="14094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0" name="yt_shape_15250"/>
          <p:cNvSpPr txBox="1"/>
          <p:nvPr/>
        </p:nvSpPr>
        <p:spPr>
          <a:xfrm>
            <a:off x="540000" y="90872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251" name="yt_shape_15251"/>
          <p:cNvSpPr txBox="1"/>
          <p:nvPr/>
        </p:nvSpPr>
        <p:spPr>
          <a:xfrm>
            <a:off x="540119" y="13880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层楼房只有一个窗户亮着一盏灯，一棵小树和一根电线杆在窗口灯光下的影子如图所示，则亮着灯的窗口是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号窗口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55" name="yt_shape_15255"/>
          <p:cNvSpPr txBox="1"/>
          <p:nvPr/>
        </p:nvSpPr>
        <p:spPr>
          <a:xfrm>
            <a:off x="540000" y="45966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52" name="yt_shape_15252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7521" y="2499822"/>
            <a:ext cx="1996957" cy="2046492"/>
            <a:chOff x="0" y="0"/>
            <a:chExt cx="1996957" cy="2046492"/>
          </a:xfrm>
        </p:grpSpPr>
        <p:pic>
          <p:nvPicPr>
            <p:cNvPr id="2" name="yt_image_152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6957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4" name="yt_shape_15254"/>
            <p:cNvSpPr txBox="1"/>
            <p:nvPr/>
          </p:nvSpPr>
          <p:spPr>
            <a:xfrm>
              <a:off x="465197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5F603E-F990-9C4D-CC67-0DC581C8754A}"/>
              </a:ext>
            </a:extLst>
          </p:cNvPr>
          <p:cNvSpPr txBox="1"/>
          <p:nvPr/>
        </p:nvSpPr>
        <p:spPr>
          <a:xfrm>
            <a:off x="5022108" y="181670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6" name="yt_shape_15256"/>
          <p:cNvSpPr txBox="1"/>
          <p:nvPr/>
        </p:nvSpPr>
        <p:spPr>
          <a:xfrm>
            <a:off x="540000" y="739502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某几何体的三视图如图所示，则这个几何体的名称是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60" name="yt_shape_15260"/>
          <p:cNvSpPr txBox="1"/>
          <p:nvPr/>
        </p:nvSpPr>
        <p:spPr>
          <a:xfrm>
            <a:off x="540000" y="46680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57" name="yt_shape_15257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7172" y="1340768"/>
            <a:ext cx="1277654" cy="2244231"/>
            <a:chOff x="0" y="0"/>
            <a:chExt cx="1277654" cy="2244231"/>
          </a:xfrm>
        </p:grpSpPr>
        <p:pic>
          <p:nvPicPr>
            <p:cNvPr id="2" name="yt_image_1525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7654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9" name="yt_shape_15259"/>
            <p:cNvSpPr txBox="1"/>
            <p:nvPr/>
          </p:nvSpPr>
          <p:spPr>
            <a:xfrm>
              <a:off x="29363" y="18842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F18409-5927-7733-02AE-28C309797A25}"/>
              </a:ext>
            </a:extLst>
          </p:cNvPr>
          <p:cNvSpPr txBox="1"/>
          <p:nvPr/>
        </p:nvSpPr>
        <p:spPr>
          <a:xfrm>
            <a:off x="8146189" y="69269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261"/>
          <p:cNvSpPr txBox="1"/>
          <p:nvPr/>
        </p:nvSpPr>
        <p:spPr>
          <a:xfrm>
            <a:off x="540000" y="3645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个大小相同的小正方体拼成的几何体，若去掉最左面的小正方体，则视图不发生改变的是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主视图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俯视图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9" name="yt_shape_15265"/>
          <p:cNvSpPr txBox="1"/>
          <p:nvPr/>
        </p:nvSpPr>
        <p:spPr>
          <a:xfrm>
            <a:off x="539881" y="68433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5262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9078" y="4698469"/>
            <a:ext cx="1293604" cy="2036205"/>
            <a:chOff x="0" y="0"/>
            <a:chExt cx="1293604" cy="2036205"/>
          </a:xfrm>
        </p:grpSpPr>
        <p:pic>
          <p:nvPicPr>
            <p:cNvPr id="11" name="yt_image_1526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93604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264"/>
            <p:cNvSpPr txBox="1"/>
            <p:nvPr/>
          </p:nvSpPr>
          <p:spPr>
            <a:xfrm>
              <a:off x="37338" y="16762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2F1D0698-717D-EE0B-0C51-288D1FA26884}"/>
              </a:ext>
            </a:extLst>
          </p:cNvPr>
          <p:cNvSpPr txBox="1"/>
          <p:nvPr/>
        </p:nvSpPr>
        <p:spPr>
          <a:xfrm>
            <a:off x="3497989" y="407370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6" name="yt_shape_1526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如图是某工件的三视图，其中主视图、左视图均是边长为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的正方形，则此工件的侧面积是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70" name="yt_shape_15270"/>
          <p:cNvSpPr txBox="1"/>
          <p:nvPr/>
        </p:nvSpPr>
        <p:spPr>
          <a:xfrm>
            <a:off x="540000" y="36510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67" name="yt_shape_15267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72939" y="1948511"/>
            <a:ext cx="2646120" cy="1652157"/>
            <a:chOff x="0" y="0"/>
            <a:chExt cx="2646120" cy="1652157"/>
          </a:xfrm>
        </p:grpSpPr>
        <p:pic>
          <p:nvPicPr>
            <p:cNvPr id="2" name="yt_image_1526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46120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9" name="yt_shape_15269"/>
            <p:cNvSpPr txBox="1"/>
            <p:nvPr/>
          </p:nvSpPr>
          <p:spPr>
            <a:xfrm>
              <a:off x="713596" y="129215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4297E02-C18C-AD95-26D8-F1052C65B2C4}"/>
              </a:ext>
            </a:extLst>
          </p:cNvPr>
          <p:cNvSpPr txBox="1"/>
          <p:nvPr/>
        </p:nvSpPr>
        <p:spPr>
          <a:xfrm>
            <a:off x="2888508" y="1265394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5271"/>
          <p:cNvSpPr txBox="1"/>
          <p:nvPr/>
        </p:nvSpPr>
        <p:spPr>
          <a:xfrm>
            <a:off x="509866" y="36715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如图，光源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在横杆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的正上方，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在灯光下的影子为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9" name="yt_shape_15275"/>
          <p:cNvSpPr txBox="1"/>
          <p:nvPr/>
        </p:nvSpPr>
        <p:spPr>
          <a:xfrm>
            <a:off x="509747" y="65407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5272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6712" y="4783354"/>
            <a:ext cx="1158069" cy="1707021"/>
            <a:chOff x="0" y="0"/>
            <a:chExt cx="1158069" cy="1707021"/>
          </a:xfrm>
        </p:grpSpPr>
        <p:pic>
          <p:nvPicPr>
            <p:cNvPr id="11" name="yt_image_1527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5806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5274"/>
            <p:cNvSpPr txBox="1"/>
            <p:nvPr/>
          </p:nvSpPr>
          <p:spPr>
            <a:xfrm>
              <a:off x="-30429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E127FF0-FD02-980E-B6F9-C257CA5DFEBE}"/>
              </a:ext>
            </a:extLst>
          </p:cNvPr>
          <p:cNvSpPr txBox="1"/>
          <p:nvPr/>
        </p:nvSpPr>
        <p:spPr>
          <a:xfrm>
            <a:off x="8825668" y="4100237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1.8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1059</Words>
  <Application>Microsoft Office PowerPoint</Application>
  <PresentationFormat>宽屏</PresentationFormat>
  <Paragraphs>90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41</cp:revision>
  <dcterms:created xsi:type="dcterms:W3CDTF">2023-05-05T05:33:04Z</dcterms:created>
  <dcterms:modified xsi:type="dcterms:W3CDTF">2023-10-20T19:34:17Z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