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73" r:id="rId6"/>
    <p:sldId id="375" r:id="rId7"/>
    <p:sldId id="382" r:id="rId8"/>
    <p:sldId id="376" r:id="rId9"/>
    <p:sldId id="378" r:id="rId10"/>
    <p:sldId id="383" r:id="rId11"/>
    <p:sldId id="379" r:id="rId12"/>
    <p:sldId id="384" r:id="rId13"/>
    <p:sldId id="380" r:id="rId14"/>
    <p:sldId id="385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5" d="100"/>
          <a:sy n="65" d="100"/>
        </p:scale>
        <p:origin x="90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14="http://schemas.microsoft.com/office/drawing/2010/main"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0" name="yt_shape_14450" descr="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49" name="yt_image_14449" descr="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2" name="yt_shape_14452" descr=""/>
          <p:cNvSpPr txBox="1"/>
          <p:nvPr/>
        </p:nvSpPr>
        <p:spPr>
          <a:xfrm>
            <a:off x="540119" y="15467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遗传学家孟德尔认为：生物的遗传性状是由成对基因（遗传因子）决定的，其中控制显性性状的为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显性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基因（用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表示）；控制隐性性状的为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隐性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基因（用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53" name="yt_shape_14453" descr=""/>
          <p:cNvSpPr txBox="1"/>
          <p:nvPr/>
        </p:nvSpPr>
        <p:spPr>
          <a:xfrm>
            <a:off x="540119" y="29863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人类的遗传病是从上一代（父母）传递给下一代（孩子）而发生的疾病，例如，白化病、红绿色盲和高度近视等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55" name="yt_shape_14455" descr=""/>
          <p:cNvSpPr txBox="1"/>
          <p:nvPr/>
        </p:nvSpPr>
        <p:spPr>
          <a:xfrm>
            <a:off x="540000" y="394579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54" name="yt_image_14454" descr="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4579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7" name="yt_shape_14457" descr=""/>
          <p:cNvSpPr txBox="1"/>
          <p:nvPr/>
        </p:nvSpPr>
        <p:spPr>
          <a:xfrm>
            <a:off x="540000" y="4649093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概率在遗传学上的应用</a:t>
            </a:r>
          </a:p>
        </p:txBody>
      </p:sp>
      <p:sp>
        <p:nvSpPr>
          <p:cNvPr id="14458" name="yt_shape_14458" descr=""/>
          <p:cNvSpPr txBox="1"/>
          <p:nvPr/>
        </p:nvSpPr>
        <p:spPr>
          <a:xfrm>
            <a:off x="540119" y="51486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羊的毛色白色为显性，黑色为隐性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一对杂合白羊的基因组成都为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，生了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只小羊，则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只小羊的表现型可能为（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59" name="yt_table_14459" descr="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759275"/>
              </p:ext>
            </p:extLst>
          </p:nvPr>
        </p:nvGraphicFramePr>
        <p:xfrm>
          <a:off x="540000" y="6108093"/>
          <a:ext cx="5724843" cy="950976"/>
        </p:xfrm>
        <a:graphic>
          <a:graphicData uri="http://schemas.openxmlformats.org/drawingml/2006/table">
            <a:tbl>
              <a:tblPr/>
              <a:tblGrid>
                <a:gridCol w="30149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全黑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三白一黑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以上均有可能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pic>
        <p:nvPicPr>
          <p:cNvPr id="3" name="yt_shape_1697709152892">
            <a:extLst>
              <a:ext uri="{FF2B5EF4-FFF2-40B4-BE49-F238E27FC236}">
                <a16:creationId xmlns:a16="http://schemas.microsoft.com/office/drawing/2014/main" id="{F1381EAC-6F62-875B-E70B-E1559E625A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688420"/>
            <a:ext cx="1355917" cy="365782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F46FA8EC-7EB3-4DD8-B004-0C148DAB327E}"/>
              </a:ext>
            </a:extLst>
          </p:cNvPr>
          <p:cNvSpPr txBox="1"/>
          <p:nvPr/>
        </p:nvSpPr>
        <p:spPr>
          <a:xfrm>
            <a:off x="3193308" y="19754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显性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C84707AD-6C74-B8FB-D740-F490BAEC3899}"/>
              </a:ext>
            </a:extLst>
          </p:cNvPr>
          <p:cNvSpPr txBox="1"/>
          <p:nvPr/>
        </p:nvSpPr>
        <p:spPr>
          <a:xfrm>
            <a:off x="5631708" y="1975477"/>
            <a:ext cx="36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383441BF-F6C9-5363-0C7D-8E03694EA367}"/>
              </a:ext>
            </a:extLst>
          </p:cNvPr>
          <p:cNvSpPr txBox="1"/>
          <p:nvPr/>
        </p:nvSpPr>
        <p:spPr>
          <a:xfrm>
            <a:off x="10084646" y="197547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隐性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0E6B4F4A-49B6-F5EB-DC66-D667B3E51FD7}"/>
              </a:ext>
            </a:extLst>
          </p:cNvPr>
          <p:cNvSpPr txBox="1"/>
          <p:nvPr/>
        </p:nvSpPr>
        <p:spPr>
          <a:xfrm>
            <a:off x="1669308" y="2450965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D1BFB8CC-BCCE-21BD-F40D-314A68245103}"/>
              </a:ext>
            </a:extLst>
          </p:cNvPr>
          <p:cNvSpPr txBox="1"/>
          <p:nvPr/>
        </p:nvSpPr>
        <p:spPr>
          <a:xfrm>
            <a:off x="5022108" y="55773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14="http://schemas.microsoft.com/office/drawing/2010/main" xmlns:mc="http://schemas.openxmlformats.org/markup-compatibility/2006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6" name="yt_shape_14506" descr=""/>
          <p:cNvSpPr txBox="1"/>
          <p:nvPr/>
        </p:nvSpPr>
        <p:spPr>
          <a:xfrm>
            <a:off x="540119" y="11579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圣女果又名珍珠番茄，其果皮有红、黄两种颜色，且是一对相对性状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假设红色性状由显性基因（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）控制，黄色性状由隐性基因（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）控制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如果主栽品种的基因型为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，授粉品种的基因型为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，人工授粉后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07" name="yt_shape_14507" descr=""/>
          <p:cNvSpPr txBox="1"/>
          <p:nvPr/>
        </p:nvSpPr>
        <p:spPr>
          <a:xfrm>
            <a:off x="540000" y="2597490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）求主栽品种上结出的果实中果肉细胞的基因组合；</a:t>
            </a:r>
          </a:p>
        </p:txBody>
      </p:sp>
      <p:sp>
        <p:nvSpPr>
          <p:cNvPr id="14508" name="yt_shape_14508" descr=""/>
          <p:cNvSpPr txBox="1"/>
          <p:nvPr/>
        </p:nvSpPr>
        <p:spPr>
          <a:xfrm>
            <a:off x="540000" y="3076793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）求圣女果为红色的概率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09" name="yt_shape_14509" descr=""/>
          <p:cNvSpPr txBox="1"/>
          <p:nvPr/>
        </p:nvSpPr>
        <p:spPr>
          <a:xfrm>
            <a:off x="540000" y="3556096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）根据题意，画出树状图如下：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511" name="yt_shape_14511" descr=""/>
          <p:cNvSpPr txBox="1"/>
          <p:nvPr/>
        </p:nvSpPr>
        <p:spPr>
          <a:xfrm>
            <a:off x="4778352" y="4187763"/>
            <a:ext cx="2240485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5721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510" name="yt_image_14510" descr="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8352" y="4187763"/>
            <a:ext cx="221837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3" name="yt_shape_14513" descr=""/>
          <p:cNvSpPr txBox="1"/>
          <p:nvPr/>
        </p:nvSpPr>
        <p:spPr>
          <a:xfrm>
            <a:off x="540000" y="5631560"/>
            <a:ext cx="89591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所以主栽品种上结出的果实中果肉细胞的基因组合有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两种；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5712B866-79D2-75D9-E0A3-96655BFFCC0D}"/>
              </a:ext>
            </a:extLst>
          </p:cNvPr>
          <p:cNvSpPr txBox="1"/>
          <p:nvPr/>
        </p:nvSpPr>
        <p:spPr>
          <a:xfrm>
            <a:off x="449989" y="3509290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）根据题意，画出树状图如下：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3949CA4F-39D6-D60F-7673-9E719D06F067}"/>
              </a:ext>
            </a:extLst>
          </p:cNvPr>
          <p:cNvSpPr txBox="1"/>
          <p:nvPr/>
        </p:nvSpPr>
        <p:spPr>
          <a:xfrm>
            <a:off x="449989" y="5584754"/>
            <a:ext cx="9052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所以主栽品种上结出的果实中果肉细胞的基因组合有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两种；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14" name="yt_shape_14514" descr=""/>
              <p:cNvSpPr txBox="1"/>
              <p:nvPr/>
            </p:nvSpPr>
            <p:spPr>
              <a:xfrm>
                <a:off x="540119" y="2808940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）知，圣女果共有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种等可能基因组合，红色的基因组合为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种结果，</a:t>
                </a:r>
                <a:r>
                  <a:rPr lang="zh-CN" altLang="zh-CN" sz="100" b="0" i="0" u="none" spc="15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所以圣女果为红色的概率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514" name="yt_shape_14514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08940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435" r="-1372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1CABF698-2DA0-CBB3-38C4-4A73C78A3118}"/>
              </a:ext>
            </a:extLst>
          </p:cNvPr>
          <p:cNvSpPr txBox="1"/>
          <p:nvPr/>
        </p:nvSpPr>
        <p:spPr>
          <a:xfrm>
            <a:off x="450108" y="2762134"/>
            <a:ext cx="1128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）知，圣女果共有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种等可能基因组合，红色的基因组合为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290227B5-21E5-C43C-7865-3B23A9301AE2}"/>
              </a:ext>
            </a:extLst>
          </p:cNvPr>
          <p:cNvSpPr txBox="1"/>
          <p:nvPr/>
        </p:nvSpPr>
        <p:spPr>
          <a:xfrm>
            <a:off x="450108" y="323762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种结果，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6D729954-F27A-D51D-B099-6AA6A1D2DFAE}"/>
                  </a:ext>
                </a:extLst>
              </p:cNvPr>
              <p:cNvSpPr txBox="1"/>
              <p:nvPr/>
            </p:nvSpPr>
            <p:spPr>
              <a:xfrm>
                <a:off x="450108" y="3713110"/>
                <a:ext cx="49751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所以圣女果为红色的概率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29, 'mathAnswerShape': 1}">
                <a:extLst>
                  <a:ext uri="{FF2B5EF4-FFF2-40B4-BE49-F238E27FC236}">
                    <a16:creationId xmlns:a16="http://schemas.microsoft.com/office/drawing/2014/main" id="{6D729954-F27A-D51D-B099-6AA6A1D2D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3110"/>
                <a:ext cx="4975161" cy="727279"/>
              </a:xfrm>
              <a:prstGeom prst="rect">
                <a:avLst/>
              </a:prstGeom>
              <a:blipFill>
                <a:blip r:embed="rId3"/>
                <a:stretch>
                  <a:fillRect l="-1961" r="-15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14="http://schemas.microsoft.com/office/drawing/2010/main"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7" name="yt_shape_14517" descr="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516" name="yt_image_14516" descr="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9" name="yt_shape_14519" descr=""/>
          <p:cNvSpPr txBox="1"/>
          <p:nvPr/>
        </p:nvSpPr>
        <p:spPr>
          <a:xfrm>
            <a:off x="540119" y="1546795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根据生物学家的研究，人体的许多特征都是由基因控制的，如有的人是单眼皮，有的人是双眼皮，这是由一对人体基因控制的，控制单眼皮的基因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是隐性的，控制双眼皮的基因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是显性的，这样控制眼皮的一对基因可能是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基因是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的人是单眼皮，基因是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的人是双眼皮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在遗传时，父母分别将他们所携带的一对基因中的一个遗传给子女，而且是等可能的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例如，父母都是双眼皮而且他们的基因都是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，那么子女只有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三种可能，具体情况可用下表表示：</a:t>
            </a:r>
          </a:p>
        </p:txBody>
      </p:sp>
      <p:graphicFrame>
        <p:nvGraphicFramePr>
          <p:cNvPr id="14520" name="yt_table_14520" descr="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69819"/>
              </p:ext>
            </p:extLst>
          </p:nvPr>
        </p:nvGraphicFramePr>
        <p:xfrm>
          <a:off x="540000" y="4579119"/>
          <a:ext cx="1800000" cy="1800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192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9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8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父亲基因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母亲基因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00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ff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2" name="yt_shape_14522" descr=""/>
          <p:cNvSpPr txBox="1"/>
          <p:nvPr/>
        </p:nvSpPr>
        <p:spPr>
          <a:xfrm>
            <a:off x="540000" y="900198"/>
            <a:ext cx="754052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）根据表格请你计算出他们的子女是双眼皮的概率；</a:t>
            </a:r>
          </a:p>
        </p:txBody>
      </p:sp>
      <p:sp>
        <p:nvSpPr>
          <p:cNvPr id="14523" name="yt_shape_14523" descr=""/>
          <p:cNvSpPr txBox="1"/>
          <p:nvPr/>
        </p:nvSpPr>
        <p:spPr>
          <a:xfrm>
            <a:off x="540119" y="1351813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）如果父亲的基因是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，母亲的基因是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，请用画树状图或列表的方法表示他们子女的基因，并求出是双眼皮的概率；</a:t>
            </a:r>
          </a:p>
        </p:txBody>
      </p:sp>
      <p:sp>
        <p:nvSpPr>
          <p:cNvPr id="14524" name="yt_shape_14524" descr=""/>
          <p:cNvSpPr txBox="1"/>
          <p:nvPr/>
        </p:nvSpPr>
        <p:spPr>
          <a:xfrm>
            <a:off x="540000" y="2246627"/>
            <a:ext cx="10002738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）你觉得父母双方只要一方基因是什么时，他们的子女一定是双眼皮？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25" name="yt_shape_14525" descr=""/>
              <p:cNvSpPr txBox="1"/>
              <p:nvPr/>
            </p:nvSpPr>
            <p:spPr>
              <a:xfrm>
                <a:off x="540000" y="2698242"/>
                <a:ext cx="10618291" cy="1043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）根据表格可得，一共有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种情况，他们的子女是双眼皮的有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（子女双眼皮）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525" name="yt_shape_14525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8242"/>
                <a:ext cx="10618291" cy="1043876"/>
              </a:xfrm>
              <a:prstGeom prst="rect">
                <a:avLst/>
              </a:prstGeom>
              <a:blipFill>
                <a:blip r:embed="rId2"/>
                <a:stretch>
                  <a:fillRect l="-1781" t="-8187" r="-804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27" name="yt_shape_14527" descr=""/>
              <p:cNvSpPr txBox="1"/>
              <p:nvPr/>
            </p:nvSpPr>
            <p:spPr>
              <a:xfrm>
                <a:off x="540000" y="3792918"/>
                <a:ext cx="4837863" cy="18379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）树状图如图：</a:t>
                </a:r>
                <a:r>
                  <a:rPr lang="zh-CN" altLang="zh-CN" sz="6700" b="0" i="0" u="none">
                    <a:noFill/>
                    <a:effectLst/>
                    <a:latin typeface="Times New Roman" pitchFamily="67"/>
                    <a:ea typeface="Times New Roman" pitchFamily="67"/>
                    <a:cs typeface="宋体" pitchFamily="67"/>
                    <a:sym typeface="Finished"/>
                  </a:rPr>
                  <a:t>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  <a:sym typeface=""/>
                  </a:rPr>
                  <a:t>                            </a:t>
                </a:r>
                <a:r>
                  <a:rPr lang="en-US" altLang="zh-CN" sz="21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1"/>
                    <a:ea typeface="宋体" pitchFamily="21"/>
                    <a:cs typeface="宋体" pitchFamily="21"/>
                    <a:sym typeface=""/>
                  </a:rPr>
                  <a:t> </a:t>
                </a:r>
                <a:r>
                  <a:rPr lang="zh-CN" altLang="zh-CN" sz="2400" b="0" i="0" u="none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（子女双眼皮）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527" name="yt_shape_14527" descr="{&quot;rangeId&quot;:19,&quot;mathAnswerShape&quot;:1,&quot;ImageText&quot;:&quot;1&quot;,&quot;MattsId_134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92918"/>
                <a:ext cx="4837863" cy="1837939"/>
              </a:xfrm>
              <a:prstGeom prst="rect">
                <a:avLst/>
              </a:prstGeom>
              <a:blipFill>
                <a:blip r:embed="rId3"/>
                <a:stretch>
                  <a:fillRect l="-3909" t="-8609" r="-2900" b="-4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4529" descr="">
            <a:extLst>
              <a:ext uri="{FF2B5EF4-FFF2-40B4-BE49-F238E27FC236}">
                <a16:creationId xmlns:a16="http://schemas.microsoft.com/office/drawing/2014/main" id="{F9BB7657-EB12-9372-D1A8-8C42E08A99ED}"/>
              </a:ext>
            </a:extLst>
          </p:cNvPr>
          <p:cNvSpPr txBox="1"/>
          <p:nvPr/>
        </p:nvSpPr>
        <p:spPr>
          <a:xfrm>
            <a:off x="540119" y="5681657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）当有一方基因为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时，无论另一方基因是什么，他们的子女总会遗传一个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，此时他们的子女一定是双眼皮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shape_1697709153379" descr="">
            <a:extLst>
              <a:ext uri="{FF2B5EF4-FFF2-40B4-BE49-F238E27FC236}">
                <a16:creationId xmlns:a16="http://schemas.microsoft.com/office/drawing/2014/main" id="{D7CF2DA6-4722-CF1D-3597-D1D11A3495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800" y="3807673"/>
            <a:ext cx="2200467" cy="1195787"/>
          </a:xfrm>
          <a:prstGeom prst="rect">
            <a:avLst/>
          </a:prstGeom>
        </p:spPr>
      </p:pic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C62BDB3D-E7E7-7279-0397-6991EFE94B16}"/>
              </a:ext>
            </a:extLst>
          </p:cNvPr>
          <p:cNvSpPr txBox="1"/>
          <p:nvPr/>
        </p:nvSpPr>
        <p:spPr>
          <a:xfrm>
            <a:off x="449989" y="2651436"/>
            <a:ext cx="106956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）根据表格可得，一共有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种情况，他们的子女是双眼皮的有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A8CEECD2-CE3D-0BCF-DBD2-9BE77D6C1271}"/>
                  </a:ext>
                </a:extLst>
              </p:cNvPr>
              <p:cNvSpPr txBox="1"/>
              <p:nvPr/>
            </p:nvSpPr>
            <p:spPr>
              <a:xfrm>
                <a:off x="449989" y="3090348"/>
                <a:ext cx="3618611" cy="6884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（子女双眼皮）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A8CEECD2-CE3D-0BCF-DBD2-9BE77D6C1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0348"/>
                <a:ext cx="3618611" cy="688480"/>
              </a:xfrm>
              <a:prstGeom prst="rect">
                <a:avLst/>
              </a:prstGeom>
              <a:blipFill>
                <a:blip r:embed="rId5"/>
                <a:stretch>
                  <a:fillRect l="-2698" r="-2698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9135952E-0F3B-C013-89D3-1C3BB1AF8F55}"/>
              </a:ext>
            </a:extLst>
          </p:cNvPr>
          <p:cNvSpPr txBox="1"/>
          <p:nvPr/>
        </p:nvSpPr>
        <p:spPr>
          <a:xfrm>
            <a:off x="449989" y="3746112"/>
            <a:ext cx="4971161" cy="131890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）树状图如图：</a:t>
            </a:r>
            <a:r>
              <a:rPr kumimoji="0" lang="zh-CN" altLang="zh-CN" sz="67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67"/>
                <a:ea typeface="Times New Roman" pitchFamily="67"/>
                <a:cs typeface="宋体" pitchFamily="67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</a:t>
            </a:r>
            <a:r>
              <a:rPr kumimoji="0" lang="en-US" altLang="zh-CN" sz="21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1"/>
                <a:ea typeface="宋体" pitchFamily="21"/>
                <a:cs typeface="宋体" pitchFamily="21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 descr="">
                <a:extLst>
                  <a:ext uri="{FF2B5EF4-FFF2-40B4-BE49-F238E27FC236}">
                    <a16:creationId xmlns:a16="http://schemas.microsoft.com/office/drawing/2014/main" id="{4E5D08C0-6674-8343-06BF-28FC8E02E394}"/>
                  </a:ext>
                </a:extLst>
              </p:cNvPr>
              <p:cNvSpPr txBox="1"/>
              <p:nvPr/>
            </p:nvSpPr>
            <p:spPr>
              <a:xfrm>
                <a:off x="449989" y="4971408"/>
                <a:ext cx="3747198" cy="6884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（子女双眼皮）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 descr="{'rangeId': 19, 'mathAnswerShape': 1, 'ImageText': '1', 'MattsId_134': 1}">
                <a:extLst>
                  <a:ext uri="{FF2B5EF4-FFF2-40B4-BE49-F238E27FC236}">
                    <a16:creationId xmlns:a16="http://schemas.microsoft.com/office/drawing/2014/main" id="{4E5D08C0-6674-8343-06BF-28FC8E02E3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1408"/>
                <a:ext cx="3747198" cy="688480"/>
              </a:xfrm>
              <a:prstGeom prst="rect">
                <a:avLst/>
              </a:prstGeom>
              <a:blipFill>
                <a:blip r:embed="rId6"/>
                <a:stretch>
                  <a:fillRect l="-2602" r="-2439" b="-8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2F944C14-8923-A191-0FC6-3E664C98B292}"/>
              </a:ext>
            </a:extLst>
          </p:cNvPr>
          <p:cNvSpPr txBox="1"/>
          <p:nvPr/>
        </p:nvSpPr>
        <p:spPr>
          <a:xfrm>
            <a:off x="450108" y="5634851"/>
            <a:ext cx="112528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）当有一方基因为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时，无论另一方基因是什么，他们的子女总会遗传一个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descr="">
            <a:extLst>
              <a:ext uri="{FF2B5EF4-FFF2-40B4-BE49-F238E27FC236}">
                <a16:creationId xmlns:a16="http://schemas.microsoft.com/office/drawing/2014/main" id="{A5F7C8E8-34C8-8D12-971C-AB8DD28720B8}"/>
              </a:ext>
            </a:extLst>
          </p:cNvPr>
          <p:cNvSpPr txBox="1"/>
          <p:nvPr/>
        </p:nvSpPr>
        <p:spPr>
          <a:xfrm>
            <a:off x="450108" y="6073763"/>
            <a:ext cx="42186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此时他们的子女一定是双眼皮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16="http://schemas.microsoft.com/office/drawing/2014/main" xmlns:ahyp="http://schemas.microsoft.com/office/drawing/2018/hyperlinkcolor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 descr=""/>
          <p:cNvSpPr txBox="1"/>
          <p:nvPr/>
        </p:nvSpPr>
        <p:spPr>
          <a:xfrm>
            <a:off x="540000" y="2418582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一个家庭有两个小孩，则两个孩子的性别所有可能的情况有（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62" name="yt_table_14462" descr="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254960"/>
              </p:ext>
            </p:extLst>
          </p:nvPr>
        </p:nvGraphicFramePr>
        <p:xfrm>
          <a:off x="540000" y="2897885"/>
          <a:ext cx="3600000" cy="1080000"/>
        </p:xfrm>
        <a:graphic>
          <a:graphicData uri="http://schemas.openxmlformats.org/drawingml/2006/table">
            <a:tbl>
              <a:tblPr/>
              <a:tblGrid>
                <a:gridCol w="7874000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（男，女），（男，男），（女，女）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（男，女），（女，男）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（男，男），（男，女），（女，男），（女，女）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（男，男），（女，女）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175F063D-1133-EF28-4462-0034EBF6B8E0}"/>
              </a:ext>
            </a:extLst>
          </p:cNvPr>
          <p:cNvSpPr txBox="1"/>
          <p:nvPr/>
        </p:nvSpPr>
        <p:spPr>
          <a:xfrm>
            <a:off x="9060589" y="2371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64" name="yt_shape_14464" descr=""/>
              <p:cNvSpPr txBox="1"/>
              <p:nvPr/>
            </p:nvSpPr>
            <p:spPr>
              <a:xfrm>
                <a:off x="540119" y="1755960"/>
                <a:ext cx="11111999" cy="3706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豌豆圆粒（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）对皱粒（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）呈显性，这对遗传因子是自由组合的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若甲豌豆（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）与乙豌豆（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）杂交，则其后代中表现为皱粒的概率是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假设肤色正常是显性，控制肤色的基因是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一对肤色正常的夫妇，生了一个患有白化病的女儿，那么这对夫妇再生一个正常孩子的概率是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幼儿黑蒙性白痴是一种严重的精神病，这是一种常染色体上的隐性基因遗传病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如果两个正常的双亲生了一个患此病的女儿和一个正常的儿子，求这个儿子携带此隐性基因的概率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64" name="yt_shape_14464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55960"/>
                <a:ext cx="11111999" cy="3706079"/>
              </a:xfrm>
              <a:prstGeom prst="rect">
                <a:avLst/>
              </a:prstGeom>
              <a:blipFill>
                <a:blip r:embed="rId2"/>
                <a:stretch>
                  <a:fillRect l="-1701" t="-1316" r="-823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A3F2B8A2-2DF5-5CCD-ED7A-4203F54924B2}"/>
                  </a:ext>
                </a:extLst>
              </p:cNvPr>
              <p:cNvSpPr txBox="1"/>
              <p:nvPr/>
            </p:nvSpPr>
            <p:spPr>
              <a:xfrm>
                <a:off x="9527432" y="2103692"/>
                <a:ext cx="3086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A3F2B8A2-2DF5-5CCD-ED7A-4203F54924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7432" y="2103692"/>
                <a:ext cx="308674" cy="765061"/>
              </a:xfrm>
              <a:prstGeom prst="rect">
                <a:avLst/>
              </a:prstGeom>
              <a:blipFill>
                <a:blip r:embed="rId3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DD8AB7F2-7ABC-042C-29FF-025B72B1431B}"/>
                  </a:ext>
                </a:extLst>
              </p:cNvPr>
              <p:cNvSpPr txBox="1"/>
              <p:nvPr/>
            </p:nvSpPr>
            <p:spPr>
              <a:xfrm>
                <a:off x="8679707" y="3250629"/>
                <a:ext cx="3086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DD8AB7F2-7ABC-042C-29FF-025B72B143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707" y="3250629"/>
                <a:ext cx="308674" cy="766077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14="http://schemas.microsoft.com/office/drawing/2010/main" xmlns:mc="http://schemas.openxmlformats.org/markup-compatibility/2006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" name="yt_shape_14469" descr=""/>
          <p:cNvSpPr txBox="1"/>
          <p:nvPr/>
        </p:nvSpPr>
        <p:spPr>
          <a:xfrm>
            <a:off x="540000" y="2087338"/>
            <a:ext cx="6299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解：由题意，可设正常双亲的基因型为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70" name="yt_shape_14470" descr=""/>
          <p:cNvSpPr txBox="1"/>
          <p:nvPr/>
        </p:nvSpPr>
        <p:spPr>
          <a:xfrm>
            <a:off x="540000" y="2566641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遗传图解如图所示：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72" name="yt_shape_14472" descr=""/>
          <p:cNvSpPr txBox="1"/>
          <p:nvPr/>
        </p:nvSpPr>
        <p:spPr>
          <a:xfrm>
            <a:off x="4350114" y="3181829"/>
            <a:ext cx="3105594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22642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71" name="yt_image_14471" descr="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114" y="3181829"/>
            <a:ext cx="3074855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74" name="yt_shape_14474" descr=""/>
              <p:cNvSpPr txBox="1"/>
              <p:nvPr/>
            </p:nvSpPr>
            <p:spPr>
              <a:xfrm>
                <a:off x="540119" y="4488497"/>
                <a:ext cx="11111999" cy="6421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由图知，在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种表现正常的等可能性结果中，有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种携带致病基因，故所求概率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74" name="yt_shape_14474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88497"/>
                <a:ext cx="11111999" cy="642163"/>
              </a:xfrm>
              <a:prstGeom prst="rect">
                <a:avLst/>
              </a:prstGeom>
              <a:blipFill>
                <a:blip r:embed="rId3"/>
                <a:stretch>
                  <a:fillRect l="-1701" r="-120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5ECECC50-776E-3228-6447-7F0E52E7EFC7}"/>
              </a:ext>
            </a:extLst>
          </p:cNvPr>
          <p:cNvSpPr txBox="1"/>
          <p:nvPr/>
        </p:nvSpPr>
        <p:spPr>
          <a:xfrm>
            <a:off x="449989" y="2040532"/>
            <a:ext cx="641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解：由题意，可设正常双亲的基因型为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47FC6AA3-565F-3381-8095-26D37538FC21}"/>
              </a:ext>
            </a:extLst>
          </p:cNvPr>
          <p:cNvSpPr txBox="1"/>
          <p:nvPr/>
        </p:nvSpPr>
        <p:spPr>
          <a:xfrm>
            <a:off x="449989" y="2519835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遗传图解如图所示：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3D43B4AD-9358-7FB4-26CC-E12CAE114066}"/>
                  </a:ext>
                </a:extLst>
              </p:cNvPr>
              <p:cNvSpPr txBox="1"/>
              <p:nvPr/>
            </p:nvSpPr>
            <p:spPr>
              <a:xfrm>
                <a:off x="450108" y="4441691"/>
                <a:ext cx="11238612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由图知，在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种表现正常的等可能性结果中，有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种携带致病基因，故所求概率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3D43B4AD-9358-7FB4-26CC-E12CAE114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41691"/>
                <a:ext cx="11238612" cy="729565"/>
              </a:xfrm>
              <a:prstGeom prst="rect">
                <a:avLst/>
              </a:prstGeom>
              <a:blipFill>
                <a:blip r:embed="rId4"/>
                <a:stretch>
                  <a:fillRect l="-868" r="-8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14="http://schemas.microsoft.com/office/drawing/2010/main" xmlns:mc="http://schemas.openxmlformats.org/markup-compatibility/2006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6" name="yt_shape_14476" descr=""/>
          <p:cNvSpPr txBox="1"/>
          <p:nvPr/>
        </p:nvSpPr>
        <p:spPr>
          <a:xfrm>
            <a:off x="540000" y="906533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一个家庭有三个孩子，请用树状图分析并求出：</a:t>
            </a:r>
          </a:p>
        </p:txBody>
      </p:sp>
      <p:sp>
        <p:nvSpPr>
          <p:cNvPr id="14477" name="yt_shape_14477" descr=""/>
          <p:cNvSpPr txBox="1"/>
          <p:nvPr/>
        </p:nvSpPr>
        <p:spPr>
          <a:xfrm>
            <a:off x="540000" y="138583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）这个家庭有三个男孩的概率；</a:t>
            </a:r>
          </a:p>
        </p:txBody>
      </p:sp>
      <p:sp>
        <p:nvSpPr>
          <p:cNvPr id="14478" name="yt_shape_14478" descr=""/>
          <p:cNvSpPr txBox="1"/>
          <p:nvPr/>
        </p:nvSpPr>
        <p:spPr>
          <a:xfrm>
            <a:off x="540000" y="1865139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）这个家庭有两个男孩、一个女孩的概率；</a:t>
            </a:r>
          </a:p>
        </p:txBody>
      </p:sp>
      <p:sp>
        <p:nvSpPr>
          <p:cNvPr id="14479" name="yt_shape_14479" descr=""/>
          <p:cNvSpPr txBox="1"/>
          <p:nvPr/>
        </p:nvSpPr>
        <p:spPr>
          <a:xfrm>
            <a:off x="540000" y="2344442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）这个家庭至少有一个男孩的概率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80" name="yt_shape_14480" descr=""/>
          <p:cNvSpPr txBox="1"/>
          <p:nvPr/>
        </p:nvSpPr>
        <p:spPr>
          <a:xfrm>
            <a:off x="540000" y="2823745"/>
            <a:ext cx="102592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分别代表男孩和女孩，用树状图列出所有等可能出现的结果为：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82" name="yt_shape_14482" descr=""/>
          <p:cNvSpPr txBox="1"/>
          <p:nvPr/>
        </p:nvSpPr>
        <p:spPr>
          <a:xfrm>
            <a:off x="3789249" y="3455412"/>
            <a:ext cx="4240071" cy="132376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350" b="0" i="0" u="none" spc="31226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81" name="yt_image_14481" descr="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9249" y="3455412"/>
            <a:ext cx="4196586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484" name="yt_shape_14484" descr=""/>
              <p:cNvSpPr txBox="1"/>
              <p:nvPr/>
            </p:nvSpPr>
            <p:spPr>
              <a:xfrm>
                <a:off x="540000" y="4975774"/>
                <a:ext cx="5208157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）这个家庭有三个男孩的概率为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84" name="yt_shape_1448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5774"/>
                <a:ext cx="5208157" cy="641971"/>
              </a:xfrm>
              <a:prstGeom prst="rect">
                <a:avLst/>
              </a:prstGeom>
              <a:blipFill>
                <a:blip r:embed="rId3"/>
                <a:stretch>
                  <a:fillRect l="-3630" r="-257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486" name="yt_shape_14486" descr=""/>
              <p:cNvSpPr txBox="1"/>
              <p:nvPr/>
            </p:nvSpPr>
            <p:spPr>
              <a:xfrm>
                <a:off x="540000" y="5668533"/>
                <a:ext cx="6747040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）这个家庭有两个男孩、一个女孩的概率为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86" name="yt_shape_14486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668533"/>
                <a:ext cx="6747040" cy="642933"/>
              </a:xfrm>
              <a:prstGeom prst="rect">
                <a:avLst/>
              </a:prstGeom>
              <a:blipFill>
                <a:blip r:embed="rId4"/>
                <a:stretch>
                  <a:fillRect l="-2803" r="-18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9B1126CE-16F3-3400-4626-4F0755ADA888}"/>
              </a:ext>
            </a:extLst>
          </p:cNvPr>
          <p:cNvSpPr txBox="1"/>
          <p:nvPr/>
        </p:nvSpPr>
        <p:spPr>
          <a:xfrm>
            <a:off x="449989" y="2776939"/>
            <a:ext cx="1034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分别代表男孩和女孩，用树状图列出所有等可能出现的结果为：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1A38EEA8-A5B3-FD68-F9D0-6CED2A6CDC10}"/>
                  </a:ext>
                </a:extLst>
              </p:cNvPr>
              <p:cNvSpPr txBox="1"/>
              <p:nvPr/>
            </p:nvSpPr>
            <p:spPr>
              <a:xfrm>
                <a:off x="449989" y="4928969"/>
                <a:ext cx="5337873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）这个家庭有三个男孩的概率为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1A38EEA8-A5B3-FD68-F9D0-6CED2A6CDC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8969"/>
                <a:ext cx="5337873" cy="729374"/>
              </a:xfrm>
              <a:prstGeom prst="rect">
                <a:avLst/>
              </a:prstGeom>
              <a:blipFill>
                <a:blip r:embed="rId5"/>
                <a:stretch>
                  <a:fillRect l="-1829" r="-182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9630D7FB-89D7-8A4E-8921-6185FCB7F907}"/>
                  </a:ext>
                </a:extLst>
              </p:cNvPr>
              <p:cNvSpPr txBox="1"/>
              <p:nvPr/>
            </p:nvSpPr>
            <p:spPr>
              <a:xfrm>
                <a:off x="449989" y="5621727"/>
                <a:ext cx="6861873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）这个家庭有两个男孩、一个女孩的概率为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9630D7FB-89D7-8A4E-8921-6185FCB7F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21727"/>
                <a:ext cx="6861873" cy="730327"/>
              </a:xfrm>
              <a:prstGeom prst="rect">
                <a:avLst/>
              </a:prstGeom>
              <a:blipFill>
                <a:blip r:embed="rId6"/>
                <a:stretch>
                  <a:fillRect l="-1422" r="-142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88" name="yt_shape_14488" descr=""/>
              <p:cNvSpPr txBox="1"/>
              <p:nvPr/>
            </p:nvSpPr>
            <p:spPr>
              <a:xfrm>
                <a:off x="540000" y="3288816"/>
                <a:ext cx="5592878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）这个家庭至少有一个男孩的概率为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88" name="yt_shape_1448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88816"/>
                <a:ext cx="5592878" cy="640368"/>
              </a:xfrm>
              <a:prstGeom prst="rect">
                <a:avLst/>
              </a:prstGeom>
              <a:blipFill>
                <a:blip r:embed="rId2"/>
                <a:stretch>
                  <a:fillRect l="-3381" r="-2399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3C1BA287-C5D6-EEFD-56C3-230273A350B0}"/>
                  </a:ext>
                </a:extLst>
              </p:cNvPr>
              <p:cNvSpPr txBox="1"/>
              <p:nvPr/>
            </p:nvSpPr>
            <p:spPr>
              <a:xfrm>
                <a:off x="449989" y="3242010"/>
                <a:ext cx="5718873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）这个家庭至少有一个男孩的概率为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3C1BA287-C5D6-EEFD-56C3-230273A35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42010"/>
                <a:ext cx="5718873" cy="727787"/>
              </a:xfrm>
              <a:prstGeom prst="rect">
                <a:avLst/>
              </a:prstGeom>
              <a:blipFill>
                <a:blip r:embed="rId3"/>
                <a:stretch>
                  <a:fillRect l="-1706" r="-1706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14="http://schemas.microsoft.com/office/drawing/2010/main"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1" name="yt_shape_14491" descr=""/>
          <p:cNvSpPr txBox="1"/>
          <p:nvPr/>
        </p:nvSpPr>
        <p:spPr>
          <a:xfrm>
            <a:off x="540000" y="278572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490" name="yt_image_14490" descr="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8572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93" name="yt_shape_14493" descr=""/>
          <p:cNvSpPr txBox="1"/>
          <p:nvPr/>
        </p:nvSpPr>
        <p:spPr>
          <a:xfrm>
            <a:off x="540000" y="3477591"/>
            <a:ext cx="10900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如果一对夫妇第一、二胎都生了一个女孩，那么她们生男孩的概率是（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494" name="yt_table_14494" descr="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917350"/>
              </p:ext>
            </p:extLst>
          </p:nvPr>
        </p:nvGraphicFramePr>
        <p:xfrm>
          <a:off x="540000" y="3956894"/>
          <a:ext cx="3600000" cy="1080000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BF19AB8F-936D-79ED-D7D0-1F64E767A622}"/>
              </a:ext>
            </a:extLst>
          </p:cNvPr>
          <p:cNvSpPr txBox="1"/>
          <p:nvPr/>
        </p:nvSpPr>
        <p:spPr>
          <a:xfrm>
            <a:off x="10432189" y="34307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14="http://schemas.microsoft.com/office/drawing/2010/main" xmlns:mc="http://schemas.openxmlformats.org/markup-compatibility/2006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6" name="yt_shape_14496" descr="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已知人类男性的基因染色体组成为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，女性的基因染色体组成为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，则在一个家庭中，任何一次怀孕出现生男孩和生女孩的概率相等吗？回答并说明理由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97" name="yt_shape_14497" descr=""/>
          <p:cNvSpPr txBox="1"/>
          <p:nvPr/>
        </p:nvSpPr>
        <p:spPr>
          <a:xfrm>
            <a:off x="540000" y="1859435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解：生男孩和生女孩的概率相等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98" name="yt_shape_14498" descr=""/>
          <p:cNvSpPr txBox="1"/>
          <p:nvPr/>
        </p:nvSpPr>
        <p:spPr>
          <a:xfrm>
            <a:off x="540000" y="2338738"/>
            <a:ext cx="5539978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列出人类男女受精性别基因流程图如下：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500" name="yt_shape_14500" descr=""/>
          <p:cNvSpPr txBox="1"/>
          <p:nvPr/>
        </p:nvSpPr>
        <p:spPr>
          <a:xfrm>
            <a:off x="4012469" y="2953926"/>
            <a:ext cx="3789179" cy="16659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50" b="0" i="0" u="none" spc="-92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en-US" altLang="zh-CN" sz="9250" b="0" i="0" u="none" spc="27235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  <a:cs typeface="宋体" pitchFamily="9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99" name="yt_image_14499" descr="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2469" y="2953926"/>
            <a:ext cx="3750145" cy="184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2" name="yt_shape_14502" descr=""/>
          <p:cNvSpPr txBox="1"/>
          <p:nvPr/>
        </p:nvSpPr>
        <p:spPr>
          <a:xfrm>
            <a:off x="540119" y="48513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从如图看出子代性别有以上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种等可能基因组成，其中有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）表现为男性，有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）表现为女性，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503" name="yt_shape_14503" descr=""/>
              <p:cNvSpPr txBox="1"/>
              <p:nvPr/>
            </p:nvSpPr>
            <p:spPr>
              <a:xfrm>
                <a:off x="540000" y="5810829"/>
                <a:ext cx="556883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所以表现为男性和女性的概率均为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503" name="yt_shape_14503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10829"/>
                <a:ext cx="5568832" cy="639855"/>
              </a:xfrm>
              <a:prstGeom prst="rect">
                <a:avLst/>
              </a:prstGeom>
              <a:blipFill>
                <a:blip r:embed="rId3"/>
                <a:stretch>
                  <a:fillRect l="-3395" r="-241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486F315E-42D2-2294-168D-67A03CF3338E}"/>
              </a:ext>
            </a:extLst>
          </p:cNvPr>
          <p:cNvSpPr txBox="1"/>
          <p:nvPr/>
        </p:nvSpPr>
        <p:spPr>
          <a:xfrm>
            <a:off x="449989" y="1812629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解：生男孩和生女孩的概率相等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456B617E-5B84-1105-CB8C-AAED647869F1}"/>
              </a:ext>
            </a:extLst>
          </p:cNvPr>
          <p:cNvSpPr txBox="1"/>
          <p:nvPr/>
        </p:nvSpPr>
        <p:spPr>
          <a:xfrm>
            <a:off x="449989" y="2291932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列出人类男女受精性别基因流程图如下：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EFAF6769-1DEE-0F27-215B-93695902F744}"/>
              </a:ext>
            </a:extLst>
          </p:cNvPr>
          <p:cNvSpPr txBox="1"/>
          <p:nvPr/>
        </p:nvSpPr>
        <p:spPr>
          <a:xfrm>
            <a:off x="450108" y="4804589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从如图看出子代性别有以上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种等可能基因组成，其中有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3B9BE531-8E66-7266-F246-66E3C3030886}"/>
              </a:ext>
            </a:extLst>
          </p:cNvPr>
          <p:cNvSpPr txBox="1"/>
          <p:nvPr/>
        </p:nvSpPr>
        <p:spPr>
          <a:xfrm>
            <a:off x="8984507" y="4804589"/>
            <a:ext cx="53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0647B15F-5ECE-F4D5-75D9-38FC06015E28}"/>
              </a:ext>
            </a:extLst>
          </p:cNvPr>
          <p:cNvSpPr txBox="1"/>
          <p:nvPr/>
        </p:nvSpPr>
        <p:spPr>
          <a:xfrm>
            <a:off x="9644907" y="480458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）表现为男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86F7CDFB-EBD7-4DD8-5EFF-B70D90DEBAA5}"/>
              </a:ext>
            </a:extLst>
          </p:cNvPr>
          <p:cNvSpPr txBox="1"/>
          <p:nvPr/>
        </p:nvSpPr>
        <p:spPr>
          <a:xfrm>
            <a:off x="450108" y="5280076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性，有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3FF62616-C954-E734-80E6-1E72490F4598}"/>
              </a:ext>
            </a:extLst>
          </p:cNvPr>
          <p:cNvSpPr txBox="1"/>
          <p:nvPr/>
        </p:nvSpPr>
        <p:spPr>
          <a:xfrm>
            <a:off x="2431308" y="5280076"/>
            <a:ext cx="551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XX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descr="">
            <a:extLst>
              <a:ext uri="{FF2B5EF4-FFF2-40B4-BE49-F238E27FC236}">
                <a16:creationId xmlns:a16="http://schemas.microsoft.com/office/drawing/2014/main" id="{AC89A365-2C0D-B954-178A-3C0455B3799E}"/>
              </a:ext>
            </a:extLst>
          </p:cNvPr>
          <p:cNvSpPr txBox="1"/>
          <p:nvPr/>
        </p:nvSpPr>
        <p:spPr>
          <a:xfrm>
            <a:off x="3107583" y="5280076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）表现为女性，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 descr="">
                <a:extLst>
                  <a:ext uri="{FF2B5EF4-FFF2-40B4-BE49-F238E27FC236}">
                    <a16:creationId xmlns:a16="http://schemas.microsoft.com/office/drawing/2014/main" id="{600C4203-2632-C09B-4D65-0F22E2A97D1A}"/>
                  </a:ext>
                </a:extLst>
              </p:cNvPr>
              <p:cNvSpPr txBox="1"/>
              <p:nvPr/>
            </p:nvSpPr>
            <p:spPr>
              <a:xfrm>
                <a:off x="449989" y="5764023"/>
                <a:ext cx="56950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所以表现为男性和女性的概率均为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 descr="{'rangeId': 13, 'mathAnswerShape': 1}">
                <a:extLst>
                  <a:ext uri="{FF2B5EF4-FFF2-40B4-BE49-F238E27FC236}">
                    <a16:creationId xmlns:a16="http://schemas.microsoft.com/office/drawing/2014/main" id="{600C4203-2632-C09B-4D65-0F22E2A97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4023"/>
                <a:ext cx="5695061" cy="727279"/>
              </a:xfrm>
              <a:prstGeom prst="rect">
                <a:avLst/>
              </a:prstGeom>
              <a:blipFill>
                <a:blip r:embed="rId4"/>
                <a:stretch>
                  <a:fillRect l="-1713" r="-171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5" name="yt_shape_14505" descr=""/>
          <p:cNvSpPr txBox="1"/>
          <p:nvPr/>
        </p:nvSpPr>
        <p:spPr>
          <a:xfrm>
            <a:off x="540000" y="3394742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所以生男孩和生女孩的概率相等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2C51F898-3AD7-F332-013E-1448BA813D7F}"/>
              </a:ext>
            </a:extLst>
          </p:cNvPr>
          <p:cNvSpPr txBox="1"/>
          <p:nvPr/>
        </p:nvSpPr>
        <p:spPr>
          <a:xfrm>
            <a:off x="449989" y="3347936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所以生男孩和生女孩的概率相等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1811</Words>
  <Application>Microsoft Office PowerPoint</Application>
  <PresentationFormat>宽屏</PresentationFormat>
  <Paragraphs>115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a06705</cp:lastModifiedBy>
  <cp:revision>44</cp:revision>
  <dcterms:created xsi:type="dcterms:W3CDTF">2023-05-05T05:33:04Z</dcterms:created>
  <dcterms:modified xsi:type="dcterms:W3CDTF">2023-10-19T11:22:34Z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