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3" r:id="rId7"/>
    <p:sldId id="374" r:id="rId8"/>
    <p:sldId id="375" r:id="rId9"/>
    <p:sldId id="377" r:id="rId10"/>
    <p:sldId id="379" r:id="rId11"/>
    <p:sldId id="381" r:id="rId12"/>
    <p:sldId id="382" r:id="rId13"/>
    <p:sldId id="383" r:id="rId14"/>
    <p:sldId id="384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9" name="yt_shape_13709"/>
          <p:cNvSpPr txBox="1"/>
          <p:nvPr/>
        </p:nvSpPr>
        <p:spPr>
          <a:xfrm>
            <a:off x="540000" y="863335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708" name="yt_image_137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63335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1" name="yt_shape_13711"/>
          <p:cNvSpPr txBox="1"/>
          <p:nvPr/>
        </p:nvSpPr>
        <p:spPr>
          <a:xfrm>
            <a:off x="540119" y="15609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由两个互相平行且全等的底面和侧面围成的几何体叫做棱柱，当侧棱垂直于底面时，棱柱称为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直棱柱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，底面是正多边形的直棱柱叫做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正棱柱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712" name="yt_shape_13712"/>
          <p:cNvSpPr txBox="1"/>
          <p:nvPr/>
        </p:nvSpPr>
        <p:spPr>
          <a:xfrm>
            <a:off x="540119" y="25203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由几何体（立体图形）得到的三视图是平面图形，反过来由物体的三视图可以想象出几何体（立体图形）的形状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584CDC-20F6-195B-009C-915E8F8BC2E8}"/>
              </a:ext>
            </a:extLst>
          </p:cNvPr>
          <p:cNvSpPr txBox="1"/>
          <p:nvPr/>
        </p:nvSpPr>
        <p:spPr>
          <a:xfrm>
            <a:off x="2583708" y="198960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直棱柱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A2FF6A-FC4A-A02E-E1C3-9CB2A4999C2F}"/>
              </a:ext>
            </a:extLst>
          </p:cNvPr>
          <p:cNvSpPr txBox="1"/>
          <p:nvPr/>
        </p:nvSpPr>
        <p:spPr>
          <a:xfrm>
            <a:off x="8374907" y="198960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正棱柱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7" name="yt_shape_13777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如图是一个圆锥的主视图，根据图中标出的数据（单位：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），计算这个圆锥侧面展开图圆心角的度数为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781" name="yt_shape_13781"/>
          <p:cNvSpPr txBox="1"/>
          <p:nvPr/>
        </p:nvSpPr>
        <p:spPr>
          <a:xfrm>
            <a:off x="540000" y="44967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78" name="yt_shape_13778" title="H_191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7945" y="2020519"/>
            <a:ext cx="1376109" cy="2425968"/>
            <a:chOff x="0" y="0"/>
            <a:chExt cx="1376109" cy="2425968"/>
          </a:xfrm>
        </p:grpSpPr>
        <p:pic>
          <p:nvPicPr>
            <p:cNvPr id="2" name="yt_image_1377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76109" cy="20299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80" name="yt_shape_13780"/>
            <p:cNvSpPr txBox="1"/>
            <p:nvPr/>
          </p:nvSpPr>
          <p:spPr>
            <a:xfrm>
              <a:off x="78590" y="206596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6A354A4-5931-9ECB-B075-75246A12F84A}"/>
              </a:ext>
            </a:extLst>
          </p:cNvPr>
          <p:cNvSpPr txBox="1"/>
          <p:nvPr/>
        </p:nvSpPr>
        <p:spPr>
          <a:xfrm>
            <a:off x="4412508" y="1337402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2" name="yt_shape_13782"/>
          <p:cNvSpPr txBox="1"/>
          <p:nvPr/>
        </p:nvSpPr>
        <p:spPr>
          <a:xfrm>
            <a:off x="540000" y="980728"/>
            <a:ext cx="84638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如图是某物体的三视图，试描述该物体的形状，并画出草图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783" name="yt_image_1378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5097" y="1612395"/>
            <a:ext cx="4021804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85" name="yt_shape_13785"/>
          <p:cNvSpPr txBox="1"/>
          <p:nvPr/>
        </p:nvSpPr>
        <p:spPr>
          <a:xfrm>
            <a:off x="540119" y="29236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解：该物体为上下两部分组成，上面为圆柱，下面是长方体，且圆柱的直径等于长方体的宽，如图所示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787" name="yt_shape_13787"/>
          <p:cNvSpPr txBox="1"/>
          <p:nvPr/>
        </p:nvSpPr>
        <p:spPr>
          <a:xfrm>
            <a:off x="5217696" y="4035433"/>
            <a:ext cx="1354666" cy="10536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850" b="0" i="0" u="none" spc="-585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en-US" altLang="zh-CN" sz="5850" b="0" i="0" u="none" spc="9101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786" name="yt_image_1378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7696" y="4035433"/>
            <a:ext cx="1339691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6BA99B-18B1-5F21-672B-3FDDBAB0543A}"/>
              </a:ext>
            </a:extLst>
          </p:cNvPr>
          <p:cNvSpPr txBox="1"/>
          <p:nvPr/>
        </p:nvSpPr>
        <p:spPr>
          <a:xfrm>
            <a:off x="450108" y="2876828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解：该物体为上下两部分组成，上面为圆柱，下面是长方体，且圆柱的直径等于长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A91946-DA02-EF46-5F47-9C8825B9FB0C}"/>
              </a:ext>
            </a:extLst>
          </p:cNvPr>
          <p:cNvSpPr txBox="1"/>
          <p:nvPr/>
        </p:nvSpPr>
        <p:spPr>
          <a:xfrm>
            <a:off x="450108" y="3352316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方体的宽，如图所示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9" name="yt_shape_13789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如图，一个几何体的三视图分别是两个矩形，一个扇形，求这个几何体表面积的大小（结果保留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790" name="yt_image_1379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1831107"/>
            <a:ext cx="2259160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792"/>
              <p:cNvSpPr txBox="1"/>
              <p:nvPr/>
            </p:nvSpPr>
            <p:spPr>
              <a:xfrm>
                <a:off x="540000" y="1963638"/>
                <a:ext cx="6617196" cy="27468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解：由几何体的三视图可得：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该几何体的表面是由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个长方形与两个扇形围成，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其侧面积为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上下底面面积为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·π·2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故这个几何体表面积为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37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63638"/>
                <a:ext cx="6617196" cy="2746842"/>
              </a:xfrm>
              <a:prstGeom prst="rect">
                <a:avLst/>
              </a:prstGeom>
              <a:blipFill>
                <a:blip r:embed="rId3"/>
                <a:stretch>
                  <a:fillRect l="-2857" t="-1774" r="-1843" b="-5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BB408D8-DDB9-840E-B65D-522C4BB30EEA}"/>
              </a:ext>
            </a:extLst>
          </p:cNvPr>
          <p:cNvSpPr txBox="1"/>
          <p:nvPr/>
        </p:nvSpPr>
        <p:spPr>
          <a:xfrm>
            <a:off x="449989" y="1916832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解：由几何体的三视图可得：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EE6AF6-CFC1-BEB9-5AED-3B4F3A9FCBAF}"/>
              </a:ext>
            </a:extLst>
          </p:cNvPr>
          <p:cNvSpPr txBox="1"/>
          <p:nvPr/>
        </p:nvSpPr>
        <p:spPr>
          <a:xfrm>
            <a:off x="449989" y="2392320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该几何体的表面是由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个长方形与两个扇形围成，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16CF540-99C7-A93C-5A30-C05BB8CE48A2}"/>
                  </a:ext>
                </a:extLst>
              </p:cNvPr>
              <p:cNvSpPr txBox="1"/>
              <p:nvPr/>
            </p:nvSpPr>
            <p:spPr>
              <a:xfrm>
                <a:off x="449989" y="2867808"/>
                <a:ext cx="64078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其侧面积为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16CF540-99C7-A93C-5A30-C05BB8CE4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67808"/>
                <a:ext cx="6407848" cy="766077"/>
              </a:xfrm>
              <a:prstGeom prst="rect">
                <a:avLst/>
              </a:prstGeom>
              <a:blipFill>
                <a:blip r:embed="rId4"/>
                <a:stretch>
                  <a:fillRect l="-1522" r="-142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18AB22D-8BF6-DFCF-8C12-A7B562E4D09C}"/>
                  </a:ext>
                </a:extLst>
              </p:cNvPr>
              <p:cNvSpPr txBox="1"/>
              <p:nvPr/>
            </p:nvSpPr>
            <p:spPr>
              <a:xfrm>
                <a:off x="449989" y="3540273"/>
                <a:ext cx="44266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上下底面面积为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·π·2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18AB22D-8BF6-DFCF-8C12-A7B562E4D0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40273"/>
                <a:ext cx="4426648" cy="766077"/>
              </a:xfrm>
              <a:prstGeom prst="rect">
                <a:avLst/>
              </a:prstGeom>
              <a:blipFill>
                <a:blip r:embed="rId5"/>
                <a:stretch>
                  <a:fillRect l="-2204" r="-220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2A60394F-7541-9726-4F28-CF31A768F2CC}"/>
              </a:ext>
            </a:extLst>
          </p:cNvPr>
          <p:cNvSpPr txBox="1"/>
          <p:nvPr/>
        </p:nvSpPr>
        <p:spPr>
          <a:xfrm>
            <a:off x="449989" y="4212738"/>
            <a:ext cx="6204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故这个几何体表面积为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5" name="yt_shape_13795"/>
          <p:cNvSpPr txBox="1"/>
          <p:nvPr/>
        </p:nvSpPr>
        <p:spPr>
          <a:xfrm>
            <a:off x="540000" y="764704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794" name="yt_image_137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97" name="yt_shape_13797"/>
          <p:cNvSpPr txBox="1"/>
          <p:nvPr/>
        </p:nvSpPr>
        <p:spPr>
          <a:xfrm>
            <a:off x="540119" y="14114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用小立方块搭一个几何体，它的主视图和俯视图如图所示，俯视图中小正方形上的字母表示在该位置上小立方块的个数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请问：</a:t>
            </a:r>
          </a:p>
        </p:txBody>
      </p:sp>
      <p:pic>
        <p:nvPicPr>
          <p:cNvPr id="13798" name="yt_image_1379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3534" y="2320146"/>
            <a:ext cx="3808584" cy="225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00" name="yt_shape_13800"/>
          <p:cNvSpPr txBox="1"/>
          <p:nvPr/>
        </p:nvSpPr>
        <p:spPr>
          <a:xfrm>
            <a:off x="540000" y="2312002"/>
            <a:ext cx="33679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各表示几？</a:t>
            </a:r>
          </a:p>
        </p:txBody>
      </p:sp>
      <p:sp>
        <p:nvSpPr>
          <p:cNvPr id="13801" name="yt_shape_13801"/>
          <p:cNvSpPr txBox="1"/>
          <p:nvPr/>
        </p:nvSpPr>
        <p:spPr>
          <a:xfrm>
            <a:off x="540000" y="2791305"/>
            <a:ext cx="7303534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）这个几何体最少由几个小立方块搭成？最多由几个小立方块搭成？</a:t>
            </a:r>
          </a:p>
        </p:txBody>
      </p:sp>
      <p:sp>
        <p:nvSpPr>
          <p:cNvPr id="13802" name="yt_shape_13802"/>
          <p:cNvSpPr txBox="1"/>
          <p:nvPr/>
        </p:nvSpPr>
        <p:spPr>
          <a:xfrm>
            <a:off x="540000" y="3702656"/>
            <a:ext cx="70692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时，画出这个几何体的左视图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803" name="yt_shape_13803"/>
          <p:cNvSpPr txBox="1"/>
          <p:nvPr/>
        </p:nvSpPr>
        <p:spPr>
          <a:xfrm>
            <a:off x="540000" y="4181959"/>
            <a:ext cx="39065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DADD61-FDD3-207F-AA88-7D06CB4E4F4D}"/>
              </a:ext>
            </a:extLst>
          </p:cNvPr>
          <p:cNvSpPr txBox="1"/>
          <p:nvPr/>
        </p:nvSpPr>
        <p:spPr>
          <a:xfrm>
            <a:off x="449989" y="4135153"/>
            <a:ext cx="4048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3804"/>
          <p:cNvSpPr txBox="1"/>
          <p:nvPr/>
        </p:nvSpPr>
        <p:spPr>
          <a:xfrm>
            <a:off x="540000" y="4647987"/>
            <a:ext cx="723274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）这个几何体最少由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个小立方块搭成；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这个几何体最多由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个小立方块搭成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3805"/>
          <p:cNvSpPr txBox="1"/>
          <p:nvPr/>
        </p:nvSpPr>
        <p:spPr>
          <a:xfrm>
            <a:off x="540000" y="5607422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3807"/>
          <p:cNvSpPr txBox="1"/>
          <p:nvPr/>
        </p:nvSpPr>
        <p:spPr>
          <a:xfrm>
            <a:off x="5203934" y="6239089"/>
            <a:ext cx="1382494" cy="13957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50" b="0" i="0" u="none" spc="-775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en-US" altLang="zh-CN" sz="7750" b="0" i="0" u="none" spc="8843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" name="yt_image_138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16754" y="5170281"/>
            <a:ext cx="1367215" cy="1546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B2F6A038-C37C-DC72-6CF4-F7E280A5A4A0}"/>
              </a:ext>
            </a:extLst>
          </p:cNvPr>
          <p:cNvSpPr txBox="1"/>
          <p:nvPr/>
        </p:nvSpPr>
        <p:spPr>
          <a:xfrm>
            <a:off x="449989" y="4601181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）这个几何体最少由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个小立方块搭成；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40E385A-9B40-BC8C-FA0B-E8BA53DC2236}"/>
              </a:ext>
            </a:extLst>
          </p:cNvPr>
          <p:cNvSpPr txBox="1"/>
          <p:nvPr/>
        </p:nvSpPr>
        <p:spPr>
          <a:xfrm>
            <a:off x="449989" y="5076669"/>
            <a:ext cx="6493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这个几何体最多由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个小立方块搭成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CD5813B-1085-7351-F4DD-E39033EE7211}"/>
              </a:ext>
            </a:extLst>
          </p:cNvPr>
          <p:cNvSpPr txBox="1"/>
          <p:nvPr/>
        </p:nvSpPr>
        <p:spPr>
          <a:xfrm>
            <a:off x="449989" y="5560616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5" grpId="0" build="allAtOnce"/>
      <p:bldP spid="16" grpId="0" build="allAtOnce"/>
      <p:bldP spid="1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4" name="yt_shape_13714"/>
          <p:cNvSpPr txBox="1"/>
          <p:nvPr/>
        </p:nvSpPr>
        <p:spPr>
          <a:xfrm>
            <a:off x="540000" y="90872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713" name="yt_image_1371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6" name="yt_shape_13716"/>
          <p:cNvSpPr txBox="1"/>
          <p:nvPr/>
        </p:nvSpPr>
        <p:spPr>
          <a:xfrm>
            <a:off x="540000" y="1612017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棱柱的相关概念及其展开图</a:t>
            </a:r>
          </a:p>
        </p:txBody>
      </p:sp>
      <p:sp>
        <p:nvSpPr>
          <p:cNvPr id="13717" name="yt_shape_13717"/>
          <p:cNvSpPr txBox="1"/>
          <p:nvPr/>
        </p:nvSpPr>
        <p:spPr>
          <a:xfrm>
            <a:off x="540000" y="2111582"/>
            <a:ext cx="38215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18" name="yt_table_1371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72541"/>
              </p:ext>
            </p:extLst>
          </p:nvPr>
        </p:nvGraphicFramePr>
        <p:xfrm>
          <a:off x="540000" y="2590885"/>
          <a:ext cx="4826000" cy="1901952"/>
        </p:xfrm>
        <a:graphic>
          <a:graphicData uri="http://schemas.openxmlformats.org/drawingml/2006/table">
            <a:tbl>
              <a:tblPr/>
              <a:tblGrid>
                <a:gridCol w="4826000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长方体、正方体都是棱柱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六棱柱有六条侧棱、六个侧面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三棱柱的侧面是三角形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圆柱不属于棱柱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</a:tbl>
          </a:graphicData>
        </a:graphic>
      </p:graphicFrame>
      <p:pic>
        <p:nvPicPr>
          <p:cNvPr id="3" name="yt_shape_1697708985687">
            <a:extLst>
              <a:ext uri="{FF2B5EF4-FFF2-40B4-BE49-F238E27FC236}">
                <a16:creationId xmlns:a16="http://schemas.microsoft.com/office/drawing/2014/main" id="{2D94A77D-DDA8-9622-7E71-80AD2B91DD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134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15454A-3C19-BCE5-9C58-F79D728B3E42}"/>
              </a:ext>
            </a:extLst>
          </p:cNvPr>
          <p:cNvSpPr txBox="1"/>
          <p:nvPr/>
        </p:nvSpPr>
        <p:spPr>
          <a:xfrm>
            <a:off x="3574189" y="20647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720"/>
          <p:cNvSpPr txBox="1"/>
          <p:nvPr/>
        </p:nvSpPr>
        <p:spPr>
          <a:xfrm>
            <a:off x="540000" y="4547854"/>
            <a:ext cx="72247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下列四个图形中为三棱柱的表面展开图的是（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" name="yt_image_1372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08669" y="5179521"/>
            <a:ext cx="3974661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4AD091F5-28E5-1F7D-2F7B-E9E7FD0D0F7B}"/>
              </a:ext>
            </a:extLst>
          </p:cNvPr>
          <p:cNvSpPr txBox="1"/>
          <p:nvPr/>
        </p:nvSpPr>
        <p:spPr>
          <a:xfrm>
            <a:off x="6926989" y="45010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3" name="yt_shape_13723"/>
          <p:cNvSpPr txBox="1"/>
          <p:nvPr/>
        </p:nvSpPr>
        <p:spPr>
          <a:xfrm>
            <a:off x="540000" y="957761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由三视图还原几何体</a:t>
            </a:r>
          </a:p>
        </p:txBody>
      </p:sp>
      <p:sp>
        <p:nvSpPr>
          <p:cNvPr id="13724" name="yt_shape_13724"/>
          <p:cNvSpPr txBox="1"/>
          <p:nvPr/>
        </p:nvSpPr>
        <p:spPr>
          <a:xfrm>
            <a:off x="540000" y="1457326"/>
            <a:ext cx="90537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几何体的三视图如图所示，这个几何体是（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728" name="yt_shape_13728"/>
          <p:cNvSpPr txBox="1"/>
          <p:nvPr/>
        </p:nvSpPr>
        <p:spPr>
          <a:xfrm>
            <a:off x="540000" y="40658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25" name="yt_shape_13725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8033" y="2088993"/>
            <a:ext cx="1535932" cy="1926477"/>
            <a:chOff x="0" y="0"/>
            <a:chExt cx="1535932" cy="1926477"/>
          </a:xfrm>
        </p:grpSpPr>
        <p:pic>
          <p:nvPicPr>
            <p:cNvPr id="2" name="yt_image_1372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5932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27" name="yt_shape_13727"/>
            <p:cNvSpPr txBox="1"/>
            <p:nvPr/>
          </p:nvSpPr>
          <p:spPr>
            <a:xfrm>
              <a:off x="234685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729" name="yt_image_1372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7999" y="4368517"/>
            <a:ext cx="4995999" cy="114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97708985895">
            <a:extLst>
              <a:ext uri="{FF2B5EF4-FFF2-40B4-BE49-F238E27FC236}">
                <a16:creationId xmlns:a16="http://schemas.microsoft.com/office/drawing/2014/main" id="{801F65C1-26FE-144B-5485-815A01CCEE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97088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A339E64-D386-3420-4160-97453ED59644}"/>
              </a:ext>
            </a:extLst>
          </p:cNvPr>
          <p:cNvSpPr txBox="1"/>
          <p:nvPr/>
        </p:nvSpPr>
        <p:spPr>
          <a:xfrm>
            <a:off x="8755789" y="14105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1" name="yt_shape_13731"/>
          <p:cNvSpPr txBox="1"/>
          <p:nvPr/>
        </p:nvSpPr>
        <p:spPr>
          <a:xfrm>
            <a:off x="540000" y="955526"/>
            <a:ext cx="6591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如图是某几何体的三视图，该几何体是（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33" name="yt_table_1373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766109"/>
              </p:ext>
            </p:extLst>
          </p:nvPr>
        </p:nvGraphicFramePr>
        <p:xfrm>
          <a:off x="540000" y="1434829"/>
          <a:ext cx="1795463" cy="1901952"/>
        </p:xfrm>
        <a:graphic>
          <a:graphicData uri="http://schemas.openxmlformats.org/drawingml/2006/table">
            <a:tbl>
              <a:tblPr/>
              <a:tblGrid>
                <a:gridCol w="1795463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</a:tbl>
          </a:graphicData>
        </a:graphic>
      </p:graphicFrame>
      <p:pic>
        <p:nvPicPr>
          <p:cNvPr id="13732" name="yt_image_13732_skip" title="H_91.5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9754" y="1434829"/>
            <a:ext cx="2360250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C8549F-5A80-4C10-A0EA-689356590199}"/>
              </a:ext>
            </a:extLst>
          </p:cNvPr>
          <p:cNvSpPr txBox="1"/>
          <p:nvPr/>
        </p:nvSpPr>
        <p:spPr>
          <a:xfrm>
            <a:off x="6317389" y="9087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6" name="yt_shape_13736"/>
          <p:cNvSpPr txBox="1"/>
          <p:nvPr/>
        </p:nvSpPr>
        <p:spPr>
          <a:xfrm>
            <a:off x="540119" y="1484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（赤峰市中考）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一个几何体的三视图如图所示，则这个几何体的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侧面积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40" name="yt_table_1374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568841"/>
              </p:ext>
            </p:extLst>
          </p:nvPr>
        </p:nvGraphicFramePr>
        <p:xfrm>
          <a:off x="540000" y="2444219"/>
          <a:ext cx="4507230" cy="950976"/>
        </p:xfrm>
        <a:graphic>
          <a:graphicData uri="http://schemas.openxmlformats.org/drawingml/2006/table">
            <a:tbl>
              <a:tblPr/>
              <a:tblGrid>
                <a:gridCol w="2719705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A.24πcm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B.48πcm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C.96πcm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D.36πcm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</a:tbl>
          </a:graphicData>
        </a:graphic>
      </p:graphicFrame>
      <p:grpSp>
        <p:nvGrpSpPr>
          <p:cNvPr id="13737" name="yt_shape_13737_skip" title="H_187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98555" y="2060848"/>
            <a:ext cx="1851337" cy="2375676"/>
            <a:chOff x="0" y="0"/>
            <a:chExt cx="1851337" cy="2375676"/>
          </a:xfrm>
        </p:grpSpPr>
        <p:pic>
          <p:nvPicPr>
            <p:cNvPr id="2" name="yt_image_1373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1337" cy="19796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39" name="yt_shape_13739"/>
            <p:cNvSpPr txBox="1"/>
            <p:nvPr/>
          </p:nvSpPr>
          <p:spPr>
            <a:xfrm>
              <a:off x="392387" y="20156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6591868-5AB0-6EE2-A6D8-C3F5F951D48B}"/>
              </a:ext>
            </a:extLst>
          </p:cNvPr>
          <p:cNvSpPr txBox="1"/>
          <p:nvPr/>
        </p:nvSpPr>
        <p:spPr>
          <a:xfrm>
            <a:off x="1158748" y="19134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735"/>
          <p:cNvSpPr txBox="1"/>
          <p:nvPr/>
        </p:nvSpPr>
        <p:spPr>
          <a:xfrm>
            <a:off x="540000" y="908720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根据三视图进行有关计算</a:t>
            </a:r>
          </a:p>
        </p:txBody>
      </p:sp>
      <p:pic>
        <p:nvPicPr>
          <p:cNvPr id="9" name="yt_shape_1697708986102">
            <a:extLst>
              <a:ext uri="{FF2B5EF4-FFF2-40B4-BE49-F238E27FC236}">
                <a16:creationId xmlns:a16="http://schemas.microsoft.com/office/drawing/2014/main" id="{5AC30121-14EF-D3D9-7E77-314756F33D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8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2" name="yt_shape_13742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如图是一个几何体的三视图，根据图中所示数据求得这个几何体的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侧面积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46" name="yt_table_1374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137227"/>
              </p:ext>
            </p:extLst>
          </p:nvPr>
        </p:nvGraphicFramePr>
        <p:xfrm>
          <a:off x="540000" y="1868155"/>
          <a:ext cx="4051618" cy="950976"/>
        </p:xfrm>
        <a:graphic>
          <a:graphicData uri="http://schemas.openxmlformats.org/drawingml/2006/table">
            <a:tbl>
              <a:tblPr/>
              <a:tblGrid>
                <a:gridCol w="2559368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  <a:gridCol w="1492250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</a:tbl>
          </a:graphicData>
        </a:graphic>
      </p:graphicFrame>
      <p:grpSp>
        <p:nvGrpSpPr>
          <p:cNvPr id="13743" name="yt_shape_13743_skip" title="H_239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01090" y="1868155"/>
            <a:ext cx="2148867" cy="3039759"/>
            <a:chOff x="0" y="0"/>
            <a:chExt cx="2148867" cy="3039759"/>
          </a:xfrm>
        </p:grpSpPr>
        <p:pic>
          <p:nvPicPr>
            <p:cNvPr id="2" name="yt_image_1374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8867" cy="26437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45" name="yt_shape_13745"/>
            <p:cNvSpPr txBox="1"/>
            <p:nvPr/>
          </p:nvSpPr>
          <p:spPr>
            <a:xfrm>
              <a:off x="541152" y="26797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AA8C4F2-8127-A78C-2D76-1EAABBBEDEC2}"/>
              </a:ext>
            </a:extLst>
          </p:cNvPr>
          <p:cNvSpPr txBox="1"/>
          <p:nvPr/>
        </p:nvSpPr>
        <p:spPr>
          <a:xfrm>
            <a:off x="1176210" y="13374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8" name="yt_shape_13748"/>
          <p:cNvSpPr txBox="1"/>
          <p:nvPr/>
        </p:nvSpPr>
        <p:spPr>
          <a:xfrm>
            <a:off x="540000" y="883518"/>
            <a:ext cx="96869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一个长方体的主视图、俯视图如图所示，则其左视图的面积为（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52" name="yt_table_1375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065839"/>
              </p:ext>
            </p:extLst>
          </p:nvPr>
        </p:nvGraphicFramePr>
        <p:xfrm>
          <a:off x="540000" y="1362821"/>
          <a:ext cx="2999106" cy="950976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</a:tbl>
          </a:graphicData>
        </a:graphic>
      </p:graphicFrame>
      <p:grpSp>
        <p:nvGrpSpPr>
          <p:cNvPr id="13749" name="yt_shape_13749_skip" title="H_137.6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575868" y="1362821"/>
            <a:ext cx="3074293" cy="1748169"/>
            <a:chOff x="0" y="0"/>
            <a:chExt cx="3074293" cy="1748169"/>
          </a:xfrm>
        </p:grpSpPr>
        <p:pic>
          <p:nvPicPr>
            <p:cNvPr id="2" name="yt_image_1374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074293" cy="1352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51" name="yt_shape_13751"/>
            <p:cNvSpPr txBox="1"/>
            <p:nvPr/>
          </p:nvSpPr>
          <p:spPr>
            <a:xfrm>
              <a:off x="1003865" y="138816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77FE7B3-2912-20A5-1FD8-782D93BDF81D}"/>
              </a:ext>
            </a:extLst>
          </p:cNvPr>
          <p:cNvSpPr txBox="1"/>
          <p:nvPr/>
        </p:nvSpPr>
        <p:spPr>
          <a:xfrm>
            <a:off x="9365389" y="8367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754"/>
          <p:cNvSpPr txBox="1"/>
          <p:nvPr/>
        </p:nvSpPr>
        <p:spPr>
          <a:xfrm>
            <a:off x="540000" y="3331790"/>
            <a:ext cx="103938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如图是一个几何体的三视图（单位：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），则该几何体的体积是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9" name="yt_image_137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7687" y="3963457"/>
            <a:ext cx="2556624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1ED90C8C-352E-482E-6DD4-B8223B65F8DF}"/>
              </a:ext>
            </a:extLst>
          </p:cNvPr>
          <p:cNvSpPr txBox="1"/>
          <p:nvPr/>
        </p:nvSpPr>
        <p:spPr>
          <a:xfrm>
            <a:off x="9584464" y="328498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8" name="yt_shape_13758"/>
          <p:cNvSpPr txBox="1"/>
          <p:nvPr/>
        </p:nvSpPr>
        <p:spPr>
          <a:xfrm>
            <a:off x="540000" y="910756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757" name="yt_image_13757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1075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60" name="yt_shape_13760"/>
          <p:cNvSpPr txBox="1"/>
          <p:nvPr/>
        </p:nvSpPr>
        <p:spPr>
          <a:xfrm>
            <a:off x="540119" y="16026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（河北省中考）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长方体的三视图，若用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表示面积，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64" name="yt_table_1376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832790"/>
              </p:ext>
            </p:extLst>
          </p:nvPr>
        </p:nvGraphicFramePr>
        <p:xfrm>
          <a:off x="540000" y="2562060"/>
          <a:ext cx="4861243" cy="950976"/>
        </p:xfrm>
        <a:graphic>
          <a:graphicData uri="http://schemas.openxmlformats.org/drawingml/2006/table">
            <a:tbl>
              <a:tblPr/>
              <a:tblGrid>
                <a:gridCol w="3116580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  <a:gridCol w="1744663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</a:tbl>
          </a:graphicData>
        </a:graphic>
      </p:graphicFrame>
      <p:grpSp>
        <p:nvGrpSpPr>
          <p:cNvPr id="13761" name="yt_shape_13761_skip" title="H_204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20318" y="2562060"/>
            <a:ext cx="2729766" cy="2595132"/>
            <a:chOff x="0" y="0"/>
            <a:chExt cx="2729766" cy="2595132"/>
          </a:xfrm>
        </p:grpSpPr>
        <p:pic>
          <p:nvPicPr>
            <p:cNvPr id="2" name="yt_image_1376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729766" cy="21991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63" name="yt_shape_13763"/>
            <p:cNvSpPr txBox="1"/>
            <p:nvPr/>
          </p:nvSpPr>
          <p:spPr>
            <a:xfrm>
              <a:off x="831602" y="22351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A0711BD-9A5F-E0C2-A11E-F5670EE6ECE9}"/>
              </a:ext>
            </a:extLst>
          </p:cNvPr>
          <p:cNvSpPr txBox="1"/>
          <p:nvPr/>
        </p:nvSpPr>
        <p:spPr>
          <a:xfrm>
            <a:off x="2634508" y="20313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6" name="yt_shape_13766"/>
          <p:cNvSpPr txBox="1"/>
          <p:nvPr/>
        </p:nvSpPr>
        <p:spPr>
          <a:xfrm>
            <a:off x="540000" y="1039215"/>
            <a:ext cx="89175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如图是一个几何体的三视图，则这个几何体的表面积是（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770" name="yt_table_1377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361851"/>
              </p:ext>
            </p:extLst>
          </p:nvPr>
        </p:nvGraphicFramePr>
        <p:xfrm>
          <a:off x="540000" y="1518518"/>
          <a:ext cx="4831080" cy="950976"/>
        </p:xfrm>
        <a:graphic>
          <a:graphicData uri="http://schemas.openxmlformats.org/drawingml/2006/table">
            <a:tbl>
              <a:tblPr/>
              <a:tblGrid>
                <a:gridCol w="2881630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  <a:gridCol w="1949450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B.68π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C.48π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D.36π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5"/>
                  </a:ext>
                </a:extLst>
              </a:tr>
            </a:tbl>
          </a:graphicData>
        </a:graphic>
      </p:graphicFrame>
      <p:grpSp>
        <p:nvGrpSpPr>
          <p:cNvPr id="13767" name="yt_shape_13767_skip" title="H_190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22157" y="1196752"/>
            <a:ext cx="2127796" cy="2414538"/>
            <a:chOff x="0" y="0"/>
            <a:chExt cx="2127796" cy="2414538"/>
          </a:xfrm>
        </p:grpSpPr>
        <p:pic>
          <p:nvPicPr>
            <p:cNvPr id="2" name="yt_image_1376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27796" cy="2018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69" name="yt_shape_13769"/>
            <p:cNvSpPr txBox="1"/>
            <p:nvPr/>
          </p:nvSpPr>
          <p:spPr>
            <a:xfrm>
              <a:off x="454434" y="205453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4CB08C7-4B5C-ED93-D1D5-CEB717E18DA4}"/>
              </a:ext>
            </a:extLst>
          </p:cNvPr>
          <p:cNvSpPr txBox="1"/>
          <p:nvPr/>
        </p:nvSpPr>
        <p:spPr>
          <a:xfrm>
            <a:off x="8603389" y="9924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772"/>
          <p:cNvSpPr txBox="1"/>
          <p:nvPr/>
        </p:nvSpPr>
        <p:spPr>
          <a:xfrm>
            <a:off x="540000" y="3353184"/>
            <a:ext cx="87602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如图是某几何体的三视图，则该几何体的名称是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正六棱柱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9" name="yt_shape_13776"/>
          <p:cNvSpPr txBox="1"/>
          <p:nvPr/>
        </p:nvSpPr>
        <p:spPr>
          <a:xfrm>
            <a:off x="540000" y="67787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3773" title="H_216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26117" y="3984851"/>
            <a:ext cx="2139764" cy="2743722"/>
            <a:chOff x="0" y="0"/>
            <a:chExt cx="2139764" cy="2743722"/>
          </a:xfrm>
        </p:grpSpPr>
        <p:pic>
          <p:nvPicPr>
            <p:cNvPr id="11" name="yt_image_1377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39764" cy="23477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3775"/>
            <p:cNvSpPr txBox="1"/>
            <p:nvPr/>
          </p:nvSpPr>
          <p:spPr>
            <a:xfrm>
              <a:off x="460418" y="238372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F49A1D32-2265-168D-6CE3-61A00D3F770D}"/>
              </a:ext>
            </a:extLst>
          </p:cNvPr>
          <p:cNvSpPr txBox="1"/>
          <p:nvPr/>
        </p:nvSpPr>
        <p:spPr>
          <a:xfrm>
            <a:off x="7525286" y="330637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正六棱柱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1022</Words>
  <Application>Microsoft Office PowerPoint</Application>
  <PresentationFormat>宽屏</PresentationFormat>
  <Paragraphs>108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42</cp:revision>
  <dcterms:created xsi:type="dcterms:W3CDTF">2023-05-05T05:33:04Z</dcterms:created>
  <dcterms:modified xsi:type="dcterms:W3CDTF">2023-10-20T17:19:59Z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