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2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5" name="yt_shape_14415"/>
          <p:cNvSpPr txBox="1"/>
          <p:nvPr/>
        </p:nvSpPr>
        <p:spPr>
          <a:xfrm>
            <a:off x="540000" y="900000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未理解概率与频率的关系导致错误</a:t>
            </a:r>
          </a:p>
        </p:txBody>
      </p:sp>
      <p:sp>
        <p:nvSpPr>
          <p:cNvPr id="14416" name="yt_shape_14416"/>
          <p:cNvSpPr txBox="1"/>
          <p:nvPr/>
        </p:nvSpPr>
        <p:spPr>
          <a:xfrm>
            <a:off x="540000" y="1399565"/>
            <a:ext cx="96693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抛掷一枚质地均匀的硬币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试验时，下列说法正确的是（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17" name="yt_table_14417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5270743"/>
                  </p:ext>
                </p:extLst>
              </p:nvPr>
            </p:nvGraphicFramePr>
            <p:xfrm>
              <a:off x="540000" y="1878868"/>
              <a:ext cx="10447147" cy="2114170"/>
            </p:xfrm>
            <a:graphic>
              <a:graphicData uri="http://schemas.openxmlformats.org/drawingml/2006/table">
                <a:tbl>
                  <a:tblPr/>
                  <a:tblGrid>
                    <a:gridCol w="10447147">
                      <a:extLst>
                        <a:ext uri="{9D8B030D-6E8A-4147-A177-3AD203B41FA5}">
                          <a16:colId xmlns:a16="http://schemas.microsoft.com/office/drawing/2014/main" val="105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随着抛掷次数的增加，正面朝上的频率越来越小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当抛掷的次数很大时，正面朝上的次数一定占总抛掷次数的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不同次数的试验，正面朝上的频率可能会不相同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连续抛掷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次硬币都是正面朝上，第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次抛掷出现正面朝上的概率小于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417" name="yt_table_14417" descr="{&quot;rangeId&quot;:2,&quot;type&quot;:&quot;Option&quot;}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5270743"/>
                  </p:ext>
                </p:extLst>
              </p:nvPr>
            </p:nvGraphicFramePr>
            <p:xfrm>
              <a:off x="540000" y="1878868"/>
              <a:ext cx="10447147" cy="2114170"/>
            </p:xfrm>
            <a:graphic>
              <a:graphicData uri="http://schemas.openxmlformats.org/drawingml/2006/table">
                <a:tbl>
                  <a:tblPr/>
                  <a:tblGrid>
                    <a:gridCol w="10447147">
                      <a:extLst>
                        <a:ext uri="{9D8B030D-6E8A-4147-A177-3AD203B41FA5}">
                          <a16:colId xmlns:a16="http://schemas.microsoft.com/office/drawing/2014/main" val="1059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随着抛掷次数的增加，正面朝上的频率越来越小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836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不同次数的试验，正面朝上的频率可能会不相同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42308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18" name="yt_shape_14418"/>
              <p:cNvSpPr txBox="1"/>
              <p:nvPr/>
            </p:nvSpPr>
            <p:spPr>
              <a:xfrm>
                <a:off x="540119" y="4043360"/>
                <a:ext cx="11111999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小明做抛掷硬币试验，共抛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次正面朝上，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次反面朝上，现有下列说法：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正面朝上的概率为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反面朝上的概率为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正面朝上的概率为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反面朝上的概率为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次，出现正面朝上的频率稳定在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附近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其中正确的说法有（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418" name="yt_shape_1441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43360"/>
                <a:ext cx="11111999" cy="2066784"/>
              </a:xfrm>
              <a:prstGeom prst="rect">
                <a:avLst/>
              </a:prstGeom>
              <a:blipFill>
                <a:blip r:embed="rId3"/>
                <a:stretch>
                  <a:fillRect l="-1701" t="-2360" r="-439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420" name="yt_table_144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466812"/>
              </p:ext>
            </p:extLst>
          </p:nvPr>
        </p:nvGraphicFramePr>
        <p:xfrm>
          <a:off x="540000" y="6160932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2"/>
                  </a:ext>
                </a:extLst>
              </a:tr>
            </a:tbl>
          </a:graphicData>
        </a:graphic>
      </p:graphicFrame>
      <p:pic>
        <p:nvPicPr>
          <p:cNvPr id="3" name="yt_shape_1697709137311">
            <a:extLst>
              <a:ext uri="{FF2B5EF4-FFF2-40B4-BE49-F238E27FC236}">
                <a16:creationId xmlns:a16="http://schemas.microsoft.com/office/drawing/2014/main" id="{D5C38CE1-021C-B4DE-0D30-C4050172C4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428EAB-44EC-E125-B665-1ED769A07E60}"/>
              </a:ext>
            </a:extLst>
          </p:cNvPr>
          <p:cNvSpPr txBox="1"/>
          <p:nvPr/>
        </p:nvSpPr>
        <p:spPr>
          <a:xfrm>
            <a:off x="9365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6C3532-2148-391F-74B9-0883B6E372A5}"/>
              </a:ext>
            </a:extLst>
          </p:cNvPr>
          <p:cNvSpPr txBox="1"/>
          <p:nvPr/>
        </p:nvSpPr>
        <p:spPr>
          <a:xfrm>
            <a:off x="1516908" y="56189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2" name="yt_shape_14422"/>
          <p:cNvSpPr txBox="1"/>
          <p:nvPr/>
        </p:nvSpPr>
        <p:spPr>
          <a:xfrm>
            <a:off x="540000" y="913260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列举不完全导致错误</a:t>
            </a:r>
          </a:p>
        </p:txBody>
      </p:sp>
      <p:sp>
        <p:nvSpPr>
          <p:cNvPr id="14423" name="yt_shape_14423"/>
          <p:cNvSpPr txBox="1"/>
          <p:nvPr/>
        </p:nvSpPr>
        <p:spPr>
          <a:xfrm>
            <a:off x="540119" y="141282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从如图所示的四个带圆圈的数字中，任取两个数字（既可以是相邻也可以是相对的两个数字）相互交换它们的位置，交换一次后能使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两数在相对位置上的概率是（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427" name="yt_table_14427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9538030"/>
                  </p:ext>
                </p:extLst>
              </p:nvPr>
            </p:nvGraphicFramePr>
            <p:xfrm>
              <a:off x="540000" y="4509120"/>
              <a:ext cx="11112118" cy="674878"/>
            </p:xfrm>
            <a:graphic>
              <a:graphicData uri="http://schemas.openxmlformats.org/drawingml/2006/table">
                <a:tbl>
                  <a:tblPr/>
                  <a:tblGrid>
                    <a:gridCol w="3173112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  <a:gridCol w="1649852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427" name="yt_table_14427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9538030"/>
                  </p:ext>
                </p:extLst>
              </p:nvPr>
            </p:nvGraphicFramePr>
            <p:xfrm>
              <a:off x="540000" y="4509120"/>
              <a:ext cx="11112118" cy="674878"/>
            </p:xfrm>
            <a:graphic>
              <a:graphicData uri="http://schemas.openxmlformats.org/drawingml/2006/table">
                <a:tbl>
                  <a:tblPr/>
                  <a:tblGrid>
                    <a:gridCol w="3173112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3144577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  <a:gridCol w="1649852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</a:tblGrid>
                  <a:tr h="6748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096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69" r="-152519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69" r="-52519" b="-89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3063" b="-89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424" name="yt_shape_14424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4911" y="2801603"/>
            <a:ext cx="1342414" cy="1656729"/>
            <a:chOff x="0" y="0"/>
            <a:chExt cx="1342414" cy="1656729"/>
          </a:xfrm>
        </p:grpSpPr>
        <p:pic>
          <p:nvPicPr>
            <p:cNvPr id="2" name="yt_image_14424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42414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26" name="yt_shape_14426"/>
            <p:cNvSpPr txBox="1"/>
            <p:nvPr/>
          </p:nvSpPr>
          <p:spPr>
            <a:xfrm>
              <a:off x="137926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137489">
            <a:extLst>
              <a:ext uri="{FF2B5EF4-FFF2-40B4-BE49-F238E27FC236}">
                <a16:creationId xmlns:a16="http://schemas.microsoft.com/office/drawing/2014/main" id="{3842DC65-2DBD-4C95-7033-714B0C4F332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58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5EAEFE8-4FD4-8F88-501C-91990DAA7219}"/>
              </a:ext>
            </a:extLst>
          </p:cNvPr>
          <p:cNvSpPr txBox="1"/>
          <p:nvPr/>
        </p:nvSpPr>
        <p:spPr>
          <a:xfrm>
            <a:off x="1212108" y="23169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428" name="yt_shape_14428"/>
              <p:cNvSpPr txBox="1"/>
              <p:nvPr/>
            </p:nvSpPr>
            <p:spPr>
              <a:xfrm>
                <a:off x="540119" y="908720"/>
                <a:ext cx="11111999" cy="16001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的方格中，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分别位于格点上，从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四点中任取一点，与点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为顶点作三角形，则所作三角形为等腰三角形的概率是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428" name="yt_shape_144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111999" cy="1600118"/>
              </a:xfrm>
              <a:prstGeom prst="rect">
                <a:avLst/>
              </a:prstGeom>
              <a:blipFill>
                <a:blip r:embed="rId2"/>
                <a:stretch>
                  <a:fillRect l="-1701" t="-3042" r="-988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33" name="yt_shape_14433"/>
          <p:cNvSpPr txBox="1"/>
          <p:nvPr/>
        </p:nvSpPr>
        <p:spPr>
          <a:xfrm>
            <a:off x="540000" y="44191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30" name="yt_shape_14430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1940" y="2711990"/>
            <a:ext cx="1468119" cy="1656729"/>
            <a:chOff x="0" y="0"/>
            <a:chExt cx="1468119" cy="1656729"/>
          </a:xfrm>
        </p:grpSpPr>
        <p:pic>
          <p:nvPicPr>
            <p:cNvPr id="2" name="yt_image_1443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8119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32" name="yt_shape_14432"/>
            <p:cNvSpPr txBox="1"/>
            <p:nvPr/>
          </p:nvSpPr>
          <p:spPr>
            <a:xfrm>
              <a:off x="200778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DD19A8-66B2-7935-6275-322171FD3B3B}"/>
                  </a:ext>
                </a:extLst>
              </p:cNvPr>
              <p:cNvSpPr txBox="1"/>
              <p:nvPr/>
            </p:nvSpPr>
            <p:spPr>
              <a:xfrm>
                <a:off x="1059708" y="1731940"/>
                <a:ext cx="30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DD19A8-66B2-7935-6275-322171FD3B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1731940"/>
                <a:ext cx="308674" cy="727279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4" name="yt_shape_14434"/>
          <p:cNvSpPr txBox="1"/>
          <p:nvPr/>
        </p:nvSpPr>
        <p:spPr>
          <a:xfrm>
            <a:off x="540000" y="908720"/>
            <a:ext cx="752449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不放回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的前提导致错误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35" name="yt_shape_14435"/>
              <p:cNvSpPr txBox="1"/>
              <p:nvPr/>
            </p:nvSpPr>
            <p:spPr>
              <a:xfrm>
                <a:off x="540119" y="1408285"/>
                <a:ext cx="11111999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有四张大小和背面完全相同的不透明卡片，正面分别印有等边三角形、平行四边形、菱形和圆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将这四张卡片背面朝上洗匀，从中随机抽取两张卡片，所抽取的卡片正面上的图形都既是轴对称图形，又是中心对移图形的概率是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435" name="yt_shape_144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8285"/>
                <a:ext cx="11111999" cy="1602042"/>
              </a:xfrm>
              <a:prstGeom prst="rect">
                <a:avLst/>
              </a:prstGeom>
              <a:blipFill>
                <a:blip r:embed="rId2"/>
                <a:stretch>
                  <a:fillRect l="-1701" t="-3042" r="-1153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37" name="yt_shape_14437"/>
          <p:cNvSpPr txBox="1"/>
          <p:nvPr/>
        </p:nvSpPr>
        <p:spPr>
          <a:xfrm>
            <a:off x="540119" y="306111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张分别写有数字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的卡片（卡片的形状、大小、质地都相同）放在盒子中，搅匀后从中任意取出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张卡片，记录后放回、搅匀，再从中任意取出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求下列事件发生的概率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（请用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画树状图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列表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等方法写出分析过程）</a:t>
            </a:r>
          </a:p>
        </p:txBody>
      </p:sp>
      <p:pic>
        <p:nvPicPr>
          <p:cNvPr id="3" name="yt_shape_1697709137786">
            <a:extLst>
              <a:ext uri="{FF2B5EF4-FFF2-40B4-BE49-F238E27FC236}">
                <a16:creationId xmlns:a16="http://schemas.microsoft.com/office/drawing/2014/main" id="{96A66231-6678-E8A3-0362-B0D8BD1E77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047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F7F8C0-04F8-9A93-21CC-4C85EFBE4AE5}"/>
                  </a:ext>
                </a:extLst>
              </p:cNvPr>
              <p:cNvSpPr txBox="1"/>
              <p:nvPr/>
            </p:nvSpPr>
            <p:spPr>
              <a:xfrm>
                <a:off x="8984507" y="2231505"/>
                <a:ext cx="30867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4F7F8C0-04F8-9A93-21CC-4C85EFBE4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4507" y="2231505"/>
                <a:ext cx="308674" cy="729184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" name="yt_shape_14438"/>
          <p:cNvSpPr txBox="1"/>
          <p:nvPr/>
        </p:nvSpPr>
        <p:spPr>
          <a:xfrm>
            <a:off x="540000" y="900000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）取出的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张卡片数字相同；</a:t>
            </a:r>
          </a:p>
        </p:txBody>
      </p:sp>
      <p:sp>
        <p:nvSpPr>
          <p:cNvPr id="14439" name="yt_shape_14439"/>
          <p:cNvSpPr txBox="1"/>
          <p:nvPr/>
        </p:nvSpPr>
        <p:spPr>
          <a:xfrm>
            <a:off x="540000" y="1379303"/>
            <a:ext cx="74635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）取出的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张卡片中，至少有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张卡片的数字为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40" name="yt_shape_14440"/>
          <p:cNvSpPr txBox="1"/>
          <p:nvPr/>
        </p:nvSpPr>
        <p:spPr>
          <a:xfrm>
            <a:off x="540000" y="1858606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）画树状图如图：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442" name="yt_shape_14442"/>
          <p:cNvSpPr txBox="1"/>
          <p:nvPr/>
        </p:nvSpPr>
        <p:spPr>
          <a:xfrm>
            <a:off x="4039087" y="2490273"/>
            <a:ext cx="3733843" cy="10445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spc="-580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en-US" altLang="zh-CN" sz="5800" b="0" i="0" u="none" spc="27666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441" name="yt_image_1444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9087" y="2490273"/>
            <a:ext cx="3696910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4" name="yt_shape_14444"/>
          <p:cNvSpPr txBox="1"/>
          <p:nvPr/>
        </p:nvSpPr>
        <p:spPr>
          <a:xfrm>
            <a:off x="540000" y="3703235"/>
            <a:ext cx="86177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种等可能的结果，取出的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张卡片数字相同的结果有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45" name="yt_shape_14445"/>
              <p:cNvSpPr txBox="1"/>
              <p:nvPr/>
            </p:nvSpPr>
            <p:spPr>
              <a:xfrm>
                <a:off x="540000" y="4182538"/>
                <a:ext cx="5544788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取出的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张卡片数字相同的概率为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45" name="yt_shape_14445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82538"/>
                <a:ext cx="5544788" cy="640816"/>
              </a:xfrm>
              <a:prstGeom prst="rect">
                <a:avLst/>
              </a:prstGeom>
              <a:blipFill>
                <a:blip r:embed="rId3"/>
                <a:stretch>
                  <a:fillRect l="-3410" r="-242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47" name="yt_shape_14447"/>
              <p:cNvSpPr txBox="1"/>
              <p:nvPr/>
            </p:nvSpPr>
            <p:spPr>
              <a:xfrm>
                <a:off x="540119" y="4874142"/>
                <a:ext cx="11111999" cy="16003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）可知，共有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种等可能的结果，取出的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张卡片中，至少有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张卡片的数字为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的结果有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取出的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张卡片中，至少有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张卡片的数字为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47" name="yt_shape_14447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74142"/>
                <a:ext cx="11111999" cy="1600375"/>
              </a:xfrm>
              <a:prstGeom prst="rect">
                <a:avLst/>
              </a:prstGeom>
              <a:blipFill>
                <a:blip r:embed="rId4"/>
                <a:stretch>
                  <a:fillRect l="-1701" t="-3435" r="-439" b="-5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E955F3-E32C-2009-968D-419326208111}"/>
              </a:ext>
            </a:extLst>
          </p:cNvPr>
          <p:cNvSpPr txBox="1"/>
          <p:nvPr/>
        </p:nvSpPr>
        <p:spPr>
          <a:xfrm>
            <a:off x="449989" y="1811800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）画树状图如图：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7C62E1-5BDC-5A60-6422-9EB7001CEEBB}"/>
              </a:ext>
            </a:extLst>
          </p:cNvPr>
          <p:cNvSpPr txBox="1"/>
          <p:nvPr/>
        </p:nvSpPr>
        <p:spPr>
          <a:xfrm>
            <a:off x="449989" y="3656429"/>
            <a:ext cx="871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种等可能的结果，取出的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张卡片数字相同的结果有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829CB8-284D-2E16-2AA4-E55D8B213162}"/>
                  </a:ext>
                </a:extLst>
              </p:cNvPr>
              <p:cNvSpPr txBox="1"/>
              <p:nvPr/>
            </p:nvSpPr>
            <p:spPr>
              <a:xfrm>
                <a:off x="449989" y="4135732"/>
                <a:ext cx="5671248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取出的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张卡片数字相同的概率为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A5829CB8-284D-2E16-2AA4-E55D8B2131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5732"/>
                <a:ext cx="5671248" cy="728231"/>
              </a:xfrm>
              <a:prstGeom prst="rect">
                <a:avLst/>
              </a:prstGeom>
              <a:blipFill>
                <a:blip r:embed="rId5"/>
                <a:stretch>
                  <a:fillRect l="-1720" r="-1720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05F30AD-F618-1490-2CF6-8C16D5685DE3}"/>
              </a:ext>
            </a:extLst>
          </p:cNvPr>
          <p:cNvSpPr txBox="1"/>
          <p:nvPr/>
        </p:nvSpPr>
        <p:spPr>
          <a:xfrm>
            <a:off x="450108" y="4827336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）可知，共有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种等可能的结果，取出的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张卡片中，至少有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张卡片的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977DCA-6A41-BA10-438D-C628CEA35D36}"/>
              </a:ext>
            </a:extLst>
          </p:cNvPr>
          <p:cNvSpPr txBox="1"/>
          <p:nvPr/>
        </p:nvSpPr>
        <p:spPr>
          <a:xfrm>
            <a:off x="450108" y="5302824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数字为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C7C44BA-F90A-363F-73F0-C66CDD71C8A0}"/>
                  </a:ext>
                </a:extLst>
              </p:cNvPr>
              <p:cNvSpPr txBox="1"/>
              <p:nvPr/>
            </p:nvSpPr>
            <p:spPr>
              <a:xfrm>
                <a:off x="450108" y="5778312"/>
                <a:ext cx="8590662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取出的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张卡片中，至少有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张卡片的数字为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8, 'mathAnswerShape': 1}">
                <a:extLst>
                  <a:ext uri="{FF2B5EF4-FFF2-40B4-BE49-F238E27FC236}">
                    <a16:creationId xmlns:a16="http://schemas.microsoft.com/office/drawing/2014/main" id="{3C7C44BA-F90A-363F-73F0-C66CDD71C8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778312"/>
                <a:ext cx="8590662" cy="727533"/>
              </a:xfrm>
              <a:prstGeom prst="rect">
                <a:avLst/>
              </a:prstGeom>
              <a:blipFill>
                <a:blip r:embed="rId6"/>
                <a:stretch>
                  <a:fillRect l="-1136" r="-1136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859</Words>
  <Application>Microsoft Office PowerPoint</Application>
  <PresentationFormat>宽屏</PresentationFormat>
  <Paragraphs>48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Finished</vt:lpstr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42</cp:revision>
  <dcterms:created xsi:type="dcterms:W3CDTF">2023-05-05T05:33:04Z</dcterms:created>
  <dcterms:modified xsi:type="dcterms:W3CDTF">2023-10-20T18:39:59Z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