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0" r:id="rId6"/>
    <p:sldId id="371" r:id="rId7"/>
    <p:sldId id="373" r:id="rId8"/>
    <p:sldId id="375" r:id="rId9"/>
    <p:sldId id="378" r:id="rId10"/>
    <p:sldId id="380" r:id="rId11"/>
    <p:sldId id="383" r:id="rId12"/>
    <p:sldId id="384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8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bin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1" name="yt_shape_14531"/>
          <p:cNvSpPr txBox="1"/>
          <p:nvPr/>
        </p:nvSpPr>
        <p:spPr>
          <a:xfrm>
            <a:off x="540000" y="836712"/>
            <a:ext cx="2441887" cy="5492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50" b="0" i="0" u="none" spc="-305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  <a:r>
              <a:rPr lang="en-US" altLang="zh-CN" sz="3050" b="0" i="0" u="none" spc="18279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  <a:cs typeface="宋体" pitchFamily="30"/>
              </a:rPr>
              <a:t> </a:t>
            </a:r>
          </a:p>
        </p:txBody>
      </p:sp>
      <p:pic>
        <p:nvPicPr>
          <p:cNvPr id="14530" name="yt_image_14530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33" name="yt_shape_14533"/>
          <p:cNvSpPr txBox="1"/>
          <p:nvPr/>
        </p:nvSpPr>
        <p:spPr>
          <a:xfrm>
            <a:off x="540000" y="1495442"/>
            <a:ext cx="30328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事件的分类</a:t>
            </a:r>
          </a:p>
        </p:txBody>
      </p:sp>
      <p:sp>
        <p:nvSpPr>
          <p:cNvPr id="14534" name="yt_shape_14534"/>
          <p:cNvSpPr txBox="1"/>
          <p:nvPr/>
        </p:nvSpPr>
        <p:spPr>
          <a:xfrm>
            <a:off x="540000" y="1995007"/>
            <a:ext cx="7822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（攀枝花市中考）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下列事件中，为必然事件的是（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35" name="yt_table_1453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570594"/>
              </p:ext>
            </p:extLst>
          </p:nvPr>
        </p:nvGraphicFramePr>
        <p:xfrm>
          <a:off x="540000" y="2474310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明天要下雨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打开电视机，它正在播广告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sp>
        <p:nvSpPr>
          <p:cNvPr id="14537" name="yt_shape_14537"/>
          <p:cNvSpPr txBox="1"/>
          <p:nvPr/>
        </p:nvSpPr>
        <p:spPr>
          <a:xfrm>
            <a:off x="540000" y="4426630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下列成语所描述的事件属于不可能事件的是（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38" name="yt_table_145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317226"/>
              </p:ext>
            </p:extLst>
          </p:nvPr>
        </p:nvGraphicFramePr>
        <p:xfrm>
          <a:off x="540000" y="4905933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水落石出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水涨船高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水滴石穿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水中捞月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</a:tbl>
          </a:graphicData>
        </a:graphic>
      </p:graphicFrame>
      <p:pic>
        <p:nvPicPr>
          <p:cNvPr id="3" name="yt_shape_1697709170937">
            <a:extLst>
              <a:ext uri="{FF2B5EF4-FFF2-40B4-BE49-F238E27FC236}">
                <a16:creationId xmlns:a16="http://schemas.microsoft.com/office/drawing/2014/main" id="{F4E9AD96-7CE3-B76A-6699-71F7D7EF8F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471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A03A35-1C92-7908-98B3-13E9792F2F7F}"/>
              </a:ext>
            </a:extLst>
          </p:cNvPr>
          <p:cNvSpPr txBox="1"/>
          <p:nvPr/>
        </p:nvSpPr>
        <p:spPr>
          <a:xfrm>
            <a:off x="7536589" y="19482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4D3DBD-2747-0C48-1409-6F029F1304C9}"/>
              </a:ext>
            </a:extLst>
          </p:cNvPr>
          <p:cNvSpPr txBox="1"/>
          <p:nvPr/>
        </p:nvSpPr>
        <p:spPr>
          <a:xfrm>
            <a:off x="9060589" y="43798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4" name="yt_shape_14584"/>
          <p:cNvSpPr txBox="1"/>
          <p:nvPr/>
        </p:nvSpPr>
        <p:spPr>
          <a:xfrm>
            <a:off x="540119" y="88351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）在抽取的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人中最喜欢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套餐的人数为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，扇形统计图中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对应扇形的圆心角的大小为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，并补全条形图；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）依据本次调查的结果，估计全体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960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名职工中最喜欢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套餐的人数为</a:t>
            </a:r>
            <a:r>
              <a:rPr lang="zh-CN" altLang="zh-CN" sz="100" b="0" i="0" spc="15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336</a:t>
            </a:r>
            <a:r>
              <a:rPr lang="zh-CN" altLang="zh-CN" sz="2400" b="0" i="0" u="sng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059AA8-AD4C-3DDF-1B48-E7DD28060977}"/>
              </a:ext>
            </a:extLst>
          </p:cNvPr>
          <p:cNvSpPr txBox="1"/>
          <p:nvPr/>
        </p:nvSpPr>
        <p:spPr>
          <a:xfrm>
            <a:off x="6731846" y="83671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9D7D66-E4F4-939A-8002-F4D151F8127A}"/>
              </a:ext>
            </a:extLst>
          </p:cNvPr>
          <p:cNvSpPr txBox="1"/>
          <p:nvPr/>
        </p:nvSpPr>
        <p:spPr>
          <a:xfrm>
            <a:off x="3498108" y="131220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723C74-CB43-54E6-11C2-0523BAC5CE3E}"/>
              </a:ext>
            </a:extLst>
          </p:cNvPr>
          <p:cNvSpPr txBox="1"/>
          <p:nvPr/>
        </p:nvSpPr>
        <p:spPr>
          <a:xfrm>
            <a:off x="1120033" y="2263176"/>
            <a:ext cx="694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336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45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0016" y="3561834"/>
            <a:ext cx="5684164" cy="270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4587"/>
          <p:cNvSpPr txBox="1"/>
          <p:nvPr/>
        </p:nvSpPr>
        <p:spPr>
          <a:xfrm>
            <a:off x="540000" y="2925314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4589"/>
          <p:cNvSpPr txBox="1"/>
          <p:nvPr/>
        </p:nvSpPr>
        <p:spPr>
          <a:xfrm>
            <a:off x="4385162" y="3556981"/>
            <a:ext cx="3034805" cy="21611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000" b="0" i="0" u="none" spc="-12000">
                <a:solidFill>
                  <a:srgbClr val="1EE3CF"/>
                </a:solidFill>
                <a:effectLst/>
                <a:latin typeface="Times New Roman" pitchFamily="120"/>
                <a:ea typeface="宋体" pitchFamily="120"/>
                <a:cs typeface="宋体" pitchFamily="120"/>
              </a:rPr>
              <a:t> </a:t>
            </a:r>
            <a:r>
              <a:rPr lang="en-US" altLang="zh-CN" sz="12000" b="0" i="0" u="none" spc="20665">
                <a:solidFill>
                  <a:srgbClr val="1EE3CF"/>
                </a:solidFill>
                <a:effectLst/>
                <a:latin typeface="Times New Roman" pitchFamily="120"/>
                <a:ea typeface="宋体" pitchFamily="120"/>
                <a:cs typeface="宋体" pitchFamily="12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458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1359" y="3759094"/>
            <a:ext cx="3004759" cy="239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4D72B0A-5039-1770-D852-CD25E37E3909}"/>
              </a:ext>
            </a:extLst>
          </p:cNvPr>
          <p:cNvSpPr txBox="1"/>
          <p:nvPr/>
        </p:nvSpPr>
        <p:spPr>
          <a:xfrm>
            <a:off x="449989" y="2878508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6" name="yt_shape_14586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）现从甲、乙、丙、丁四名职工中任选两人担任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食品安全监督员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，求甲被选到的概率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yt_shape_14591"/>
          <p:cNvSpPr txBox="1"/>
          <p:nvPr/>
        </p:nvSpPr>
        <p:spPr>
          <a:xfrm>
            <a:off x="540000" y="1916282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）画树状图为：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4593"/>
          <p:cNvSpPr txBox="1"/>
          <p:nvPr/>
        </p:nvSpPr>
        <p:spPr>
          <a:xfrm>
            <a:off x="3955192" y="2547949"/>
            <a:ext cx="3904852" cy="11436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350" b="0" i="0" u="none" spc="28862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9" name="yt_image_1459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192" y="2547949"/>
            <a:ext cx="3864699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4595"/>
          <p:cNvSpPr txBox="1"/>
          <p:nvPr/>
        </p:nvSpPr>
        <p:spPr>
          <a:xfrm>
            <a:off x="540000" y="3864901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种等可能的结果数，其中甲被选到的结果数为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4596"/>
              <p:cNvSpPr txBox="1"/>
              <p:nvPr/>
            </p:nvSpPr>
            <p:spPr>
              <a:xfrm>
                <a:off x="540000" y="4344204"/>
                <a:ext cx="354424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甲被选到的概率为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45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44204"/>
                <a:ext cx="3544240" cy="639855"/>
              </a:xfrm>
              <a:prstGeom prst="rect">
                <a:avLst/>
              </a:prstGeom>
              <a:blipFill>
                <a:blip r:embed="rId3"/>
                <a:stretch>
                  <a:fillRect l="-5336" r="-430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AF7BE98-CD08-AAFE-11D3-9E2D1FEE9EDB}"/>
              </a:ext>
            </a:extLst>
          </p:cNvPr>
          <p:cNvSpPr txBox="1"/>
          <p:nvPr/>
        </p:nvSpPr>
        <p:spPr>
          <a:xfrm>
            <a:off x="449989" y="1869476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）画树状图为：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F4B03BD-D4B5-3683-DDAA-73BC25AD5CFC}"/>
              </a:ext>
            </a:extLst>
          </p:cNvPr>
          <p:cNvSpPr txBox="1"/>
          <p:nvPr/>
        </p:nvSpPr>
        <p:spPr>
          <a:xfrm>
            <a:off x="449989" y="3818095"/>
            <a:ext cx="7647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种等可能的结果数，其中甲被选到的结果数为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90A5131-A444-A4E9-3B91-C6C2038A9F25}"/>
                  </a:ext>
                </a:extLst>
              </p:cNvPr>
              <p:cNvSpPr txBox="1"/>
              <p:nvPr/>
            </p:nvSpPr>
            <p:spPr>
              <a:xfrm>
                <a:off x="449989" y="4297398"/>
                <a:ext cx="36900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甲被选到的概率为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90A5131-A444-A4E9-3B91-C6C2038A9F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7398"/>
                <a:ext cx="3690048" cy="727279"/>
              </a:xfrm>
              <a:prstGeom prst="rect">
                <a:avLst/>
              </a:prstGeom>
              <a:blipFill>
                <a:blip r:embed="rId4"/>
                <a:stretch>
                  <a:fillRect l="-2645" r="-264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" name="yt_shape_14540"/>
          <p:cNvSpPr txBox="1"/>
          <p:nvPr/>
        </p:nvSpPr>
        <p:spPr>
          <a:xfrm>
            <a:off x="540119" y="9555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一个不透明的袋中装有三个球，分别标有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这三个号码，这些球除号码外都相同，搅匀后任意摸出一个球，摸出球上的号码小于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是必然事件，则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41" name="yt_table_145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155169"/>
              </p:ext>
            </p:extLst>
          </p:nvPr>
        </p:nvGraphicFramePr>
        <p:xfrm>
          <a:off x="540000" y="239514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7"/>
                  </a:ext>
                </a:extLst>
              </a:tr>
            </a:tbl>
          </a:graphicData>
        </a:graphic>
      </p:graphicFrame>
      <p:sp>
        <p:nvSpPr>
          <p:cNvPr id="14543" name="yt_shape_14543"/>
          <p:cNvSpPr txBox="1"/>
          <p:nvPr/>
        </p:nvSpPr>
        <p:spPr>
          <a:xfrm>
            <a:off x="540119" y="29213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（武汉市中考）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两个不透明的口袋中各有三个相同的小球，将每个口袋中的小球分别标号为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从这两个口袋中分别摸出一个小球，则下列事件为随机事件的是（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544" name="yt_table_145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5026629"/>
              </p:ext>
            </p:extLst>
          </p:nvPr>
        </p:nvGraphicFramePr>
        <p:xfrm>
          <a:off x="540000" y="4360885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两个小球的标号之和大于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15BA474-BAD5-8B48-A0F3-E5647413F301}"/>
              </a:ext>
            </a:extLst>
          </p:cNvPr>
          <p:cNvSpPr txBox="1"/>
          <p:nvPr/>
        </p:nvSpPr>
        <p:spPr>
          <a:xfrm>
            <a:off x="1516908" y="18597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CD70F8-3F32-2930-3818-6A984866F0BA}"/>
              </a:ext>
            </a:extLst>
          </p:cNvPr>
          <p:cNvSpPr txBox="1"/>
          <p:nvPr/>
        </p:nvSpPr>
        <p:spPr>
          <a:xfrm>
            <a:off x="1212108" y="38254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6" name="yt_shape_14546"/>
          <p:cNvSpPr txBox="1"/>
          <p:nvPr/>
        </p:nvSpPr>
        <p:spPr>
          <a:xfrm>
            <a:off x="540000" y="980728"/>
            <a:ext cx="58028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等可能情形下的概率计算及应用</a:t>
            </a:r>
          </a:p>
        </p:txBody>
      </p:sp>
      <p:sp>
        <p:nvSpPr>
          <p:cNvPr id="14547" name="yt_shape_14547"/>
          <p:cNvSpPr txBox="1"/>
          <p:nvPr/>
        </p:nvSpPr>
        <p:spPr>
          <a:xfrm>
            <a:off x="540119" y="14802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（宜昌市中考）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某校团支部组织部分共青团员开展宜昌学雷锋志愿者服务活动，每个志愿者都可以从以下三个项目中任选一项参加：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敬老院做义工；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文化广场地面保洁；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路口文明岗值勤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则小明和小慧选择参加同一项目的概率是（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548" name="yt_table_14548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278344"/>
                  </p:ext>
                </p:extLst>
              </p:nvPr>
            </p:nvGraphicFramePr>
            <p:xfrm>
              <a:off x="540000" y="2919859"/>
              <a:ext cx="6800216" cy="67494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548" name="yt_table_14548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278344"/>
                  </p:ext>
                </p:extLst>
              </p:nvPr>
            </p:nvGraphicFramePr>
            <p:xfrm>
              <a:off x="540000" y="2919859"/>
              <a:ext cx="6800216" cy="67494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</a:tblGrid>
                  <a:tr h="67494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98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98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9171154">
            <a:extLst>
              <a:ext uri="{FF2B5EF4-FFF2-40B4-BE49-F238E27FC236}">
                <a16:creationId xmlns:a16="http://schemas.microsoft.com/office/drawing/2014/main" id="{4294460D-2EAA-2D24-AC26-4805E463FE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19757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A614BC-626D-B125-995B-AA296006EC02}"/>
              </a:ext>
            </a:extLst>
          </p:cNvPr>
          <p:cNvSpPr txBox="1"/>
          <p:nvPr/>
        </p:nvSpPr>
        <p:spPr>
          <a:xfrm>
            <a:off x="10432307" y="23844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549" name="yt_shape_14549"/>
              <p:cNvSpPr txBox="1"/>
              <p:nvPr/>
            </p:nvSpPr>
            <p:spPr>
              <a:xfrm>
                <a:off x="540119" y="836712"/>
                <a:ext cx="11111999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（南充市中考）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老师为帮助学生正确理解物理变化与化学变化，将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种生活现象制成看上去无差别卡片（如图）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从中随机抽取一张卡片，抽中生活现象是物理变化的概率是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49" name="yt_shape_14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36712"/>
                <a:ext cx="11111999" cy="1601464"/>
              </a:xfrm>
              <a:prstGeom prst="rect">
                <a:avLst/>
              </a:prstGeom>
              <a:blipFill>
                <a:blip r:embed="rId2"/>
                <a:stretch>
                  <a:fillRect l="-1701" t="-3042" r="-115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51" name="yt_shape_14551"/>
          <p:cNvSpPr txBox="1"/>
          <p:nvPr/>
        </p:nvSpPr>
        <p:spPr>
          <a:xfrm>
            <a:off x="4711005" y="2488964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冰化成水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物理变化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14552" name="yt_shape_14552"/>
          <p:cNvSpPr txBox="1"/>
          <p:nvPr/>
        </p:nvSpPr>
        <p:spPr>
          <a:xfrm>
            <a:off x="4711005" y="2968267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铁棒生锈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化学变化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14553" name="yt_shape_14553"/>
          <p:cNvSpPr txBox="1"/>
          <p:nvPr/>
        </p:nvSpPr>
        <p:spPr>
          <a:xfrm>
            <a:off x="4711005" y="344757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酒精燃烧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化学变化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14554" name="yt_shape_14554"/>
          <p:cNvSpPr txBox="1"/>
          <p:nvPr/>
        </p:nvSpPr>
        <p:spPr>
          <a:xfrm>
            <a:off x="4711005" y="3926873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衣服晾干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物理变化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14555" name="yt_shape_14555"/>
          <p:cNvSpPr txBox="1"/>
          <p:nvPr/>
        </p:nvSpPr>
        <p:spPr>
          <a:xfrm>
            <a:off x="4711005" y="4406176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光合作用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化学变化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14556" name="yt_shape_14556"/>
          <p:cNvSpPr txBox="1"/>
          <p:nvPr/>
        </p:nvSpPr>
        <p:spPr>
          <a:xfrm>
            <a:off x="4711005" y="4885479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牛奶变质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化学变化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楷体" pitchFamily="24"/>
              <a:cs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D0E7F0A7-C68E-A5BB-3B25-CBB2B961E67A}"/>
              </a:ext>
            </a:extLst>
          </p:cNvPr>
          <p:cNvSpPr/>
          <p:nvPr/>
        </p:nvSpPr>
        <p:spPr>
          <a:xfrm>
            <a:off x="4724400" y="2552464"/>
            <a:ext cx="2743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4402C763-60EB-0906-4C79-E74FB67066D0}"/>
              </a:ext>
            </a:extLst>
          </p:cNvPr>
          <p:cNvSpPr/>
          <p:nvPr/>
        </p:nvSpPr>
        <p:spPr>
          <a:xfrm>
            <a:off x="4724400" y="3031767"/>
            <a:ext cx="2743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BFDB1670-11DF-4A33-F028-AFA6D93D6B88}"/>
              </a:ext>
            </a:extLst>
          </p:cNvPr>
          <p:cNvSpPr/>
          <p:nvPr/>
        </p:nvSpPr>
        <p:spPr>
          <a:xfrm>
            <a:off x="4724400" y="3511070"/>
            <a:ext cx="2743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0CDB0258-8E00-93CC-B154-1363A2D36846}"/>
              </a:ext>
            </a:extLst>
          </p:cNvPr>
          <p:cNvSpPr/>
          <p:nvPr/>
        </p:nvSpPr>
        <p:spPr>
          <a:xfrm>
            <a:off x="4724400" y="3990373"/>
            <a:ext cx="2743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4C864A73-7715-4C45-8F69-6DFBAB005F98}"/>
              </a:ext>
            </a:extLst>
          </p:cNvPr>
          <p:cNvSpPr/>
          <p:nvPr/>
        </p:nvSpPr>
        <p:spPr>
          <a:xfrm>
            <a:off x="4724400" y="4469676"/>
            <a:ext cx="2743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86A73D58-E052-CDC1-7CB6-DAE4E14430EB}"/>
              </a:ext>
            </a:extLst>
          </p:cNvPr>
          <p:cNvSpPr/>
          <p:nvPr/>
        </p:nvSpPr>
        <p:spPr>
          <a:xfrm>
            <a:off x="4724400" y="4948979"/>
            <a:ext cx="2743264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837E3C-5DA8-82DE-CE92-4233BF1C3FEC}"/>
                  </a:ext>
                </a:extLst>
              </p:cNvPr>
              <p:cNvSpPr txBox="1"/>
              <p:nvPr/>
            </p:nvSpPr>
            <p:spPr>
              <a:xfrm>
                <a:off x="1669308" y="1659932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837E3C-5DA8-82DE-CE92-4233BF1C3F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308" y="1659932"/>
                <a:ext cx="308674" cy="728612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7" name="yt_shape_14557"/>
          <p:cNvSpPr txBox="1"/>
          <p:nvPr/>
        </p:nvSpPr>
        <p:spPr>
          <a:xfrm>
            <a:off x="540119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盒同一品牌的牛奶，其中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盒已过期，随机抽取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盒，至少有一盒过期的概率是（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558" name="yt_table_14558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6062594"/>
                  </p:ext>
                </p:extLst>
              </p:nvPr>
            </p:nvGraphicFramePr>
            <p:xfrm>
              <a:off x="540000" y="1868155"/>
              <a:ext cx="6800216" cy="68218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558" name="yt_table_14558" title="H_50.6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6062594"/>
                  </p:ext>
                </p:extLst>
              </p:nvPr>
            </p:nvGraphicFramePr>
            <p:xfrm>
              <a:off x="540000" y="1868155"/>
              <a:ext cx="6800216" cy="68218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</a:tblGrid>
                  <a:tr h="6821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88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559" name="yt_shape_14559"/>
              <p:cNvSpPr txBox="1"/>
              <p:nvPr/>
            </p:nvSpPr>
            <p:spPr>
              <a:xfrm>
                <a:off x="540119" y="2561675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（重庆市中考）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这五个数中任取一个数作为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的值，再从余下的四个数中任取一个数作为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的值，则在平面直角坐标系中，点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）在第二象限内的概率是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59" name="yt_shape_145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61675"/>
                <a:ext cx="11111999" cy="1602042"/>
              </a:xfrm>
              <a:prstGeom prst="rect">
                <a:avLst/>
              </a:prstGeom>
              <a:blipFill>
                <a:blip r:embed="rId3"/>
                <a:stretch>
                  <a:fillRect l="-1701" t="-3042" r="-439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FC6AB5-A573-9B92-6637-1F819E69E309}"/>
              </a:ext>
            </a:extLst>
          </p:cNvPr>
          <p:cNvSpPr txBox="1"/>
          <p:nvPr/>
        </p:nvSpPr>
        <p:spPr>
          <a:xfrm>
            <a:off x="3345708" y="13374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A10036-95F1-6CB8-0A27-92518EEC88CE}"/>
                  </a:ext>
                </a:extLst>
              </p:cNvPr>
              <p:cNvSpPr txBox="1"/>
              <p:nvPr/>
            </p:nvSpPr>
            <p:spPr>
              <a:xfrm>
                <a:off x="6122246" y="3384895"/>
                <a:ext cx="30867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A10036-95F1-6CB8-0A27-92518EEC88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2246" y="3384895"/>
                <a:ext cx="308674" cy="7291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1" name="yt_shape_14561"/>
          <p:cNvSpPr txBox="1"/>
          <p:nvPr/>
        </p:nvSpPr>
        <p:spPr>
          <a:xfrm>
            <a:off x="540000" y="900000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用频率估计概率</a:t>
            </a:r>
          </a:p>
        </p:txBody>
      </p:sp>
      <p:sp>
        <p:nvSpPr>
          <p:cNvPr id="14562" name="yt_shape_14562"/>
          <p:cNvSpPr txBox="1"/>
          <p:nvPr/>
        </p:nvSpPr>
        <p:spPr>
          <a:xfrm>
            <a:off x="540119" y="13487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一个猜想是否正确，科学家们要经过反复的实验论证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下表是几位科学家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掷硬币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的试验数据：</a:t>
            </a:r>
          </a:p>
        </p:txBody>
      </p:sp>
      <p:graphicFrame>
        <p:nvGraphicFramePr>
          <p:cNvPr id="14563" name="yt_table_14563" title="H_328.3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791404"/>
              </p:ext>
            </p:extLst>
          </p:nvPr>
        </p:nvGraphicFramePr>
        <p:xfrm>
          <a:off x="540000" y="2460576"/>
          <a:ext cx="11111996" cy="3302639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试验者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摩根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蒲丰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费勒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皮尔逊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罗曼诺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夫斯基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掷币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6140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36000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80640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出现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3109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4979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18031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39699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0.506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0.507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0.498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0.501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0.492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697709171883">
            <a:extLst>
              <a:ext uri="{FF2B5EF4-FFF2-40B4-BE49-F238E27FC236}">
                <a16:creationId xmlns:a16="http://schemas.microsoft.com/office/drawing/2014/main" id="{AB14BCD3-A4F7-774C-9506-56C7A162CC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sp>
        <p:nvSpPr>
          <p:cNvPr id="6" name="yt_shape_14565"/>
          <p:cNvSpPr txBox="1"/>
          <p:nvPr/>
        </p:nvSpPr>
        <p:spPr>
          <a:xfrm>
            <a:off x="540000" y="6000432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请根据以上数据，估计硬币出现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正面朝上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EA76520-4B81-CCBC-77E2-E0D54047EC61}"/>
              </a:ext>
            </a:extLst>
          </p:cNvPr>
          <p:cNvSpPr txBox="1"/>
          <p:nvPr/>
        </p:nvSpPr>
        <p:spPr>
          <a:xfrm>
            <a:off x="8069989" y="5953626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7" name="yt_shape_14567"/>
          <p:cNvSpPr txBox="1"/>
          <p:nvPr/>
        </p:nvSpPr>
        <p:spPr>
          <a:xfrm>
            <a:off x="540000" y="908720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566" name="yt_image_14566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9" name="yt_shape_14569"/>
          <p:cNvSpPr txBox="1"/>
          <p:nvPr/>
        </p:nvSpPr>
        <p:spPr>
          <a:xfrm>
            <a:off x="540000" y="1600589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抛掷一枚均匀的硬币，前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次都正面朝上，第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次正面朝上的概率（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570" name="yt_table_14570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7997707"/>
                  </p:ext>
                </p:extLst>
              </p:nvPr>
            </p:nvGraphicFramePr>
            <p:xfrm>
              <a:off x="540000" y="2079892"/>
              <a:ext cx="4651693" cy="1342898"/>
            </p:xfrm>
            <a:graphic>
              <a:graphicData uri="http://schemas.openxmlformats.org/drawingml/2006/table">
                <a:tbl>
                  <a:tblPr/>
                  <a:tblGrid>
                    <a:gridCol w="2551430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2100263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大于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等于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小于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570" name="yt_table_14570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7997707"/>
                  </p:ext>
                </p:extLst>
              </p:nvPr>
            </p:nvGraphicFramePr>
            <p:xfrm>
              <a:off x="540000" y="2079892"/>
              <a:ext cx="4651693" cy="1342898"/>
            </p:xfrm>
            <a:graphic>
              <a:graphicData uri="http://schemas.openxmlformats.org/drawingml/2006/table">
                <a:tbl>
                  <a:tblPr/>
                  <a:tblGrid>
                    <a:gridCol w="2551430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2100263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</a:tblGrid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2339" b="-10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1449" b="-1090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4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09" r="-82339" b="-1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571" name="yt_shape_14571"/>
              <p:cNvSpPr txBox="1"/>
              <p:nvPr/>
            </p:nvSpPr>
            <p:spPr>
              <a:xfrm>
                <a:off x="540119" y="3395829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用图中两个可自由转动的转盘做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配紫色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游戏：分别旋转两个转盘，若其中一个指向红色，另一个指出蓝色即可配成紫色，那么可配成紫色的概率是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571" name="yt_shape_145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95829"/>
                <a:ext cx="11111999" cy="1119024"/>
              </a:xfrm>
              <a:prstGeom prst="rect">
                <a:avLst/>
              </a:prstGeom>
              <a:blipFill>
                <a:blip r:embed="rId4"/>
                <a:stretch>
                  <a:fillRect l="-1701" t="-4348" r="-104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573" name="yt_image_14573">
            <a:extLst>
              <a:ext uri="">
                <a16:creationId xmlns:p14="http://schemas.microsoft.com/office/powerpoint/2010/main"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35352" y="4718005"/>
            <a:ext cx="2721295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D8E010-DD41-A505-07C7-EBC6A781499E}"/>
              </a:ext>
            </a:extLst>
          </p:cNvPr>
          <p:cNvSpPr txBox="1"/>
          <p:nvPr/>
        </p:nvSpPr>
        <p:spPr>
          <a:xfrm>
            <a:off x="9822589" y="15537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12DD2C-A52B-7FB0-1BBD-BEEA97F9C172}"/>
                  </a:ext>
                </a:extLst>
              </p:cNvPr>
              <p:cNvSpPr txBox="1"/>
              <p:nvPr/>
            </p:nvSpPr>
            <p:spPr>
              <a:xfrm>
                <a:off x="10203707" y="3743561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012DD2C-A52B-7FB0-1BBD-BEEA97F9C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3707" y="3743561"/>
                <a:ext cx="308674" cy="726326"/>
              </a:xfrm>
              <a:prstGeom prst="rect">
                <a:avLst/>
              </a:prstGeom>
              <a:blipFill>
                <a:blip r:embed="rId6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6" name="yt_shape_14576"/>
          <p:cNvSpPr txBox="1"/>
          <p:nvPr/>
        </p:nvSpPr>
        <p:spPr>
          <a:xfrm>
            <a:off x="540000" y="836712"/>
            <a:ext cx="2423099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09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575" name="yt_image_145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39915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78" name="yt_shape_14578"/>
          <p:cNvSpPr txBox="1"/>
          <p:nvPr/>
        </p:nvSpPr>
        <p:spPr>
          <a:xfrm>
            <a:off x="540119" y="152858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（青岛市中考）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小明和小刚一起做游戏，游戏规则如下：将分别标有数字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个小球放入一个不透明的袋子中，这些球除数字外都相同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从中随机摸出一个球记下数字后放回，再从中随机摸出一个球记下数字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若两次数字差的绝对值小于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，则小明获胜，否则小刚获胜，这个游戏对两人公平吗？请说明理由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579"/>
              <p:cNvSpPr txBox="1"/>
              <p:nvPr/>
            </p:nvSpPr>
            <p:spPr>
              <a:xfrm>
                <a:off x="540119" y="3475806"/>
                <a:ext cx="11111999" cy="37204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解：列表略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由列表可知，共有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种等可能的结果，其中两次数字差的绝对值小于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的结果有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（小明获胜）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（小刚获胜）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（小刚获胜）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（小明获胜），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这个游戏对两人不公平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spc="150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45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75806"/>
                <a:ext cx="11111999" cy="3720442"/>
              </a:xfrm>
              <a:prstGeom prst="rect">
                <a:avLst/>
              </a:prstGeom>
              <a:blipFill>
                <a:blip r:embed="rId3"/>
                <a:stretch>
                  <a:fillRect l="-1701" t="-1311" b="-42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E7C54D1-A813-F5E1-1608-79CAB1D2A01C}"/>
              </a:ext>
            </a:extLst>
          </p:cNvPr>
          <p:cNvSpPr txBox="1"/>
          <p:nvPr/>
        </p:nvSpPr>
        <p:spPr>
          <a:xfrm>
            <a:off x="450108" y="3429000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解：列表略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0D25D7-7B2F-EB73-31BC-816455D77B21}"/>
              </a:ext>
            </a:extLst>
          </p:cNvPr>
          <p:cNvSpPr txBox="1"/>
          <p:nvPr/>
        </p:nvSpPr>
        <p:spPr>
          <a:xfrm>
            <a:off x="450108" y="3904488"/>
            <a:ext cx="11057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由列表可知，共有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种等可能的结果，其中两次数字差的绝对值小于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的结果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673F0C-AD64-3D2F-1D1D-953392903E2C}"/>
              </a:ext>
            </a:extLst>
          </p:cNvPr>
          <p:cNvSpPr txBox="1"/>
          <p:nvPr/>
        </p:nvSpPr>
        <p:spPr>
          <a:xfrm>
            <a:off x="450108" y="4379976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9A9C497-8F68-DB75-3497-2BE1F9E8F1F9}"/>
                  </a:ext>
                </a:extLst>
              </p:cNvPr>
              <p:cNvSpPr txBox="1"/>
              <p:nvPr/>
            </p:nvSpPr>
            <p:spPr>
              <a:xfrm>
                <a:off x="450108" y="4653136"/>
                <a:ext cx="4050855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（小明获胜）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9A9C497-8F68-DB75-3497-2BE1F9E8F1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3136"/>
                <a:ext cx="4050855" cy="776047"/>
              </a:xfrm>
              <a:prstGeom prst="rect">
                <a:avLst/>
              </a:prstGeom>
              <a:blipFill>
                <a:blip r:embed="rId4"/>
                <a:stretch>
                  <a:fillRect l="-2410" r="-2108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247FE3B-A967-C033-6CD3-F81B9F0427D3}"/>
                  </a:ext>
                </a:extLst>
              </p:cNvPr>
              <p:cNvSpPr txBox="1"/>
              <p:nvPr/>
            </p:nvSpPr>
            <p:spPr>
              <a:xfrm>
                <a:off x="450108" y="5262626"/>
                <a:ext cx="3498405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（小刚获胜）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247FE3B-A967-C033-6CD3-F81B9F0427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62626"/>
                <a:ext cx="3498405" cy="769315"/>
              </a:xfrm>
              <a:prstGeom prst="rect">
                <a:avLst/>
              </a:prstGeom>
              <a:blipFill>
                <a:blip r:embed="rId5"/>
                <a:stretch>
                  <a:fillRect l="-2787" r="-243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97924B3-D31E-2CE0-0527-8298023F001C}"/>
              </a:ext>
            </a:extLst>
          </p:cNvPr>
          <p:cNvSpPr txBox="1"/>
          <p:nvPr/>
        </p:nvSpPr>
        <p:spPr>
          <a:xfrm>
            <a:off x="450108" y="5910698"/>
            <a:ext cx="5447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（小刚获胜）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（小明获胜），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5F34986-6A37-BE06-F3AD-773DFCC7B9F5}"/>
              </a:ext>
            </a:extLst>
          </p:cNvPr>
          <p:cNvSpPr txBox="1"/>
          <p:nvPr/>
        </p:nvSpPr>
        <p:spPr>
          <a:xfrm>
            <a:off x="450108" y="6342746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这个游戏对两人不公平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1" name="yt_shape_14581"/>
          <p:cNvSpPr txBox="1"/>
          <p:nvPr/>
        </p:nvSpPr>
        <p:spPr>
          <a:xfrm>
            <a:off x="540119" y="90872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某单位食堂为全体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名职工提供了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四种套餐，为了解职工对这四种套餐的喜好情况，单位随机抽取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名职工进行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你最喜欢哪一种套餐（必选且只选一种）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问卷调查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根据调查结果绘制了条形统计图和扇形统计图，部分信息如下：</a:t>
            </a:r>
          </a:p>
        </p:txBody>
      </p:sp>
      <p:pic>
        <p:nvPicPr>
          <p:cNvPr id="14582" name="yt_image_145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3917" y="2980782"/>
            <a:ext cx="5684164" cy="270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1279</Words>
  <Application>Microsoft Office PowerPoint</Application>
  <PresentationFormat>宽屏</PresentationFormat>
  <Paragraphs>128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46</cp:revision>
  <dcterms:created xsi:type="dcterms:W3CDTF">2023-05-05T05:33:04Z</dcterms:created>
  <dcterms:modified xsi:type="dcterms:W3CDTF">2023-10-20T18:44:44Z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