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4" r:id="rId4"/>
    <p:sldId id="367" r:id="rId5"/>
    <p:sldId id="368" r:id="rId6"/>
    <p:sldId id="371" r:id="rId7"/>
    <p:sldId id="373" r:id="rId8"/>
    <p:sldId id="382" r:id="rId9"/>
    <p:sldId id="375" r:id="rId10"/>
    <p:sldId id="378" r:id="rId11"/>
    <p:sldId id="383" r:id="rId12"/>
    <p:sldId id="379" r:id="rId13"/>
    <p:sldId id="384" r:id="rId14"/>
    <p:sldId id="380" r:id="rId15"/>
    <p:sldId id="385" r:id="rId16"/>
    <p:sldId id="256" r:id="rId17"/>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2" autoAdjust="0"/>
    <p:restoredTop sz="94660" autoAdjust="0"/>
  </p:normalViewPr>
  <p:slideViewPr>
    <p:cSldViewPr>
      <p:cViewPr varScale="1">
        <p:scale>
          <a:sx n="53" d="100"/>
          <a:sy n="53" d="100"/>
        </p:scale>
        <p:origin x="78" y="1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bin"/><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bin"/><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1.bin"/><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3.bin"/><Relationship Id="rId2" Type="http://schemas.openxmlformats.org/officeDocument/2006/relationships/image" Target="../media/image32.bin"/><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bin"/><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bin"/><Relationship Id="rId5" Type="http://schemas.openxmlformats.org/officeDocument/2006/relationships/image" Target="../media/image7.bin"/><Relationship Id="rId4" Type="http://schemas.openxmlformats.org/officeDocument/2006/relationships/image" Target="../media/image6.bin"/></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bin"/><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bin"/><Relationship Id="rId1" Type="http://schemas.openxmlformats.org/officeDocument/2006/relationships/slideLayout" Target="../slideLayouts/slideLayout1.xml"/><Relationship Id="rId4" Type="http://schemas.openxmlformats.org/officeDocument/2006/relationships/image" Target="../media/image20.bin"/></Relationships>
</file>

<file path=ppt/slides/_rels/slide7.xml.rels><?xml version="1.0" encoding="UTF-8" standalone="yes"?>
<Relationships xmlns="http://schemas.openxmlformats.org/package/2006/relationships"><Relationship Id="rId3" Type="http://schemas.openxmlformats.org/officeDocument/2006/relationships/image" Target="../media/image18.bin"/><Relationship Id="rId2" Type="http://schemas.openxmlformats.org/officeDocument/2006/relationships/image" Target="../media/image20.bin"/><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2.bin"/><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bin"/></Relationships>
</file>

<file path=ppt/slides/_rels/slide9.xml.rels><?xml version="1.0" encoding="UTF-8" standalone="yes"?>
<Relationships xmlns="http://schemas.openxmlformats.org/package/2006/relationships"><Relationship Id="rId3" Type="http://schemas.openxmlformats.org/officeDocument/2006/relationships/image" Target="../media/image25.bin"/><Relationship Id="rId2" Type="http://schemas.openxmlformats.org/officeDocument/2006/relationships/image" Target="../media/image2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0294" name="yt_shape_10294"/>
          <p:cNvSpPr txBox="1"/>
          <p:nvPr/>
        </p:nvSpPr>
        <p:spPr>
          <a:xfrm>
            <a:off x="540000" y="980728"/>
            <a:ext cx="4137992"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455">
                <a:solidFill>
                  <a:srgbClr val="1EE3CF"/>
                </a:solidFill>
                <a:effectLst/>
                <a:latin typeface="Times New Roman" pitchFamily="32"/>
                <a:ea typeface="宋体" pitchFamily="32"/>
                <a:cs typeface="宋体" pitchFamily="32"/>
              </a:rPr>
              <a:t> </a:t>
            </a:r>
          </a:p>
        </p:txBody>
      </p:sp>
      <p:pic>
        <p:nvPicPr>
          <p:cNvPr id="10293" name="yt_image_1029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80728"/>
            <a:ext cx="4095468" cy="646938"/>
          </a:xfrm>
          <a:prstGeom prst="rect">
            <a:avLst/>
          </a:prstGeom>
          <a:noFill/>
          <a:extLst>
            <a:ext uri="{909E8E84-426E-40DD-AFC4-6F175D3DCCD1}">
              <a14:hiddenFill xmlns:a14="http://schemas.microsoft.com/office/drawing/2010/main">
                <a:solidFill>
                  <a:srgbClr val="FFFFFF"/>
                </a:solidFill>
              </a14:hiddenFill>
            </a:ext>
          </a:extLst>
        </p:spPr>
      </p:pic>
      <p:sp>
        <p:nvSpPr>
          <p:cNvPr id="10296" name="yt_shape_10296"/>
          <p:cNvSpPr txBox="1"/>
          <p:nvPr/>
        </p:nvSpPr>
        <p:spPr>
          <a:xfrm>
            <a:off x="540119" y="1678311"/>
            <a:ext cx="11111999" cy="960263"/>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中心对称图形：把一个图形绕某一个定点旋转</a:t>
            </a:r>
            <a:r>
              <a:rPr lang="en-US" altLang="zh-CN" sz="2400" b="0" i="0" u="none" dirty="0">
                <a:solidFill>
                  <a:srgbClr val="000000"/>
                </a:solidFill>
                <a:effectLst/>
                <a:latin typeface="Times New Roman" pitchFamily="24"/>
                <a:ea typeface="Times New Roman" pitchFamily="24"/>
                <a:cs typeface="宋体" pitchFamily="24"/>
              </a:rPr>
              <a:t>180°</a:t>
            </a:r>
            <a:r>
              <a:rPr lang="zh-CN" altLang="zh-CN" sz="2400" b="0" i="0" u="none" dirty="0">
                <a:solidFill>
                  <a:srgbClr val="000000"/>
                </a:solidFill>
                <a:effectLst/>
                <a:latin typeface="Times New Roman" pitchFamily="24"/>
                <a:ea typeface="宋体" pitchFamily="24"/>
                <a:cs typeface="宋体" pitchFamily="24"/>
              </a:rPr>
              <a:t>，如果旋转后的图形</a:t>
            </a:r>
            <a:r>
              <a:rPr lang="zh-CN" altLang="zh-CN" sz="2400" b="0" i="0" u="none" dirty="0" smtClean="0">
                <a:solidFill>
                  <a:srgbClr val="000000"/>
                </a:solidFill>
                <a:effectLst/>
                <a:latin typeface="Times New Roman" pitchFamily="24"/>
                <a:ea typeface="宋体" pitchFamily="24"/>
                <a:cs typeface="宋体" pitchFamily="24"/>
              </a:rPr>
              <a:t>能和</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原来</a:t>
            </a:r>
            <a:r>
              <a:rPr lang="zh-CN" altLang="zh-CN" sz="2400" b="0" i="0" u="sng" dirty="0">
                <a:solidFill>
                  <a:srgbClr val="000000"/>
                </a:solidFill>
                <a:effectLst/>
                <a:latin typeface="Times New Roman" pitchFamily="24"/>
                <a:ea typeface="宋体" pitchFamily="24"/>
                <a:cs typeface="宋体" pitchFamily="24"/>
              </a:rPr>
              <a:t>　</a:t>
            </a:r>
            <a:r>
              <a:rPr lang="en-US" altLang="zh-CN" sz="2400" b="0" i="0" u="sng" dirty="0" smtClean="0">
                <a:solidFill>
                  <a:srgbClr val="000000"/>
                </a:solidFill>
                <a:effectLst/>
                <a:latin typeface="Times New Roman" pitchFamily="24"/>
                <a:ea typeface="宋体" pitchFamily="24"/>
                <a:cs typeface="宋体" pitchFamily="24"/>
              </a:rPr>
              <a:t>     </a:t>
            </a:r>
            <a:r>
              <a:rPr lang="zh-CN" altLang="zh-CN" sz="100" b="0" i="0" spc="-100" dirty="0" smtClean="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图形重合，那么这个图形叫做中心对称图形，这个定点就是</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对称中心</a:t>
            </a:r>
            <a:r>
              <a:rPr lang="zh-CN" altLang="zh-CN" sz="2400" b="0" i="0" u="sng" dirty="0">
                <a:solidFill>
                  <a:srgbClr val="000000"/>
                </a:solidFill>
                <a:effectLst/>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001CEA45-6588-07D8-2572-EE19AC22ED10}"/>
              </a:ext>
            </a:extLst>
          </p:cNvPr>
          <p:cNvSpPr txBox="1"/>
          <p:nvPr/>
        </p:nvSpPr>
        <p:spPr>
          <a:xfrm>
            <a:off x="634264" y="2105252"/>
            <a:ext cx="382448" cy="536048"/>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原</a:t>
            </a:r>
            <a:endParaRPr lang="zh-CN" altLang="en-US" dirty="0">
              <a:solidFill>
                <a:srgbClr val="FF0000"/>
              </a:solidFill>
            </a:endParaRPr>
          </a:p>
        </p:txBody>
      </p:sp>
      <p:sp>
        <p:nvSpPr>
          <p:cNvPr id="3" name="文本框 2">
            <a:extLst>
              <a:ext uri="{FF2B5EF4-FFF2-40B4-BE49-F238E27FC236}">
                <a16:creationId xmlns:a16="http://schemas.microsoft.com/office/drawing/2014/main" id="{47B3BE60-D788-22FE-59F4-645425DC67A6}"/>
              </a:ext>
            </a:extLst>
          </p:cNvPr>
          <p:cNvSpPr txBox="1"/>
          <p:nvPr/>
        </p:nvSpPr>
        <p:spPr>
          <a:xfrm>
            <a:off x="938124" y="2105252"/>
            <a:ext cx="484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黑体" pitchFamily="24"/>
                <a:cs typeface="宋体" pitchFamily="24"/>
              </a:rPr>
              <a:t>来</a:t>
            </a:r>
            <a:endParaRPr lang="zh-CN" altLang="en-US" dirty="0">
              <a:solidFill>
                <a:srgbClr val="FF0000"/>
              </a:solidFill>
            </a:endParaRPr>
          </a:p>
        </p:txBody>
      </p:sp>
      <p:sp>
        <p:nvSpPr>
          <p:cNvPr id="4" name="文本框 3">
            <a:extLst>
              <a:ext uri="{FF2B5EF4-FFF2-40B4-BE49-F238E27FC236}">
                <a16:creationId xmlns:a16="http://schemas.microsoft.com/office/drawing/2014/main" id="{5EAD19C5-0A3E-0BA1-D19E-887DFEDA3954}"/>
              </a:ext>
            </a:extLst>
          </p:cNvPr>
          <p:cNvSpPr txBox="1"/>
          <p:nvPr/>
        </p:nvSpPr>
        <p:spPr>
          <a:xfrm>
            <a:off x="9665265" y="2106994"/>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对称中心</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68" name="yt_shape_10368"/>
          <p:cNvSpPr txBox="1"/>
          <p:nvPr/>
        </p:nvSpPr>
        <p:spPr>
          <a:xfrm>
            <a:off x="540119" y="965755"/>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）在图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和图</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中各改变</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个正方形的位置，使得到的新图形既是中心对称图形，又是轴对称图形</a:t>
            </a:r>
            <a:r>
              <a:rPr lang="en-US" altLang="zh-CN" sz="2400" b="0" i="0" u="none">
                <a:solidFill>
                  <a:srgbClr val="000000"/>
                </a:solidFill>
                <a:effectLst/>
                <a:latin typeface="Times New Roman" pitchFamily="24"/>
                <a:ea typeface="Times New Roman" pitchFamily="24"/>
                <a:cs typeface="宋体" pitchFamily="24"/>
              </a:rPr>
              <a:t>.</a:t>
            </a:r>
          </a:p>
        </p:txBody>
      </p:sp>
      <p:sp>
        <p:nvSpPr>
          <p:cNvPr id="10373" name="yt_shape_10373"/>
          <p:cNvSpPr txBox="1"/>
          <p:nvPr/>
        </p:nvSpPr>
        <p:spPr>
          <a:xfrm>
            <a:off x="540000" y="2021225"/>
            <a:ext cx="300082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）如图</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黑体" pitchFamily="24"/>
                <a:cs typeface="宋体" pitchFamily="24"/>
              </a:rPr>
              <a:t>，图</a:t>
            </a:r>
            <a:r>
              <a:rPr lang="en-US" altLang="zh-CN" sz="2400" b="0" i="0" u="none">
                <a:solidFill>
                  <a:srgbClr val="FF0000">
                    <a:alpha val="0"/>
                  </a:srgbClr>
                </a:solidFill>
                <a:effectLst/>
                <a:latin typeface="Times New Roman" pitchFamily="24"/>
                <a:ea typeface="Times New Roman" pitchFamily="24"/>
                <a:cs typeface="宋体" pitchFamily="24"/>
              </a:rPr>
              <a:t>5</a:t>
            </a:r>
            <a:r>
              <a:rPr lang="zh-CN" altLang="zh-CN" sz="2400" b="0" i="0" u="none">
                <a:solidFill>
                  <a:srgbClr val="FF0000">
                    <a:alpha val="0"/>
                  </a:srgbClr>
                </a:solidFill>
                <a:effectLst/>
                <a:latin typeface="Times New Roman" pitchFamily="24"/>
                <a:ea typeface="黑体" pitchFamily="24"/>
                <a:cs typeface="宋体" pitchFamily="24"/>
              </a:rPr>
              <a:t>所示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10375" name="yt_shape_10375"/>
          <p:cNvSpPr txBox="1"/>
          <p:nvPr/>
        </p:nvSpPr>
        <p:spPr>
          <a:xfrm>
            <a:off x="5230484" y="2652892"/>
            <a:ext cx="1328890" cy="1413785"/>
          </a:xfrm>
          <a:prstGeom prst="rect">
            <a:avLst/>
          </a:prstGeom>
        </p:spPr>
        <p:txBody>
          <a:bodyPr vert="horz" wrap="none" lIns="0" tIns="0" rIns="0" bIns="0" rtlCol="0">
            <a:spAutoFit/>
          </a:bodyPr>
          <a:lstStyle/>
          <a:p>
            <a:pPr algn="l" eaLnBrk="1" latinLnBrk="0" hangingPunct="0">
              <a:lnSpc>
                <a:spcPct val="129999"/>
              </a:lnSpc>
            </a:pPr>
            <a:r>
              <a:rPr lang="en-US" altLang="zh-CN" sz="7850" b="0" i="0" u="none" spc="-7850">
                <a:solidFill>
                  <a:srgbClr val="1EE3CF"/>
                </a:solidFill>
                <a:effectLst/>
                <a:latin typeface="Times New Roman" pitchFamily="78"/>
                <a:ea typeface="宋体" pitchFamily="78"/>
                <a:cs typeface="宋体" pitchFamily="78"/>
              </a:rPr>
              <a:t> </a:t>
            </a:r>
            <a:r>
              <a:rPr lang="en-US" altLang="zh-CN" sz="7850" b="0" i="0" u="none" spc="8400">
                <a:solidFill>
                  <a:srgbClr val="1EE3CF"/>
                </a:solidFill>
                <a:effectLst/>
                <a:latin typeface="Times New Roman" pitchFamily="78"/>
                <a:ea typeface="宋体" pitchFamily="78"/>
                <a:cs typeface="宋体" pitchFamily="78"/>
              </a:rPr>
              <a:t> </a:t>
            </a:r>
            <a:r>
              <a:rPr lang="zh-CN" altLang="zh-CN" sz="100" b="0" i="0" u="none">
                <a:noFill/>
                <a:effectLst/>
                <a:latin typeface="Times New Roman"/>
                <a:ea typeface="宋体"/>
                <a:cs typeface="宋体"/>
              </a:rPr>
              <a:t>⁠</a:t>
            </a:r>
          </a:p>
        </p:txBody>
      </p:sp>
      <p:pic>
        <p:nvPicPr>
          <p:cNvPr id="10374" name="yt_image_1037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230484" y="2652892"/>
            <a:ext cx="1314115" cy="1568196"/>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12387A70-BC32-C89C-4A3A-A4FD9C94AC76}"/>
              </a:ext>
            </a:extLst>
          </p:cNvPr>
          <p:cNvSpPr txBox="1"/>
          <p:nvPr/>
        </p:nvSpPr>
        <p:spPr>
          <a:xfrm>
            <a:off x="449989" y="1974419"/>
            <a:ext cx="3151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）如图</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，图</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所示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pic>
        <p:nvPicPr>
          <p:cNvPr id="11" name="yt_image_1036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7633012" y="1614379"/>
            <a:ext cx="4019106" cy="19586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374"/>
                                        </p:tgtEl>
                                        <p:attrNameLst>
                                          <p:attrName>style.visibility</p:attrName>
                                        </p:attrNameLst>
                                      </p:cBhvr>
                                      <p:to>
                                        <p:strVal val="visible"/>
                                      </p:to>
                                    </p:set>
                                    <p:animEffect transition="in" filter="blinds(horizontal)">
                                      <p:cBhvr>
                                        <p:cTn id="12" dur="500"/>
                                        <p:tgtEl>
                                          <p:spTgt spid="10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77" name="yt_shape_10377"/>
          <p:cNvSpPr txBox="1"/>
          <p:nvPr/>
        </p:nvSpPr>
        <p:spPr>
          <a:xfrm>
            <a:off x="540119" y="900198"/>
            <a:ext cx="11111999" cy="1388778"/>
          </a:xfrm>
          <a:prstGeom prst="rect">
            <a:avLst/>
          </a:prstGeom>
        </p:spPr>
        <p:txBody>
          <a:bodyPr vert="horz" wrap="squar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宋体" pitchFamily="24"/>
                <a:cs typeface="宋体" pitchFamily="24"/>
              </a:rPr>
              <a:t>图</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，图</a:t>
            </a: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都是由边长为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的小等边三角形构成的网格，每个网格图中有</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个小等边三角形已涂上阴影</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请在余下的空白小等边三角形中，分别按下列要求选取一个涂上阴影：</a:t>
            </a:r>
          </a:p>
        </p:txBody>
      </p:sp>
      <p:pic>
        <p:nvPicPr>
          <p:cNvPr id="10378" name="yt_image_10378">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426164" y="2339777"/>
            <a:ext cx="5339671" cy="2256647"/>
          </a:xfrm>
          <a:prstGeom prst="rect">
            <a:avLst/>
          </a:prstGeom>
          <a:noFill/>
          <a:extLst>
            <a:ext uri="{909E8E84-426E-40DD-AFC4-6F175D3DCCD1}">
              <a14:hiddenFill xmlns:a14="http://schemas.microsoft.com/office/drawing/2010/main">
                <a:solidFill>
                  <a:srgbClr val="FFFFFF"/>
                </a:solidFill>
              </a14:hiddenFill>
            </a:ext>
          </a:extLst>
        </p:spPr>
      </p:pic>
      <p:sp>
        <p:nvSpPr>
          <p:cNvPr id="10380" name="yt_shape_10380"/>
          <p:cNvSpPr txBox="1"/>
          <p:nvPr/>
        </p:nvSpPr>
        <p:spPr>
          <a:xfrm>
            <a:off x="540000" y="4647223"/>
            <a:ext cx="7386638"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）使得</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个阴影小等边三角形组成一个轴对称图形；</a:t>
            </a:r>
          </a:p>
        </p:txBody>
      </p:sp>
      <p:sp>
        <p:nvSpPr>
          <p:cNvPr id="10381" name="yt_shape_10381"/>
          <p:cNvSpPr txBox="1"/>
          <p:nvPr/>
        </p:nvSpPr>
        <p:spPr>
          <a:xfrm>
            <a:off x="540000" y="5126538"/>
            <a:ext cx="7463582"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）使得</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个阴影小等边三角形组成一个中心对称图形</a:t>
            </a:r>
            <a:r>
              <a:rPr lang="en-US" altLang="zh-CN" sz="2400" b="0" i="0" u="none" dirty="0">
                <a:solidFill>
                  <a:srgbClr val="000000"/>
                </a:solidFill>
                <a:effectLst/>
                <a:latin typeface="Times New Roman" pitchFamily="24"/>
                <a:ea typeface="Times New Roman" pitchFamily="24"/>
                <a:cs typeface="宋体" pitchFamily="24"/>
              </a:rPr>
              <a:t>.</a:t>
            </a:r>
          </a:p>
        </p:txBody>
      </p:sp>
      <p:sp>
        <p:nvSpPr>
          <p:cNvPr id="10382" name="yt_shape_10382"/>
          <p:cNvSpPr txBox="1"/>
          <p:nvPr/>
        </p:nvSpPr>
        <p:spPr>
          <a:xfrm>
            <a:off x="540000" y="5605853"/>
            <a:ext cx="10464403"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000000"/>
                </a:solidFill>
                <a:effectLst/>
                <a:latin typeface="Times New Roman" pitchFamily="24"/>
                <a:ea typeface="宋体" pitchFamily="24"/>
                <a:cs typeface="宋体" pitchFamily="24"/>
              </a:rPr>
              <a:t>（请将两个小题依次作答在图</a:t>
            </a:r>
            <a:r>
              <a:rPr lang="en-US" altLang="zh-CN" sz="2400" b="0" i="0" u="none" dirty="0">
                <a:solidFill>
                  <a:srgbClr val="000000"/>
                </a:solidFill>
                <a:effectLst/>
                <a:latin typeface="宋体" pitchFamily="24"/>
                <a:ea typeface="宋体" pitchFamily="24"/>
                <a:cs typeface="宋体" pitchFamily="24"/>
              </a:rPr>
              <a:t>①</a:t>
            </a:r>
            <a:r>
              <a:rPr lang="zh-CN" altLang="zh-CN" sz="2400" b="0" i="0" u="none" dirty="0">
                <a:solidFill>
                  <a:srgbClr val="000000"/>
                </a:solidFill>
                <a:effectLst/>
                <a:latin typeface="Times New Roman" pitchFamily="24"/>
                <a:ea typeface="宋体" pitchFamily="24"/>
                <a:cs typeface="宋体" pitchFamily="24"/>
              </a:rPr>
              <a:t>，图</a:t>
            </a:r>
            <a:r>
              <a:rPr lang="en-US" altLang="zh-CN" sz="2400" b="0" i="0" u="none" dirty="0">
                <a:solidFill>
                  <a:srgbClr val="000000"/>
                </a:solidFill>
                <a:effectLst/>
                <a:latin typeface="宋体" pitchFamily="24"/>
                <a:ea typeface="宋体" pitchFamily="24"/>
                <a:cs typeface="宋体" pitchFamily="24"/>
              </a:rPr>
              <a:t>②</a:t>
            </a:r>
            <a:r>
              <a:rPr lang="zh-CN" altLang="zh-CN" sz="2400" b="0" i="0" u="none" dirty="0">
                <a:solidFill>
                  <a:srgbClr val="000000"/>
                </a:solidFill>
                <a:effectLst/>
                <a:latin typeface="Times New Roman" pitchFamily="24"/>
                <a:ea typeface="宋体" pitchFamily="24"/>
                <a:cs typeface="宋体" pitchFamily="24"/>
              </a:rPr>
              <a:t>中，均只需画出符合条件的一种情形）</a:t>
            </a:r>
          </a:p>
        </p:txBody>
      </p:sp>
      <p:sp>
        <p:nvSpPr>
          <p:cNvPr id="2" name="yt_shape_10383">
            <a:extLst>
              <a:ext uri="{FF2B5EF4-FFF2-40B4-BE49-F238E27FC236}">
                <a16:creationId xmlns:a16="http://schemas.microsoft.com/office/drawing/2014/main" id="{D687198C-6D15-41F0-21B2-A3160A3B5BDE}"/>
              </a:ext>
            </a:extLst>
          </p:cNvPr>
          <p:cNvSpPr txBox="1"/>
          <p:nvPr/>
        </p:nvSpPr>
        <p:spPr>
          <a:xfrm>
            <a:off x="540119" y="6085168"/>
            <a:ext cx="6694140"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）轴对称图形如图</a:t>
            </a:r>
            <a:r>
              <a:rPr lang="en-US" altLang="zh-CN" sz="2400" b="0" i="0" u="none">
                <a:solidFill>
                  <a:srgbClr val="FF0000">
                    <a:alpha val="0"/>
                  </a:srgbClr>
                </a:solidFill>
                <a:effectLst/>
                <a:latin typeface="宋体" pitchFamily="24"/>
                <a:ea typeface="宋体" pitchFamily="24"/>
                <a:cs typeface="宋体" pitchFamily="24"/>
              </a:rPr>
              <a:t>①</a:t>
            </a:r>
            <a:r>
              <a:rPr lang="zh-CN" altLang="zh-CN" sz="2400" b="0" i="0" u="none">
                <a:solidFill>
                  <a:srgbClr val="FF0000">
                    <a:alpha val="0"/>
                  </a:srgbClr>
                </a:solidFill>
                <a:effectLst/>
                <a:latin typeface="Times New Roman" pitchFamily="24"/>
                <a:ea typeface="黑体" pitchFamily="24"/>
                <a:cs typeface="宋体" pitchFamily="24"/>
              </a:rPr>
              <a:t>所示（答案不唯一）</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84" name="yt_shape_10384"/>
          <p:cNvSpPr txBox="1"/>
          <p:nvPr/>
        </p:nvSpPr>
        <p:spPr>
          <a:xfrm>
            <a:off x="540000" y="2519926"/>
            <a:ext cx="638636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）中心对称图形如图</a:t>
            </a:r>
            <a:r>
              <a:rPr lang="en-US" altLang="zh-CN" sz="2400" b="0" i="0" u="none">
                <a:solidFill>
                  <a:srgbClr val="FF0000">
                    <a:alpha val="0"/>
                  </a:srgbClr>
                </a:solidFill>
                <a:effectLst/>
                <a:latin typeface="宋体" pitchFamily="24"/>
                <a:ea typeface="宋体" pitchFamily="24"/>
                <a:cs typeface="宋体" pitchFamily="24"/>
              </a:rPr>
              <a:t>②</a:t>
            </a:r>
            <a:r>
              <a:rPr lang="zh-CN" altLang="zh-CN" sz="2400" b="0" i="0" u="none">
                <a:solidFill>
                  <a:srgbClr val="FF0000">
                    <a:alpha val="0"/>
                  </a:srgbClr>
                </a:solidFill>
                <a:effectLst/>
                <a:latin typeface="Times New Roman" pitchFamily="24"/>
                <a:ea typeface="黑体" pitchFamily="24"/>
                <a:cs typeface="宋体" pitchFamily="24"/>
              </a:rPr>
              <a:t>所示（答案不唯一）</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10386" name="yt_shape_10386"/>
          <p:cNvSpPr txBox="1"/>
          <p:nvPr/>
        </p:nvSpPr>
        <p:spPr>
          <a:xfrm>
            <a:off x="3839687" y="3151593"/>
            <a:ext cx="4138249" cy="1395767"/>
          </a:xfrm>
          <a:prstGeom prst="rect">
            <a:avLst/>
          </a:prstGeom>
        </p:spPr>
        <p:txBody>
          <a:bodyPr vert="horz" wrap="none" lIns="0" tIns="0" rIns="0" bIns="0" rtlCol="0">
            <a:spAutoFit/>
          </a:bodyPr>
          <a:lstStyle/>
          <a:p>
            <a:pPr algn="l" eaLnBrk="1" latinLnBrk="0" hangingPunct="0">
              <a:lnSpc>
                <a:spcPct val="129999"/>
              </a:lnSpc>
            </a:pPr>
            <a:r>
              <a:rPr lang="en-US" altLang="zh-CN" sz="7750" b="0" i="0" u="none" spc="-7750">
                <a:solidFill>
                  <a:srgbClr val="1EE3CF"/>
                </a:solidFill>
                <a:effectLst/>
                <a:latin typeface="Times New Roman" pitchFamily="78"/>
                <a:ea typeface="宋体" pitchFamily="78"/>
                <a:cs typeface="宋体" pitchFamily="78"/>
              </a:rPr>
              <a:t> </a:t>
            </a:r>
            <a:r>
              <a:rPr lang="en-US" altLang="zh-CN" sz="7750" b="0" i="0" u="none" spc="30332">
                <a:solidFill>
                  <a:srgbClr val="1EE3CF"/>
                </a:solidFill>
                <a:effectLst/>
                <a:latin typeface="Times New Roman" pitchFamily="78"/>
                <a:ea typeface="宋体" pitchFamily="78"/>
                <a:cs typeface="宋体" pitchFamily="78"/>
              </a:rPr>
              <a:t> </a:t>
            </a:r>
            <a:r>
              <a:rPr lang="zh-CN" altLang="zh-CN" sz="100" b="0" i="0" u="none">
                <a:noFill/>
                <a:effectLst/>
                <a:latin typeface="Times New Roman"/>
                <a:ea typeface="宋体"/>
                <a:cs typeface="宋体"/>
              </a:rPr>
              <a:t>⁠</a:t>
            </a:r>
          </a:p>
        </p:txBody>
      </p:sp>
      <p:pic>
        <p:nvPicPr>
          <p:cNvPr id="10385" name="yt_image_1038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rotWithShape="1">
          <a:blip r:embed="rId2" cstate="print"/>
          <a:srcRect r="41394"/>
          <a:stretch/>
        </p:blipFill>
        <p:spPr bwMode="auto">
          <a:xfrm>
            <a:off x="3839687" y="1988840"/>
            <a:ext cx="2400329" cy="1546479"/>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71BB90A9-1ABF-5176-FB70-44ADDF168D95}"/>
              </a:ext>
            </a:extLst>
          </p:cNvPr>
          <p:cNvSpPr txBox="1"/>
          <p:nvPr/>
        </p:nvSpPr>
        <p:spPr>
          <a:xfrm>
            <a:off x="449989" y="4221088"/>
            <a:ext cx="6504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）中心对称图形如图</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②</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所示（答案不唯一）</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
        <p:nvSpPr>
          <p:cNvPr id="6" name="yt_shape_10380"/>
          <p:cNvSpPr txBox="1"/>
          <p:nvPr/>
        </p:nvSpPr>
        <p:spPr>
          <a:xfrm>
            <a:off x="540000" y="871806"/>
            <a:ext cx="7386638"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）使得</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个阴影小等边三角形组成一个轴对称图形；</a:t>
            </a:r>
          </a:p>
        </p:txBody>
      </p:sp>
      <p:sp>
        <p:nvSpPr>
          <p:cNvPr id="7" name="yt_shape_10381"/>
          <p:cNvSpPr txBox="1"/>
          <p:nvPr/>
        </p:nvSpPr>
        <p:spPr>
          <a:xfrm>
            <a:off x="540000" y="3789040"/>
            <a:ext cx="7463582"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）使得</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个阴影小等边三角形组成一个中心对称图形</a:t>
            </a:r>
            <a:r>
              <a:rPr lang="en-US" altLang="zh-CN" sz="2400" b="0" i="0" u="none" dirty="0">
                <a:solidFill>
                  <a:srgbClr val="000000"/>
                </a:solidFill>
                <a:effectLst/>
                <a:latin typeface="Times New Roman" pitchFamily="24"/>
                <a:ea typeface="Times New Roman" pitchFamily="24"/>
                <a:cs typeface="宋体" pitchFamily="24"/>
              </a:rPr>
              <a:t>.</a:t>
            </a:r>
          </a:p>
        </p:txBody>
      </p:sp>
      <p:sp>
        <p:nvSpPr>
          <p:cNvPr id="8" name="文本框 7">
            <a:extLst>
              <a:ext uri="{FF2B5EF4-FFF2-40B4-BE49-F238E27FC236}">
                <a16:creationId xmlns:a16="http://schemas.microsoft.com/office/drawing/2014/main" id="{20CADEE7-062A-91DA-DC7B-56656D29A2A7}"/>
              </a:ext>
            </a:extLst>
          </p:cNvPr>
          <p:cNvSpPr txBox="1"/>
          <p:nvPr/>
        </p:nvSpPr>
        <p:spPr>
          <a:xfrm>
            <a:off x="449989" y="1268760"/>
            <a:ext cx="6809487"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）轴对称图形如图</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①</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所示（答案不唯一）</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pic>
        <p:nvPicPr>
          <p:cNvPr id="3" name="图片 2"/>
          <p:cNvPicPr>
            <a:picLocks noChangeAspect="1"/>
          </p:cNvPicPr>
          <p:nvPr/>
        </p:nvPicPr>
        <p:blipFill>
          <a:blip r:embed="rId3"/>
          <a:stretch>
            <a:fillRect/>
          </a:stretch>
        </p:blipFill>
        <p:spPr>
          <a:xfrm>
            <a:off x="5794526" y="2424190"/>
            <a:ext cx="876300" cy="1028700"/>
          </a:xfrm>
          <a:prstGeom prst="rect">
            <a:avLst/>
          </a:prstGeom>
        </p:spPr>
      </p:pic>
      <p:pic>
        <p:nvPicPr>
          <p:cNvPr id="9" name="yt_image_10378">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544479" y="1340885"/>
            <a:ext cx="5339671" cy="2256647"/>
          </a:xfrm>
          <a:prstGeom prst="rect">
            <a:avLst/>
          </a:prstGeom>
          <a:noFill/>
          <a:extLst>
            <a:ext uri="{909E8E84-426E-40DD-AFC4-6F175D3DCCD1}">
              <a14:hiddenFill xmlns:a14="http://schemas.microsoft.com/office/drawing/2010/main">
                <a:solidFill>
                  <a:srgbClr val="FFFFFF"/>
                </a:solidFill>
              </a14:hiddenFill>
            </a:ext>
          </a:extLst>
        </p:spPr>
      </p:pic>
      <p:pic>
        <p:nvPicPr>
          <p:cNvPr id="10" name="yt_image_1038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rotWithShape="1">
          <a:blip r:embed="rId2" cstate="print"/>
          <a:srcRect l="45711"/>
          <a:stretch/>
        </p:blipFill>
        <p:spPr bwMode="auto">
          <a:xfrm>
            <a:off x="3359696" y="4936873"/>
            <a:ext cx="2223501" cy="1546479"/>
          </a:xfrm>
          <a:prstGeom prst="rect">
            <a:avLst/>
          </a:prstGeom>
          <a:noFill/>
          <a:extLst>
            <a:ext uri="{909E8E84-426E-40DD-AFC4-6F175D3DCCD1}">
              <a14:hiddenFill xmlns:a14="http://schemas.microsoft.com/office/drawing/2010/main">
                <a:solidFill>
                  <a:srgbClr val="FFFFFF"/>
                </a:solidFill>
              </a14:hiddenFill>
            </a:ext>
          </a:extLst>
        </p:spPr>
      </p:pic>
      <p:pic>
        <p:nvPicPr>
          <p:cNvPr id="12" name="图片 11"/>
          <p:cNvPicPr>
            <a:picLocks noChangeAspect="1"/>
          </p:cNvPicPr>
          <p:nvPr/>
        </p:nvPicPr>
        <p:blipFill>
          <a:blip r:embed="rId3"/>
          <a:stretch>
            <a:fillRect/>
          </a:stretch>
        </p:blipFill>
        <p:spPr>
          <a:xfrm>
            <a:off x="2825789" y="4739042"/>
            <a:ext cx="876300" cy="1028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385"/>
                                        </p:tgtEl>
                                        <p:attrNameLst>
                                          <p:attrName>style.visibility</p:attrName>
                                        </p:attrNameLst>
                                      </p:cBhvr>
                                      <p:to>
                                        <p:strVal val="visible"/>
                                      </p:to>
                                    </p:set>
                                    <p:animEffect transition="in" filter="blinds(horizontal)">
                                      <p:cBhvr>
                                        <p:cTn id="12" dur="500"/>
                                        <p:tgtEl>
                                          <p:spTgt spid="1038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linds(horizontal)">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89" name="yt_shape_10389"/>
          <p:cNvSpPr txBox="1"/>
          <p:nvPr/>
        </p:nvSpPr>
        <p:spPr>
          <a:xfrm>
            <a:off x="540000" y="900000"/>
            <a:ext cx="4135299"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434">
                <a:solidFill>
                  <a:srgbClr val="1EE3CF"/>
                </a:solidFill>
                <a:effectLst/>
                <a:latin typeface="Times New Roman" pitchFamily="32"/>
                <a:ea typeface="宋体" pitchFamily="32"/>
                <a:cs typeface="宋体" pitchFamily="32"/>
              </a:rPr>
              <a:t> </a:t>
            </a:r>
          </a:p>
        </p:txBody>
      </p:sp>
      <p:pic>
        <p:nvPicPr>
          <p:cNvPr id="10388" name="yt_image_10388">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2760" cy="646938"/>
          </a:xfrm>
          <a:prstGeom prst="rect">
            <a:avLst/>
          </a:prstGeom>
          <a:noFill/>
          <a:extLst>
            <a:ext uri="{909E8E84-426E-40DD-AFC4-6F175D3DCCD1}">
              <a14:hiddenFill xmlns:a14="http://schemas.microsoft.com/office/drawing/2010/main">
                <a:solidFill>
                  <a:srgbClr val="FFFFFF"/>
                </a:solidFill>
              </a14:hiddenFill>
            </a:ext>
          </a:extLst>
        </p:spPr>
      </p:pic>
      <p:sp>
        <p:nvSpPr>
          <p:cNvPr id="10391" name="yt_shape_10391"/>
          <p:cNvSpPr txBox="1"/>
          <p:nvPr/>
        </p:nvSpPr>
        <p:spPr>
          <a:xfrm>
            <a:off x="540119" y="154679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Times New Roman"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模型观念）</a:t>
            </a:r>
            <a:r>
              <a:rPr lang="zh-CN" altLang="zh-CN" sz="2400" b="0" i="0" u="none">
                <a:solidFill>
                  <a:srgbClr val="000000"/>
                </a:solidFill>
                <a:effectLst/>
                <a:latin typeface="Times New Roman" pitchFamily="24"/>
                <a:ea typeface="宋体" pitchFamily="24"/>
                <a:cs typeface="宋体" pitchFamily="24"/>
              </a:rPr>
              <a:t>知识背景：过中心对称图形的对称中心的任意一条直线都将这个中心对称图形分成全等的两个部分</a:t>
            </a:r>
            <a:r>
              <a:rPr lang="en-US" altLang="zh-CN" sz="2400" b="0" i="0" u="none">
                <a:solidFill>
                  <a:srgbClr val="000000"/>
                </a:solidFill>
                <a:effectLst/>
                <a:latin typeface="Times New Roman" pitchFamily="24"/>
                <a:ea typeface="Times New Roman" pitchFamily="24"/>
                <a:cs typeface="宋体" pitchFamily="24"/>
              </a:rPr>
              <a:t>.</a:t>
            </a:r>
          </a:p>
        </p:txBody>
      </p:sp>
      <p:sp>
        <p:nvSpPr>
          <p:cNvPr id="10392" name="yt_shape_10392"/>
          <p:cNvSpPr txBox="1"/>
          <p:nvPr/>
        </p:nvSpPr>
        <p:spPr>
          <a:xfrm>
            <a:off x="540119" y="250623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）如图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，直线</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经过</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ABCD</a:t>
            </a:r>
            <a:r>
              <a:rPr lang="zh-CN" altLang="zh-CN" sz="2400" b="0" i="0" u="none">
                <a:solidFill>
                  <a:srgbClr val="000000"/>
                </a:solidFill>
                <a:effectLst/>
                <a:latin typeface="Times New Roman" pitchFamily="24"/>
                <a:ea typeface="宋体" pitchFamily="24"/>
                <a:cs typeface="宋体" pitchFamily="24"/>
              </a:rPr>
              <a:t>对角线的交点</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四边形</a:t>
            </a:r>
            <a:r>
              <a:rPr lang="en-US" altLang="zh-CN" sz="2400" b="0" i="1" u="none" baseline="-25000">
                <a:solidFill>
                  <a:srgbClr val="000000"/>
                </a:solidFill>
                <a:effectLst/>
                <a:latin typeface="Times New Roman" pitchFamily="24"/>
                <a:ea typeface="Times New Roman" pitchFamily="24"/>
                <a:cs typeface="宋体" pitchFamily="24"/>
              </a:rPr>
              <a:t>AEFB</a:t>
            </a:r>
            <a:r>
              <a:rPr lang="zh-CN" altLang="zh-CN" sz="2400" b="0" i="0" u="none">
                <a:solidFill>
                  <a:srgbClr val="000000"/>
                </a:solidFill>
                <a:effectLst/>
                <a:latin typeface="Times New Roman" pitchFamily="24"/>
                <a:ea typeface="宋体" pitchFamily="24"/>
                <a:cs typeface="宋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a:t>
            </a:r>
            <a:r>
              <a:rPr lang="zh-CN" altLang="zh-CN" sz="2400" b="0" i="0" u="sng">
                <a:solidFill>
                  <a:srgbClr val="000000"/>
                </a:solidFill>
                <a:effectLst/>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（选填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S</a:t>
            </a:r>
            <a:r>
              <a:rPr lang="zh-CN" altLang="zh-CN" sz="2400" b="0" i="0" u="none" baseline="-25000">
                <a:solidFill>
                  <a:srgbClr val="000000"/>
                </a:solidFill>
                <a:effectLst/>
                <a:latin typeface="Times New Roman" pitchFamily="24"/>
                <a:ea typeface="宋体" pitchFamily="24"/>
                <a:cs typeface="宋体" pitchFamily="24"/>
              </a:rPr>
              <a:t>四边形</a:t>
            </a:r>
            <a:r>
              <a:rPr lang="en-US" altLang="zh-CN" sz="2400" b="0" i="1" u="none" baseline="-25000">
                <a:solidFill>
                  <a:srgbClr val="000000"/>
                </a:solidFill>
                <a:effectLst/>
                <a:latin typeface="Times New Roman" pitchFamily="24"/>
                <a:ea typeface="Times New Roman" pitchFamily="24"/>
                <a:cs typeface="宋体" pitchFamily="24"/>
              </a:rPr>
              <a:t>DEFC</a:t>
            </a:r>
            <a:r>
              <a:rPr lang="en-US" altLang="zh-CN" sz="2400" b="0" i="0" u="none">
                <a:solidFill>
                  <a:srgbClr val="000000"/>
                </a:solidFill>
                <a:effectLst/>
                <a:latin typeface="Times New Roman" pitchFamily="24"/>
                <a:ea typeface="Times New Roman" pitchFamily="24"/>
                <a:cs typeface="宋体" pitchFamily="24"/>
              </a:rPr>
              <a:t>.</a:t>
            </a:r>
          </a:p>
        </p:txBody>
      </p:sp>
      <p:sp>
        <p:nvSpPr>
          <p:cNvPr id="10394" name="yt_shape_10394"/>
          <p:cNvSpPr txBox="1"/>
          <p:nvPr/>
        </p:nvSpPr>
        <p:spPr>
          <a:xfrm>
            <a:off x="4940182" y="3618029"/>
            <a:ext cx="1915204" cy="1864036"/>
          </a:xfrm>
          <a:prstGeom prst="rect">
            <a:avLst/>
          </a:prstGeom>
        </p:spPr>
        <p:txBody>
          <a:bodyPr vert="horz" wrap="none" lIns="0" tIns="0" rIns="0" bIns="0" rtlCol="0">
            <a:spAutoFit/>
          </a:bodyPr>
          <a:lstStyle/>
          <a:p>
            <a:pPr algn="l" eaLnBrk="1" latinLnBrk="0" hangingPunct="0">
              <a:lnSpc>
                <a:spcPct val="129999"/>
              </a:lnSpc>
            </a:pPr>
            <a:r>
              <a:rPr lang="en-US" altLang="zh-CN" sz="10350" b="0" i="0" u="none" spc="-10350">
                <a:solidFill>
                  <a:srgbClr val="1EE3CF"/>
                </a:solidFill>
                <a:effectLst/>
                <a:latin typeface="Times New Roman" pitchFamily="104"/>
                <a:ea typeface="宋体" pitchFamily="104"/>
                <a:cs typeface="宋体" pitchFamily="104"/>
              </a:rPr>
              <a:t> </a:t>
            </a:r>
            <a:r>
              <a:rPr lang="en-US" altLang="zh-CN" sz="10350" b="0" i="0" u="none" spc="12347">
                <a:solidFill>
                  <a:srgbClr val="1EE3CF"/>
                </a:solidFill>
                <a:effectLst/>
                <a:latin typeface="Times New Roman" pitchFamily="104"/>
                <a:ea typeface="宋体" pitchFamily="104"/>
                <a:cs typeface="宋体" pitchFamily="104"/>
              </a:rPr>
              <a:t> </a:t>
            </a:r>
            <a:r>
              <a:rPr lang="zh-CN" altLang="zh-CN" sz="100" b="0" i="0" u="none">
                <a:noFill/>
                <a:effectLst/>
                <a:latin typeface="Times New Roman"/>
                <a:ea typeface="宋体"/>
                <a:cs typeface="宋体"/>
              </a:rPr>
              <a:t>⁠</a:t>
            </a:r>
          </a:p>
        </p:txBody>
      </p:sp>
      <p:pic>
        <p:nvPicPr>
          <p:cNvPr id="10393" name="yt_image_1039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4940182" y="3618029"/>
            <a:ext cx="1894721" cy="2058931"/>
          </a:xfrm>
          <a:prstGeom prst="rect">
            <a:avLst/>
          </a:prstGeom>
          <a:noFill/>
          <a:extLst>
            <a:ext uri="{909E8E84-426E-40DD-AFC4-6F175D3DCCD1}">
              <a14:hiddenFill xmlns:a14="http://schemas.microsoft.com/office/drawing/2010/main">
                <a:solidFill>
                  <a:srgbClr val="FFFFFF"/>
                </a:solidFill>
              </a14:hiddenFill>
            </a:ext>
          </a:extLst>
        </p:spPr>
      </p:pic>
      <p:sp>
        <p:nvSpPr>
          <p:cNvPr id="10396" name="yt_shape_10396"/>
          <p:cNvSpPr txBox="1"/>
          <p:nvPr/>
        </p:nvSpPr>
        <p:spPr>
          <a:xfrm>
            <a:off x="540119" y="5727294"/>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）如图</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，将两个正方形按如图所示摆放，点</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Times New Roman" pitchFamily="24"/>
                <a:ea typeface="宋体" pitchFamily="24"/>
                <a:cs typeface="宋体" pitchFamily="24"/>
              </a:rPr>
              <a:t>为小正方形对角线的交点，求作过点</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Times New Roman" pitchFamily="24"/>
                <a:ea typeface="宋体" pitchFamily="24"/>
                <a:cs typeface="宋体" pitchFamily="24"/>
              </a:rPr>
              <a:t>的直线将整个图形分成面积相等的两部分</a:t>
            </a:r>
            <a:r>
              <a:rPr lang="en-US" altLang="zh-CN" sz="2400" b="0" i="0" u="none" dirty="0">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85AD5BCB-F764-FD65-B1F4-90C537388F13}"/>
              </a:ext>
            </a:extLst>
          </p:cNvPr>
          <p:cNvSpPr txBox="1"/>
          <p:nvPr/>
        </p:nvSpPr>
        <p:spPr>
          <a:xfrm>
            <a:off x="9335346" y="2459424"/>
            <a:ext cx="48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97" name="yt_shape_10397"/>
          <p:cNvSpPr txBox="1"/>
          <p:nvPr/>
        </p:nvSpPr>
        <p:spPr>
          <a:xfrm>
            <a:off x="449989" y="3404681"/>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）将八个大小相同的正方形按如图</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所示摆放，求作直线将整个图形分成面积相等的两部分（用三种方法分割）</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10398" name="yt_image_10398">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rotWithShape="1">
          <a:blip r:embed="rId2" cstate="print"/>
          <a:srcRect r="70028"/>
          <a:stretch/>
        </p:blipFill>
        <p:spPr bwMode="auto">
          <a:xfrm>
            <a:off x="10198274" y="1388612"/>
            <a:ext cx="1508616" cy="2013381"/>
          </a:xfrm>
          <a:prstGeom prst="rect">
            <a:avLst/>
          </a:prstGeom>
          <a:noFill/>
          <a:extLst>
            <a:ext uri="{909E8E84-426E-40DD-AFC4-6F175D3DCCD1}">
              <a14:hiddenFill xmlns:a14="http://schemas.microsoft.com/office/drawing/2010/main">
                <a:solidFill>
                  <a:srgbClr val="FFFFFF"/>
                </a:solidFill>
              </a14:hiddenFill>
            </a:ext>
          </a:extLst>
        </p:spPr>
      </p:pic>
      <p:sp>
        <p:nvSpPr>
          <p:cNvPr id="10400" name="yt_shape_10400"/>
          <p:cNvSpPr txBox="1"/>
          <p:nvPr/>
        </p:nvSpPr>
        <p:spPr>
          <a:xfrm>
            <a:off x="540000" y="4075524"/>
            <a:ext cx="284693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解：（</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）如图</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所示</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p:txBody>
      </p:sp>
      <p:sp>
        <p:nvSpPr>
          <p:cNvPr id="10401" name="yt_shape_10401"/>
          <p:cNvSpPr txBox="1"/>
          <p:nvPr/>
        </p:nvSpPr>
        <p:spPr>
          <a:xfrm>
            <a:off x="540000" y="4554827"/>
            <a:ext cx="223138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）如图</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所示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10403" name="yt_shape_10403"/>
          <p:cNvSpPr txBox="1"/>
          <p:nvPr/>
        </p:nvSpPr>
        <p:spPr>
          <a:xfrm>
            <a:off x="4232089" y="5186494"/>
            <a:ext cx="3345596" cy="1305678"/>
          </a:xfrm>
          <a:prstGeom prst="rect">
            <a:avLst/>
          </a:prstGeom>
        </p:spPr>
        <p:txBody>
          <a:bodyPr vert="horz" wrap="none" lIns="0" tIns="0" rIns="0" bIns="0" rtlCol="0">
            <a:spAutoFit/>
          </a:bodyPr>
          <a:lstStyle/>
          <a:p>
            <a:pPr algn="l" eaLnBrk="1" latinLnBrk="0" hangingPunct="0">
              <a:lnSpc>
                <a:spcPct val="129999"/>
              </a:lnSpc>
            </a:pPr>
            <a:r>
              <a:rPr lang="en-US" altLang="zh-CN" sz="7250" b="0" i="0" u="none" spc="-7250" dirty="0">
                <a:solidFill>
                  <a:srgbClr val="1EE3CF"/>
                </a:solidFill>
                <a:effectLst/>
                <a:latin typeface="Times New Roman" pitchFamily="72"/>
                <a:ea typeface="宋体" pitchFamily="72"/>
                <a:cs typeface="宋体" pitchFamily="72"/>
              </a:rPr>
              <a:t> </a:t>
            </a:r>
            <a:r>
              <a:rPr lang="en-US" altLang="zh-CN" sz="7250" b="0" i="0" u="none" spc="24276" dirty="0">
                <a:solidFill>
                  <a:srgbClr val="1EE3CF"/>
                </a:solidFill>
                <a:effectLst/>
                <a:latin typeface="Times New Roman" pitchFamily="72"/>
                <a:ea typeface="宋体" pitchFamily="72"/>
                <a:cs typeface="宋体" pitchFamily="72"/>
              </a:rPr>
              <a:t> </a:t>
            </a:r>
            <a:r>
              <a:rPr lang="zh-CN" altLang="zh-CN" sz="100" b="0" i="0" u="none" dirty="0">
                <a:noFill/>
                <a:effectLst/>
                <a:latin typeface="Times New Roman"/>
                <a:ea typeface="宋体"/>
                <a:cs typeface="宋体"/>
              </a:rPr>
              <a:t>⁠</a:t>
            </a:r>
          </a:p>
        </p:txBody>
      </p:sp>
      <p:pic>
        <p:nvPicPr>
          <p:cNvPr id="10402" name="yt_image_1040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rotWithShape="1">
          <a:blip r:embed="rId3" cstate="print"/>
          <a:srcRect r="76327"/>
          <a:stretch/>
        </p:blipFill>
        <p:spPr bwMode="auto">
          <a:xfrm>
            <a:off x="5614092" y="1859718"/>
            <a:ext cx="783791" cy="144818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F6DE2ACD-F46A-CCA4-021D-AFAEA2C009DB}"/>
              </a:ext>
            </a:extLst>
          </p:cNvPr>
          <p:cNvSpPr txBox="1"/>
          <p:nvPr/>
        </p:nvSpPr>
        <p:spPr>
          <a:xfrm>
            <a:off x="449989" y="1700808"/>
            <a:ext cx="2999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）如图</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所示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
        <p:nvSpPr>
          <p:cNvPr id="3" name="文本框 2">
            <a:extLst>
              <a:ext uri="{FF2B5EF4-FFF2-40B4-BE49-F238E27FC236}">
                <a16:creationId xmlns:a16="http://schemas.microsoft.com/office/drawing/2014/main" id="{C4C12022-55EB-702C-1A03-89AB03670718}"/>
              </a:ext>
            </a:extLst>
          </p:cNvPr>
          <p:cNvSpPr txBox="1"/>
          <p:nvPr/>
        </p:nvSpPr>
        <p:spPr>
          <a:xfrm>
            <a:off x="449989" y="4313328"/>
            <a:ext cx="2389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）如图</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所示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
        <p:nvSpPr>
          <p:cNvPr id="12" name="yt_shape_10396"/>
          <p:cNvSpPr txBox="1"/>
          <p:nvPr/>
        </p:nvSpPr>
        <p:spPr>
          <a:xfrm>
            <a:off x="540000" y="886704"/>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）如图</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，将两个正方形按如图所示摆放，点</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Times New Roman" pitchFamily="24"/>
                <a:ea typeface="宋体" pitchFamily="24"/>
                <a:cs typeface="宋体" pitchFamily="24"/>
              </a:rPr>
              <a:t>为小正方形对角线的交点，求作过点</a:t>
            </a:r>
            <a:r>
              <a:rPr lang="en-US" altLang="zh-CN" sz="2400" b="0" i="1" u="none" dirty="0">
                <a:solidFill>
                  <a:srgbClr val="000000"/>
                </a:solidFill>
                <a:effectLst/>
                <a:latin typeface="Times New Roman" pitchFamily="24"/>
                <a:ea typeface="Times New Roman" pitchFamily="24"/>
                <a:cs typeface="宋体" pitchFamily="24"/>
              </a:rPr>
              <a:t>O</a:t>
            </a:r>
            <a:r>
              <a:rPr lang="zh-CN" altLang="zh-CN" sz="2400" b="0" i="0" u="none" dirty="0">
                <a:solidFill>
                  <a:srgbClr val="000000"/>
                </a:solidFill>
                <a:effectLst/>
                <a:latin typeface="Times New Roman" pitchFamily="24"/>
                <a:ea typeface="宋体" pitchFamily="24"/>
                <a:cs typeface="宋体" pitchFamily="24"/>
              </a:rPr>
              <a:t>的直线将整个图形分成面积相等的两部分</a:t>
            </a:r>
            <a:r>
              <a:rPr lang="en-US" altLang="zh-CN" sz="2400" b="0" i="0" u="none" dirty="0">
                <a:solidFill>
                  <a:srgbClr val="000000"/>
                </a:solidFill>
                <a:effectLst/>
                <a:latin typeface="Times New Roman" pitchFamily="24"/>
                <a:ea typeface="Times New Roman" pitchFamily="24"/>
                <a:cs typeface="宋体" pitchFamily="24"/>
              </a:rPr>
              <a:t>.</a:t>
            </a:r>
          </a:p>
        </p:txBody>
      </p:sp>
      <p:pic>
        <p:nvPicPr>
          <p:cNvPr id="13" name="yt_image_10398">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rotWithShape="1">
          <a:blip r:embed="rId2" cstate="print"/>
          <a:srcRect l="31236"/>
          <a:stretch/>
        </p:blipFill>
        <p:spPr bwMode="auto">
          <a:xfrm>
            <a:off x="8190786" y="4075524"/>
            <a:ext cx="3461213" cy="2013381"/>
          </a:xfrm>
          <a:prstGeom prst="rect">
            <a:avLst/>
          </a:prstGeom>
          <a:noFill/>
          <a:extLst>
            <a:ext uri="{909E8E84-426E-40DD-AFC4-6F175D3DCCD1}">
              <a14:hiddenFill xmlns:a14="http://schemas.microsoft.com/office/drawing/2010/main">
                <a:solidFill>
                  <a:srgbClr val="FFFFFF"/>
                </a:solidFill>
              </a14:hiddenFill>
            </a:ext>
          </a:extLst>
        </p:spPr>
      </p:pic>
      <p:pic>
        <p:nvPicPr>
          <p:cNvPr id="14" name="yt_image_1040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rotWithShape="1">
          <a:blip r:embed="rId3" cstate="print"/>
          <a:srcRect l="23449"/>
          <a:stretch/>
        </p:blipFill>
        <p:spPr bwMode="auto">
          <a:xfrm>
            <a:off x="4637629" y="4572319"/>
            <a:ext cx="2534515" cy="14481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402"/>
                                        </p:tgtEl>
                                        <p:attrNameLst>
                                          <p:attrName>style.visibility</p:attrName>
                                        </p:attrNameLst>
                                      </p:cBhvr>
                                      <p:to>
                                        <p:strVal val="visible"/>
                                      </p:to>
                                    </p:set>
                                    <p:animEffect transition="in" filter="blinds(horizontal)">
                                      <p:cBhvr>
                                        <p:cTn id="12" dur="500"/>
                                        <p:tgtEl>
                                          <p:spTgt spid="1040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298" name="yt_shape_10298"/>
          <p:cNvSpPr txBox="1"/>
          <p:nvPr/>
        </p:nvSpPr>
        <p:spPr>
          <a:xfrm>
            <a:off x="540000" y="836712"/>
            <a:ext cx="41563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598">
                <a:solidFill>
                  <a:srgbClr val="1EE3CF"/>
                </a:solidFill>
                <a:effectLst/>
                <a:latin typeface="Times New Roman" pitchFamily="32"/>
                <a:ea typeface="宋体" pitchFamily="32"/>
                <a:cs typeface="宋体" pitchFamily="32"/>
              </a:rPr>
              <a:t> </a:t>
            </a:r>
          </a:p>
        </p:txBody>
      </p:sp>
      <p:pic>
        <p:nvPicPr>
          <p:cNvPr id="10297" name="yt_image_1029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836712"/>
            <a:ext cx="4113606" cy="652653"/>
          </a:xfrm>
          <a:prstGeom prst="rect">
            <a:avLst/>
          </a:prstGeom>
          <a:noFill/>
          <a:extLst>
            <a:ext uri="{909E8E84-426E-40DD-AFC4-6F175D3DCCD1}">
              <a14:hiddenFill xmlns:a14="http://schemas.microsoft.com/office/drawing/2010/main">
                <a:solidFill>
                  <a:srgbClr val="FFFFFF"/>
                </a:solidFill>
              </a14:hiddenFill>
            </a:ext>
          </a:extLst>
        </p:spPr>
      </p:pic>
      <p:sp>
        <p:nvSpPr>
          <p:cNvPr id="10300" name="yt_shape_10300"/>
          <p:cNvSpPr txBox="1"/>
          <p:nvPr/>
        </p:nvSpPr>
        <p:spPr>
          <a:xfrm>
            <a:off x="540000" y="1540009"/>
            <a:ext cx="444673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中心对称图形的概念</a:t>
            </a:r>
          </a:p>
        </p:txBody>
      </p:sp>
      <p:sp>
        <p:nvSpPr>
          <p:cNvPr id="10301" name="yt_shape_10301"/>
          <p:cNvSpPr txBox="1"/>
          <p:nvPr/>
        </p:nvSpPr>
        <p:spPr>
          <a:xfrm>
            <a:off x="540119" y="203957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楷体" pitchFamily="24"/>
                <a:cs typeface="宋体" pitchFamily="24"/>
              </a:rPr>
              <a:t>（宜昌市中考）</a:t>
            </a:r>
            <a:r>
              <a:rPr lang="zh-CN" altLang="zh-CN" sz="2400" b="0" i="0" u="none">
                <a:solidFill>
                  <a:srgbClr val="000000"/>
                </a:solidFill>
                <a:effectLst/>
                <a:latin typeface="Times New Roman" pitchFamily="24"/>
                <a:ea typeface="宋体" pitchFamily="24"/>
                <a:cs typeface="宋体" pitchFamily="24"/>
              </a:rPr>
              <a:t>下列四幅图案是四所大学校徽的主体标识，其中是中心对称图形的是（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pic>
        <p:nvPicPr>
          <p:cNvPr id="10302" name="yt_image_1030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540000" y="3002667"/>
            <a:ext cx="1046988" cy="1046988"/>
          </a:xfrm>
          <a:prstGeom prst="rect">
            <a:avLst/>
          </a:prstGeom>
          <a:noFill/>
          <a:extLst>
            <a:ext uri="{909E8E84-426E-40DD-AFC4-6F175D3DCCD1}">
              <a14:hiddenFill xmlns:a14="http://schemas.microsoft.com/office/drawing/2010/main">
                <a:solidFill>
                  <a:srgbClr val="FFFFFF"/>
                </a:solidFill>
              </a14:hiddenFill>
            </a:ext>
          </a:extLst>
        </p:spPr>
      </p:pic>
      <p:pic>
        <p:nvPicPr>
          <p:cNvPr id="10303" name="yt_image_1030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4" cstate="print"/>
          <a:srcRect/>
          <a:stretch>
            <a:fillRect/>
          </a:stretch>
        </p:blipFill>
        <p:spPr bwMode="auto">
          <a:xfrm>
            <a:off x="2943198" y="2998095"/>
            <a:ext cx="1051560" cy="1051560"/>
          </a:xfrm>
          <a:prstGeom prst="rect">
            <a:avLst/>
          </a:prstGeom>
          <a:noFill/>
          <a:extLst>
            <a:ext uri="{909E8E84-426E-40DD-AFC4-6F175D3DCCD1}">
              <a14:hiddenFill xmlns:a14="http://schemas.microsoft.com/office/drawing/2010/main">
                <a:solidFill>
                  <a:srgbClr val="FFFFFF"/>
                </a:solidFill>
              </a14:hiddenFill>
            </a:ext>
          </a:extLst>
        </p:spPr>
      </p:pic>
      <p:pic>
        <p:nvPicPr>
          <p:cNvPr id="10304" name="yt_image_1030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5" cstate="print"/>
          <a:srcRect/>
          <a:stretch>
            <a:fillRect/>
          </a:stretch>
        </p:blipFill>
        <p:spPr bwMode="auto">
          <a:xfrm>
            <a:off x="5290862" y="2998095"/>
            <a:ext cx="1083648" cy="1051560"/>
          </a:xfrm>
          <a:prstGeom prst="rect">
            <a:avLst/>
          </a:prstGeom>
          <a:noFill/>
          <a:extLst>
            <a:ext uri="{909E8E84-426E-40DD-AFC4-6F175D3DCCD1}">
              <a14:hiddenFill xmlns:a14="http://schemas.microsoft.com/office/drawing/2010/main">
                <a:solidFill>
                  <a:srgbClr val="FFFFFF"/>
                </a:solidFill>
              </a14:hiddenFill>
            </a:ext>
          </a:extLst>
        </p:spPr>
      </p:pic>
      <p:pic>
        <p:nvPicPr>
          <p:cNvPr id="10305" name="yt_image_1030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6" cstate="print"/>
          <a:srcRect/>
          <a:stretch>
            <a:fillRect/>
          </a:stretch>
        </p:blipFill>
        <p:spPr bwMode="auto">
          <a:xfrm>
            <a:off x="7670614" y="2996952"/>
            <a:ext cx="1089682" cy="1052703"/>
          </a:xfrm>
          <a:prstGeom prst="rect">
            <a:avLst/>
          </a:prstGeom>
          <a:noFill/>
          <a:extLst>
            <a:ext uri="{909E8E84-426E-40DD-AFC4-6F175D3DCCD1}">
              <a14:hiddenFill xmlns:a14="http://schemas.microsoft.com/office/drawing/2010/main">
                <a:solidFill>
                  <a:srgbClr val="FFFFFF"/>
                </a:solidFill>
              </a14:hiddenFill>
            </a:ext>
          </a:extLst>
        </p:spPr>
      </p:pic>
      <p:sp>
        <p:nvSpPr>
          <p:cNvPr id="10308" name="yt_shape_10308"/>
          <p:cNvSpPr txBox="1"/>
          <p:nvPr/>
        </p:nvSpPr>
        <p:spPr>
          <a:xfrm>
            <a:off x="908333" y="4049655"/>
            <a:ext cx="400068"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p>
        </p:txBody>
      </p:sp>
      <p:sp>
        <p:nvSpPr>
          <p:cNvPr id="10309" name="yt_shape_10309"/>
          <p:cNvSpPr txBox="1"/>
          <p:nvPr/>
        </p:nvSpPr>
        <p:spPr>
          <a:xfrm>
            <a:off x="3322224" y="4049655"/>
            <a:ext cx="383254"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p>
        </p:txBody>
      </p:sp>
      <p:sp>
        <p:nvSpPr>
          <p:cNvPr id="10310" name="yt_shape_10310"/>
          <p:cNvSpPr txBox="1"/>
          <p:nvPr/>
        </p:nvSpPr>
        <p:spPr>
          <a:xfrm>
            <a:off x="5685932" y="4049655"/>
            <a:ext cx="383254"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p>
        </p:txBody>
      </p:sp>
      <p:sp>
        <p:nvSpPr>
          <p:cNvPr id="10311" name="yt_shape_10311"/>
          <p:cNvSpPr txBox="1"/>
          <p:nvPr/>
        </p:nvSpPr>
        <p:spPr>
          <a:xfrm>
            <a:off x="8060294" y="4049655"/>
            <a:ext cx="400068" cy="4621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p>
        </p:txBody>
      </p:sp>
      <p:pic>
        <p:nvPicPr>
          <p:cNvPr id="3" name="yt_shape_1697708339471">
            <a:extLst>
              <a:ext uri="{FF2B5EF4-FFF2-40B4-BE49-F238E27FC236}">
                <a16:creationId xmlns:a16="http://schemas.microsoft.com/office/drawing/2014/main" id="{B8D9E0D3-BFDB-0DE0-32E6-DE4DA115DFE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0000" y="1579336"/>
            <a:ext cx="1355917" cy="365782"/>
          </a:xfrm>
          <a:prstGeom prst="rect">
            <a:avLst/>
          </a:prstGeom>
        </p:spPr>
      </p:pic>
      <p:sp>
        <p:nvSpPr>
          <p:cNvPr id="2" name="文本框 1">
            <a:extLst>
              <a:ext uri="{FF2B5EF4-FFF2-40B4-BE49-F238E27FC236}">
                <a16:creationId xmlns:a16="http://schemas.microsoft.com/office/drawing/2014/main" id="{D01B70D1-CA96-8E4E-1357-D391DE96B1A9}"/>
              </a:ext>
            </a:extLst>
          </p:cNvPr>
          <p:cNvSpPr txBox="1"/>
          <p:nvPr/>
        </p:nvSpPr>
        <p:spPr>
          <a:xfrm>
            <a:off x="1516908" y="246825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16" name="yt_shape_10312"/>
          <p:cNvSpPr txBox="1"/>
          <p:nvPr/>
        </p:nvSpPr>
        <p:spPr>
          <a:xfrm>
            <a:off x="540000" y="4483918"/>
            <a:ext cx="784028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如图，已知图形是中心对称图形，则对称中心是（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7" name="yt_table_10314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33477479"/>
              </p:ext>
            </p:extLst>
          </p:nvPr>
        </p:nvGraphicFramePr>
        <p:xfrm>
          <a:off x="540000" y="4869160"/>
          <a:ext cx="2794000" cy="1901952"/>
        </p:xfrm>
        <a:graphic>
          <a:graphicData uri="http://schemas.openxmlformats.org/drawingml/2006/table">
            <a:tbl>
              <a:tblPr/>
              <a:tblGrid>
                <a:gridCol w="2794000">
                  <a:extLst>
                    <a:ext uri="{9D8B030D-6E8A-4147-A177-3AD203B41FA5}">
                      <a16:colId xmlns:a16="http://schemas.microsoft.com/office/drawing/2014/main" val="10027"/>
                    </a:ext>
                  </a:extLst>
                </a:gridCol>
              </a:tblGrid>
              <a:tr h="370840">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点</a:t>
                      </a:r>
                      <a:r>
                        <a:rPr lang="en-US" altLang="zh-CN" sz="2400" b="0" i="1" u="none" dirty="0">
                          <a:solidFill>
                            <a:srgbClr val="000000"/>
                          </a:solidFill>
                          <a:effectLst/>
                          <a:latin typeface="Times New Roman" pitchFamily="24"/>
                          <a:ea typeface="Times New Roman" pitchFamily="24"/>
                          <a:cs typeface="宋体" pitchFamily="24"/>
                        </a:rPr>
                        <a:t>C</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21"/>
                  </a:ext>
                </a:extLst>
              </a:tr>
              <a:tr h="370840">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点</a:t>
                      </a:r>
                      <a:r>
                        <a:rPr lang="en-US" altLang="zh-CN" sz="2400" b="0" i="1" u="none" dirty="0">
                          <a:solidFill>
                            <a:srgbClr val="000000"/>
                          </a:solidFill>
                          <a:effectLst/>
                          <a:latin typeface="Times New Roman" pitchFamily="24"/>
                          <a:ea typeface="Times New Roman" pitchFamily="24"/>
                          <a:cs typeface="宋体" pitchFamily="24"/>
                        </a:rPr>
                        <a:t>D</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2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线段</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的中点</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23"/>
                  </a:ext>
                </a:extLst>
              </a:tr>
              <a:tr h="370840">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a:t>
                      </a:r>
                      <a:r>
                        <a:rPr lang="zh-CN" altLang="zh-CN" sz="2400" b="0" i="0" u="none" dirty="0">
                          <a:solidFill>
                            <a:srgbClr val="000000"/>
                          </a:solidFill>
                          <a:effectLst/>
                          <a:latin typeface="Times New Roman" pitchFamily="24"/>
                          <a:ea typeface="宋体" pitchFamily="24"/>
                          <a:cs typeface="宋体" pitchFamily="24"/>
                        </a:rPr>
                        <a:t>线段</a:t>
                      </a:r>
                      <a:r>
                        <a:rPr lang="en-US" altLang="zh-CN" sz="2400" b="0" i="1" u="none" dirty="0">
                          <a:solidFill>
                            <a:srgbClr val="000000"/>
                          </a:solidFill>
                          <a:effectLst/>
                          <a:latin typeface="Times New Roman" pitchFamily="24"/>
                          <a:ea typeface="Times New Roman" pitchFamily="24"/>
                          <a:cs typeface="宋体" pitchFamily="24"/>
                        </a:rPr>
                        <a:t>FC</a:t>
                      </a:r>
                      <a:r>
                        <a:rPr lang="zh-CN" altLang="zh-CN" sz="2400" b="0" i="0" u="none" dirty="0">
                          <a:solidFill>
                            <a:srgbClr val="000000"/>
                          </a:solidFill>
                          <a:effectLst/>
                          <a:latin typeface="Times New Roman" pitchFamily="24"/>
                          <a:ea typeface="宋体" pitchFamily="24"/>
                          <a:cs typeface="宋体" pitchFamily="24"/>
                        </a:rPr>
                        <a:t>的中点</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24"/>
                  </a:ext>
                </a:extLst>
              </a:tr>
            </a:tbl>
          </a:graphicData>
        </a:graphic>
      </p:graphicFrame>
      <p:pic>
        <p:nvPicPr>
          <p:cNvPr id="18" name="yt_image_10313_skip" title="H_100.62">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8" cstate="print"/>
          <a:srcRect/>
          <a:stretch>
            <a:fillRect/>
          </a:stretch>
        </p:blipFill>
        <p:spPr bwMode="auto">
          <a:xfrm>
            <a:off x="9731223" y="5051474"/>
            <a:ext cx="1920895" cy="1277874"/>
          </a:xfrm>
          <a:prstGeom prst="rect">
            <a:avLst/>
          </a:prstGeom>
          <a:noFill/>
          <a:extLst>
            <a:ext uri="{909E8E84-426E-40DD-AFC4-6F175D3DCCD1}">
              <a14:hiddenFill xmlns:a14="http://schemas.microsoft.com/office/drawing/2010/main">
                <a:solidFill>
                  <a:srgbClr val="FFFFFF"/>
                </a:solidFill>
              </a14:hiddenFill>
            </a:ext>
          </a:extLst>
        </p:spPr>
      </p:pic>
      <p:sp>
        <p:nvSpPr>
          <p:cNvPr id="19" name="文本框 18">
            <a:extLst>
              <a:ext uri="{FF2B5EF4-FFF2-40B4-BE49-F238E27FC236}">
                <a16:creationId xmlns:a16="http://schemas.microsoft.com/office/drawing/2014/main" id="{5152BB43-962D-DADB-56B5-CD622A351B40}"/>
              </a:ext>
            </a:extLst>
          </p:cNvPr>
          <p:cNvSpPr txBox="1"/>
          <p:nvPr/>
        </p:nvSpPr>
        <p:spPr>
          <a:xfrm>
            <a:off x="7536589" y="443711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blinds(horizontal)">
                                      <p:cBhvr>
                                        <p:cTn id="12"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16" name="yt_shape_10316"/>
          <p:cNvSpPr txBox="1"/>
          <p:nvPr/>
        </p:nvSpPr>
        <p:spPr>
          <a:xfrm>
            <a:off x="540119" y="98072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黑体" pitchFamily="24"/>
                <a:cs typeface="宋体" pitchFamily="24"/>
              </a:rPr>
              <a:t>（安徽合肥庐阳区期末）</a:t>
            </a:r>
            <a:r>
              <a:rPr lang="zh-CN" altLang="zh-CN" sz="2400" b="0" i="0" u="none" dirty="0">
                <a:solidFill>
                  <a:srgbClr val="000000"/>
                </a:solidFill>
                <a:effectLst/>
                <a:latin typeface="Times New Roman" pitchFamily="24"/>
                <a:ea typeface="宋体" pitchFamily="24"/>
                <a:cs typeface="宋体" pitchFamily="24"/>
              </a:rPr>
              <a:t>下列图形既是轴对称图形又是中心对称图形</a:t>
            </a:r>
            <a:r>
              <a:rPr lang="zh-CN" altLang="zh-CN" sz="2400" b="0" i="0" u="none" dirty="0" smtClean="0">
                <a:solidFill>
                  <a:srgbClr val="000000"/>
                </a:solidFill>
                <a:effectLst/>
                <a:latin typeface="Times New Roman" pitchFamily="24"/>
                <a:ea typeface="宋体" pitchFamily="24"/>
                <a:cs typeface="宋体" pitchFamily="24"/>
              </a:rPr>
              <a:t>的</a:t>
            </a:r>
            <a:endParaRPr lang="en-US" altLang="zh-CN" sz="2400" b="0" i="0" u="none" dirty="0" smtClean="0">
              <a:solidFill>
                <a:srgbClr val="000000"/>
              </a:solidFill>
              <a:effectLst/>
              <a:latin typeface="Times New Roman" pitchFamily="24"/>
              <a:ea typeface="宋体" pitchFamily="24"/>
              <a:cs typeface="宋体" pitchFamily="24"/>
            </a:endParaRPr>
          </a:p>
          <a:p>
            <a:pPr algn="l" eaLnBrk="1" latinLnBrk="0" hangingPunct="0">
              <a:lnSpc>
                <a:spcPct val="129999"/>
              </a:lnSpc>
            </a:pPr>
            <a:r>
              <a:rPr lang="zh-CN" altLang="zh-CN" sz="2400" b="0" i="0" u="none" dirty="0" smtClean="0">
                <a:solidFill>
                  <a:srgbClr val="000000"/>
                </a:solidFill>
                <a:effectLst/>
                <a:latin typeface="Times New Roman" pitchFamily="24"/>
                <a:ea typeface="宋体" pitchFamily="24"/>
                <a:cs typeface="宋体" pitchFamily="24"/>
              </a:rPr>
              <a:t>是</a:t>
            </a:r>
            <a:r>
              <a:rPr lang="zh-CN" altLang="zh-CN" sz="2400" b="0" i="0" u="none" dirty="0">
                <a:solidFill>
                  <a:srgbClr val="000000"/>
                </a:solidFill>
                <a:effectLst/>
                <a:latin typeface="Times New Roman" pitchFamily="24"/>
                <a:ea typeface="宋体" pitchFamily="24"/>
                <a:cs typeface="宋体" pitchFamily="24"/>
              </a:rPr>
              <a:t>（</a:t>
            </a:r>
            <a:r>
              <a:rPr lang="zh-CN" altLang="zh-CN" sz="12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Times New Roman" pitchFamily="24"/>
                <a:cs typeface="宋体" pitchFamily="24"/>
              </a:rPr>
              <a:t>D</a:t>
            </a:r>
            <a:r>
              <a:rPr lang="zh-CN" altLang="zh-CN" sz="12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p:pic>
        <p:nvPicPr>
          <p:cNvPr id="10317" name="yt_image_1031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707739" y="2092527"/>
            <a:ext cx="4776521" cy="172250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CDE82262-0488-889B-31F9-0FF95C49604E}"/>
              </a:ext>
            </a:extLst>
          </p:cNvPr>
          <p:cNvSpPr txBox="1"/>
          <p:nvPr/>
        </p:nvSpPr>
        <p:spPr>
          <a:xfrm>
            <a:off x="1158748" y="140941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19" name="yt_shape_10319"/>
          <p:cNvSpPr txBox="1"/>
          <p:nvPr/>
        </p:nvSpPr>
        <p:spPr>
          <a:xfrm>
            <a:off x="540000" y="980728"/>
            <a:ext cx="444673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中心对称图形的性质</a:t>
            </a:r>
          </a:p>
        </p:txBody>
      </p:sp>
      <p:sp>
        <p:nvSpPr>
          <p:cNvPr id="10320" name="yt_shape_10320"/>
          <p:cNvSpPr txBox="1"/>
          <p:nvPr/>
        </p:nvSpPr>
        <p:spPr>
          <a:xfrm>
            <a:off x="540119" y="148029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如图是一个以</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Times New Roman" pitchFamily="24"/>
                <a:ea typeface="宋体" pitchFamily="24"/>
                <a:cs typeface="宋体" pitchFamily="24"/>
              </a:rPr>
              <a:t>为对称中心的中心对称图形，若</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OC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的长为（</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mc:Choice xmlns:a14="http://schemas.microsoft.com/office/drawing/2010/main" Requires="a14">
          <p:graphicFrame>
            <p:nvGraphicFramePr>
              <p:cNvPr id="10324" name="yt_table_10324_skip" title="H_36.3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38738228"/>
                  </p:ext>
                </p:extLst>
              </p:nvPr>
            </p:nvGraphicFramePr>
            <p:xfrm>
              <a:off x="540000" y="3861048"/>
              <a:ext cx="11112118" cy="520319"/>
            </p:xfrm>
            <a:graphic>
              <a:graphicData uri="http://schemas.openxmlformats.org/drawingml/2006/table">
                <a:tbl>
                  <a:tblPr/>
                  <a:tblGrid>
                    <a:gridCol w="2861837">
                      <a:extLst>
                        <a:ext uri="{9D8B030D-6E8A-4147-A177-3AD203B41FA5}">
                          <a16:colId xmlns:a16="http://schemas.microsoft.com/office/drawing/2014/main" val="10028"/>
                        </a:ext>
                      </a:extLst>
                    </a:gridCol>
                    <a:gridCol w="2836412">
                      <a:extLst>
                        <a:ext uri="{9D8B030D-6E8A-4147-A177-3AD203B41FA5}">
                          <a16:colId xmlns:a16="http://schemas.microsoft.com/office/drawing/2014/main" val="10029"/>
                        </a:ext>
                      </a:extLst>
                    </a:gridCol>
                    <a:gridCol w="3372816">
                      <a:extLst>
                        <a:ext uri="{9D8B030D-6E8A-4147-A177-3AD203B41FA5}">
                          <a16:colId xmlns:a16="http://schemas.microsoft.com/office/drawing/2014/main" val="10030"/>
                        </a:ext>
                      </a:extLst>
                    </a:gridCol>
                    <a:gridCol w="2041053">
                      <a:extLst>
                        <a:ext uri="{9D8B030D-6E8A-4147-A177-3AD203B41FA5}">
                          <a16:colId xmlns:a16="http://schemas.microsoft.com/office/drawing/2014/main" val="10031"/>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B.4</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C.2</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endParaRPr lang="en-US" altLang="zh-CN" sz="2400" b="0" i="0" u="none" dirty="0">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D.4</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endParaRPr lang="en-US" altLang="zh-CN" sz="2400" b="0" i="0" u="none" dirty="0">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25"/>
                      </a:ext>
                    </a:extLst>
                  </a:tr>
                </a:tbl>
              </a:graphicData>
            </a:graphic>
          </p:graphicFrame>
        </mc:Choice>
        <mc:Fallback>
          <p:graphicFrame>
            <p:nvGraphicFramePr>
              <p:cNvPr id="10324" name="yt_table_10324_skip" title="H_36.30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538738228"/>
                  </p:ext>
                </p:extLst>
              </p:nvPr>
            </p:nvGraphicFramePr>
            <p:xfrm>
              <a:off x="540000" y="3861048"/>
              <a:ext cx="11112118" cy="520319"/>
            </p:xfrm>
            <a:graphic>
              <a:graphicData uri="http://schemas.openxmlformats.org/drawingml/2006/table">
                <a:tbl>
                  <a:tblPr/>
                  <a:tblGrid>
                    <a:gridCol w="2861837">
                      <a:extLst>
                        <a:ext uri="{9D8B030D-6E8A-4147-A177-3AD203B41FA5}">
                          <a16:colId xmlns:a16="http://schemas.microsoft.com/office/drawing/2014/main" val="10028"/>
                        </a:ext>
                      </a:extLst>
                    </a:gridCol>
                    <a:gridCol w="2836412">
                      <a:extLst>
                        <a:ext uri="{9D8B030D-6E8A-4147-A177-3AD203B41FA5}">
                          <a16:colId xmlns:a16="http://schemas.microsoft.com/office/drawing/2014/main" val="10029"/>
                        </a:ext>
                      </a:extLst>
                    </a:gridCol>
                    <a:gridCol w="3372816">
                      <a:extLst>
                        <a:ext uri="{9D8B030D-6E8A-4147-A177-3AD203B41FA5}">
                          <a16:colId xmlns:a16="http://schemas.microsoft.com/office/drawing/2014/main" val="10030"/>
                        </a:ext>
                      </a:extLst>
                    </a:gridCol>
                    <a:gridCol w="2041053">
                      <a:extLst>
                        <a:ext uri="{9D8B030D-6E8A-4147-A177-3AD203B41FA5}">
                          <a16:colId xmlns:a16="http://schemas.microsoft.com/office/drawing/2014/main" val="10031"/>
                        </a:ext>
                      </a:extLst>
                    </a:gridCol>
                  </a:tblGrid>
                  <a:tr h="520319">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A.2</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B.4</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68773" r="-60469" b="-2441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444478" b="-24419"/>
                          </a:stretch>
                        </a:blipFill>
                      </a:tcPr>
                    </a:tc>
                    <a:extLst>
                      <a:ext uri="{0D108BD9-81ED-4DB2-BD59-A6C34878D82A}">
                        <a16:rowId xmlns:a16="http://schemas.microsoft.com/office/drawing/2014/main" val="10025"/>
                      </a:ext>
                    </a:extLst>
                  </a:tr>
                </a:tbl>
              </a:graphicData>
            </a:graphic>
          </p:graphicFrame>
        </mc:Fallback>
      </mc:AlternateContent>
      <p:grpSp>
        <p:nvGrpSpPr>
          <p:cNvPr id="10321" name="yt_shape_10321_skip" title="H_125.321106">
            <a:extLst>
              <a:ext uri="{FF2B5EF4-FFF2-40B4-BE49-F238E27FC236}">
                <a16:creationId xmlns:a16="http://schemas.microsoft.com/office/drawing/2014/main" id="{249740F1-2B05-4C5A-B423-6F681AEFABC2}"/>
              </a:ext>
            </a:extLst>
          </p:cNvPr>
          <p:cNvGrpSpPr/>
          <p:nvPr/>
        </p:nvGrpSpPr>
        <p:grpSpPr>
          <a:xfrm>
            <a:off x="5031265" y="2204864"/>
            <a:ext cx="2129706" cy="1591578"/>
            <a:chOff x="0" y="0"/>
            <a:chExt cx="2129706" cy="1591578"/>
          </a:xfrm>
        </p:grpSpPr>
        <p:pic>
          <p:nvPicPr>
            <p:cNvPr id="2" name="yt_image_10321">
              <a:extLst>
                <a:ext uri="">
                  <a16:creationId xmlns:mc="http://schemas.openxmlformats.org/markup-compatibility/2006" xmlns:a16="http://schemas.microsoft.com/office/drawing/2014/main" xmlns:a14="http://schemas.microsoft.com/office/drawing/2010/main" xmlns:p14="http://schemas.microsoft.com/office/powerpoint/2010/main"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0" y="0"/>
              <a:ext cx="2129706" cy="1195578"/>
            </a:xfrm>
            <a:prstGeom prst="rect">
              <a:avLst/>
            </a:prstGeom>
            <a:noFill/>
            <a:extLst>
              <a:ext uri="{909E8E84-426E-40DD-AFC4-6F175D3DCCD1}">
                <a14:hiddenFill xmlns:a14="http://schemas.microsoft.com/office/drawing/2010/main">
                  <a:solidFill>
                    <a:srgbClr val="FFFFFF"/>
                  </a:solidFill>
                </a14:hiddenFill>
              </a:ext>
            </a:extLst>
          </p:spPr>
        </p:pic>
        <p:sp>
          <p:nvSpPr>
            <p:cNvPr id="10323" name="yt_shape_10323"/>
            <p:cNvSpPr txBox="1"/>
            <p:nvPr/>
          </p:nvSpPr>
          <p:spPr>
            <a:xfrm>
              <a:off x="531572" y="1231578"/>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题图</a:t>
              </a:r>
            </a:p>
          </p:txBody>
        </p:sp>
      </p:grpSp>
      <p:pic>
        <p:nvPicPr>
          <p:cNvPr id="4" name="yt_shape_1697708339677">
            <a:extLst>
              <a:ext uri="{FF2B5EF4-FFF2-40B4-BE49-F238E27FC236}">
                <a16:creationId xmlns:a16="http://schemas.microsoft.com/office/drawing/2014/main" id="{65344DB6-C59A-D70D-018E-B476BE671E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020055"/>
            <a:ext cx="1355917" cy="365782"/>
          </a:xfrm>
          <a:prstGeom prst="rect">
            <a:avLst/>
          </a:prstGeom>
        </p:spPr>
      </p:pic>
      <p:sp>
        <p:nvSpPr>
          <p:cNvPr id="3" name="文本框 2">
            <a:extLst>
              <a:ext uri="{FF2B5EF4-FFF2-40B4-BE49-F238E27FC236}">
                <a16:creationId xmlns:a16="http://schemas.microsoft.com/office/drawing/2014/main" id="{09563D5B-3B09-2182-D7B0-CCC963994F3D}"/>
              </a:ext>
            </a:extLst>
          </p:cNvPr>
          <p:cNvSpPr txBox="1"/>
          <p:nvPr/>
        </p:nvSpPr>
        <p:spPr>
          <a:xfrm>
            <a:off x="2193183" y="190897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10" name="yt_shape_10325"/>
          <p:cNvSpPr txBox="1"/>
          <p:nvPr/>
        </p:nvSpPr>
        <p:spPr>
          <a:xfrm>
            <a:off x="540119" y="432014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如图已知六边形</a:t>
            </a:r>
            <a:r>
              <a:rPr lang="en-US" altLang="zh-CN" sz="2400" b="0" i="1" u="none">
                <a:solidFill>
                  <a:srgbClr val="000000"/>
                </a:solidFill>
                <a:effectLst/>
                <a:latin typeface="Times New Roman" pitchFamily="24"/>
                <a:ea typeface="Times New Roman" pitchFamily="24"/>
                <a:cs typeface="宋体" pitchFamily="24"/>
              </a:rPr>
              <a:t>ABCDEF</a:t>
            </a:r>
            <a:r>
              <a:rPr lang="zh-CN" altLang="zh-CN" sz="2400" b="0" i="0" u="none">
                <a:solidFill>
                  <a:srgbClr val="000000"/>
                </a:solidFill>
                <a:effectLst/>
                <a:latin typeface="Times New Roman" pitchFamily="24"/>
                <a:ea typeface="宋体" pitchFamily="24"/>
                <a:cs typeface="宋体" pitchFamily="24"/>
              </a:rPr>
              <a:t>是中心对称图形，</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CD</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，那么</a:t>
            </a:r>
            <a:r>
              <a:rPr lang="en-US" altLang="zh-CN" sz="2400" b="0" i="1" u="none">
                <a:solidFill>
                  <a:srgbClr val="000000"/>
                </a:solidFill>
                <a:effectLst/>
                <a:latin typeface="Times New Roman" pitchFamily="24"/>
                <a:ea typeface="Times New Roman" pitchFamily="24"/>
                <a:cs typeface="宋体" pitchFamily="24"/>
              </a:rPr>
              <a:t>EF</a:t>
            </a:r>
            <a:r>
              <a:rPr lang="zh-CN" altLang="zh-CN" sz="2400" b="0" i="0" u="none">
                <a:solidFill>
                  <a:srgbClr val="000000"/>
                </a:solidFill>
                <a:effectLst/>
                <a:latin typeface="Times New Roman" pitchFamily="24"/>
                <a:ea typeface="宋体" pitchFamily="24"/>
                <a:cs typeface="宋体" pitchFamily="24"/>
              </a:rPr>
              <a:t>＝</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11" name="yt_shape_10329"/>
          <p:cNvSpPr txBox="1"/>
          <p:nvPr/>
        </p:nvSpPr>
        <p:spPr>
          <a:xfrm>
            <a:off x="540000" y="7486670"/>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2" name="yt_shape_10326" title="H_130.4511">
            <a:extLst>
              <a:ext uri="{FF2B5EF4-FFF2-40B4-BE49-F238E27FC236}">
                <a16:creationId xmlns:a16="http://schemas.microsoft.com/office/drawing/2014/main" id="{249740F1-2B05-4C5A-B423-6F681AEFABC2}"/>
              </a:ext>
            </a:extLst>
          </p:cNvPr>
          <p:cNvGrpSpPr/>
          <p:nvPr/>
        </p:nvGrpSpPr>
        <p:grpSpPr>
          <a:xfrm>
            <a:off x="5376948" y="4941168"/>
            <a:ext cx="1438102" cy="1656729"/>
            <a:chOff x="0" y="0"/>
            <a:chExt cx="1438102" cy="1656729"/>
          </a:xfrm>
        </p:grpSpPr>
        <p:pic>
          <p:nvPicPr>
            <p:cNvPr id="13" name="yt_image_10326">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5" cstate="print"/>
            <a:srcRect/>
            <a:stretch>
              <a:fillRect/>
            </a:stretch>
          </p:blipFill>
          <p:spPr bwMode="auto">
            <a:xfrm>
              <a:off x="0" y="0"/>
              <a:ext cx="1438102" cy="1260729"/>
            </a:xfrm>
            <a:prstGeom prst="rect">
              <a:avLst/>
            </a:prstGeom>
            <a:noFill/>
            <a:extLst>
              <a:ext uri="{909E8E84-426E-40DD-AFC4-6F175D3DCCD1}">
                <a14:hiddenFill xmlns:a14="http://schemas.microsoft.com/office/drawing/2010/main">
                  <a:solidFill>
                    <a:srgbClr val="FFFFFF"/>
                  </a:solidFill>
                </a14:hiddenFill>
              </a:ext>
            </a:extLst>
          </p:spPr>
        </p:pic>
        <p:sp>
          <p:nvSpPr>
            <p:cNvPr id="14" name="yt_shape_10328"/>
            <p:cNvSpPr txBox="1"/>
            <p:nvPr/>
          </p:nvSpPr>
          <p:spPr>
            <a:xfrm>
              <a:off x="185770" y="1296729"/>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5" name="文本框 14">
            <a:extLst>
              <a:ext uri="{FF2B5EF4-FFF2-40B4-BE49-F238E27FC236}">
                <a16:creationId xmlns:a16="http://schemas.microsoft.com/office/drawing/2014/main" id="{EB49022C-15C7-E834-A322-3E1AB016492E}"/>
              </a:ext>
            </a:extLst>
          </p:cNvPr>
          <p:cNvSpPr txBox="1"/>
          <p:nvPr/>
        </p:nvSpPr>
        <p:spPr>
          <a:xfrm>
            <a:off x="1059708" y="4748822"/>
            <a:ext cx="332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xEl>
                                              <p:pRg st="0" end="0"/>
                                            </p:txEl>
                                          </p:spTgt>
                                        </p:tgtEl>
                                        <p:attrNameLst>
                                          <p:attrName>style.visibility</p:attrName>
                                        </p:attrNameLst>
                                      </p:cBhvr>
                                      <p:to>
                                        <p:strVal val="visible"/>
                                      </p:to>
                                    </p:set>
                                    <p:animEffect transition="in" filter="blinds(horizontal)">
                                      <p:cBhvr>
                                        <p:cTn id="12"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30" name="yt_shape_10330"/>
          <p:cNvSpPr txBox="1"/>
          <p:nvPr/>
        </p:nvSpPr>
        <p:spPr>
          <a:xfrm>
            <a:off x="540119" y="998719"/>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如图，四边形</a:t>
            </a:r>
            <a:r>
              <a:rPr lang="en-US" altLang="zh-CN" sz="2400" b="0" i="1" u="none">
                <a:solidFill>
                  <a:srgbClr val="000000"/>
                </a:solidFill>
                <a:effectLst/>
                <a:latin typeface="Times New Roman" pitchFamily="24"/>
                <a:ea typeface="Times New Roman" pitchFamily="24"/>
                <a:cs typeface="宋体" pitchFamily="24"/>
              </a:rPr>
              <a:t>ABCD</a:t>
            </a:r>
            <a:r>
              <a:rPr lang="zh-CN" altLang="zh-CN" sz="2400" b="0" i="0" u="none">
                <a:solidFill>
                  <a:srgbClr val="000000"/>
                </a:solidFill>
                <a:effectLst/>
                <a:latin typeface="Times New Roman" pitchFamily="24"/>
                <a:ea typeface="宋体" pitchFamily="24"/>
                <a:cs typeface="宋体" pitchFamily="24"/>
              </a:rPr>
              <a:t>是菱形，</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Times New Roman" pitchFamily="24"/>
                <a:ea typeface="宋体" pitchFamily="24"/>
                <a:cs typeface="宋体" pitchFamily="24"/>
              </a:rPr>
              <a:t>是两条对角线的交点，过点</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Times New Roman" pitchFamily="24"/>
                <a:ea typeface="宋体" pitchFamily="24"/>
                <a:cs typeface="宋体" pitchFamily="24"/>
              </a:rPr>
              <a:t>的三条直线将菱形分成阴影和空白部分</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当菱形的两条对角线的长分别为</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和</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时，阴影部分的面积为</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12</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10334" name="yt_shape_10334"/>
          <p:cNvSpPr txBox="1"/>
          <p:nvPr/>
        </p:nvSpPr>
        <p:spPr>
          <a:xfrm>
            <a:off x="540000" y="451827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331" name="yt_shape_10331" title="H_122.711105">
            <a:extLst>
              <a:ext uri="{FF2B5EF4-FFF2-40B4-BE49-F238E27FC236}">
                <a16:creationId xmlns:a16="http://schemas.microsoft.com/office/drawing/2014/main" id="{249740F1-2B05-4C5A-B423-6F681AEFABC2}"/>
              </a:ext>
            </a:extLst>
          </p:cNvPr>
          <p:cNvGrpSpPr/>
          <p:nvPr/>
        </p:nvGrpSpPr>
        <p:grpSpPr>
          <a:xfrm>
            <a:off x="4862788" y="2060848"/>
            <a:ext cx="2466423" cy="1558431"/>
            <a:chOff x="0" y="0"/>
            <a:chExt cx="2466423" cy="1558431"/>
          </a:xfrm>
        </p:grpSpPr>
        <p:pic>
          <p:nvPicPr>
            <p:cNvPr id="2" name="yt_image_10331">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0" y="0"/>
              <a:ext cx="2466423" cy="1162431"/>
            </a:xfrm>
            <a:prstGeom prst="rect">
              <a:avLst/>
            </a:prstGeom>
            <a:noFill/>
            <a:extLst>
              <a:ext uri="{909E8E84-426E-40DD-AFC4-6F175D3DCCD1}">
                <a14:hiddenFill xmlns:a14="http://schemas.microsoft.com/office/drawing/2010/main">
                  <a:solidFill>
                    <a:srgbClr val="FFFFFF"/>
                  </a:solidFill>
                </a14:hiddenFill>
              </a:ext>
            </a:extLst>
          </p:spPr>
        </p:pic>
        <p:sp>
          <p:nvSpPr>
            <p:cNvPr id="10333" name="yt_shape_10333"/>
            <p:cNvSpPr txBox="1"/>
            <p:nvPr/>
          </p:nvSpPr>
          <p:spPr>
            <a:xfrm>
              <a:off x="699930" y="1198431"/>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题图</a:t>
              </a:r>
            </a:p>
          </p:txBody>
        </p:sp>
      </p:grpSp>
      <p:sp>
        <p:nvSpPr>
          <p:cNvPr id="3" name="文本框 2">
            <a:extLst>
              <a:ext uri="{FF2B5EF4-FFF2-40B4-BE49-F238E27FC236}">
                <a16:creationId xmlns:a16="http://schemas.microsoft.com/office/drawing/2014/main" id="{C9342F79-2811-4FA3-EAD5-0704BFB92132}"/>
              </a:ext>
            </a:extLst>
          </p:cNvPr>
          <p:cNvSpPr txBox="1"/>
          <p:nvPr/>
        </p:nvSpPr>
        <p:spPr>
          <a:xfrm>
            <a:off x="1059708" y="1902889"/>
            <a:ext cx="484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12</a:t>
            </a:r>
            <a:endParaRPr lang="zh-CN" altLang="en-US">
              <a:solidFill>
                <a:srgbClr val="FF0000"/>
              </a:solidFill>
            </a:endParaRPr>
          </a:p>
        </p:txBody>
      </p:sp>
      <p:sp>
        <p:nvSpPr>
          <p:cNvPr id="8" name="yt_shape_10335"/>
          <p:cNvSpPr txBox="1"/>
          <p:nvPr/>
        </p:nvSpPr>
        <p:spPr>
          <a:xfrm>
            <a:off x="540119" y="3619279"/>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）和图（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）中所有的小正方形都全等，将图（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）的正方形放在图（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）中</a:t>
            </a:r>
            <a:r>
              <a:rPr lang="en-US" altLang="zh-CN" sz="2400" b="0" i="0" u="none">
                <a:solidFill>
                  <a:srgbClr val="000000"/>
                </a:solidFill>
                <a:effectLst/>
                <a:latin typeface="宋体" pitchFamily="24"/>
                <a:ea typeface="宋体" pitchFamily="24"/>
                <a:cs typeface="宋体" pitchFamily="24"/>
              </a:rPr>
              <a:t>①②③④</a:t>
            </a:r>
            <a:r>
              <a:rPr lang="zh-CN" altLang="zh-CN" sz="2400" b="0" i="0" u="none">
                <a:solidFill>
                  <a:srgbClr val="000000"/>
                </a:solidFill>
                <a:effectLst/>
                <a:latin typeface="Times New Roman" pitchFamily="24"/>
                <a:ea typeface="宋体" pitchFamily="24"/>
                <a:cs typeface="宋体" pitchFamily="24"/>
              </a:rPr>
              <a:t>的某一位置，使它与原来</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个小正方形组成的图形是中心对称图形，这个位置是</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③</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9" name="yt_shape_10339"/>
          <p:cNvSpPr txBox="1"/>
          <p:nvPr/>
        </p:nvSpPr>
        <p:spPr>
          <a:xfrm>
            <a:off x="540000" y="7215475"/>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 name="yt_shape_10336" title="H_153.8511">
            <a:extLst>
              <a:ext uri="{FF2B5EF4-FFF2-40B4-BE49-F238E27FC236}">
                <a16:creationId xmlns:a16="http://schemas.microsoft.com/office/drawing/2014/main" id="{249740F1-2B05-4C5A-B423-6F681AEFABC2}"/>
              </a:ext>
            </a:extLst>
          </p:cNvPr>
          <p:cNvGrpSpPr/>
          <p:nvPr/>
        </p:nvGrpSpPr>
        <p:grpSpPr>
          <a:xfrm>
            <a:off x="4861405" y="4725144"/>
            <a:ext cx="2469189" cy="1953909"/>
            <a:chOff x="0" y="0"/>
            <a:chExt cx="2469189" cy="1953909"/>
          </a:xfrm>
        </p:grpSpPr>
        <p:pic>
          <p:nvPicPr>
            <p:cNvPr id="11" name="yt_image_10336">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0" y="0"/>
              <a:ext cx="2469189" cy="1557909"/>
            </a:xfrm>
            <a:prstGeom prst="rect">
              <a:avLst/>
            </a:prstGeom>
            <a:noFill/>
            <a:extLst>
              <a:ext uri="{909E8E84-426E-40DD-AFC4-6F175D3DCCD1}">
                <a14:hiddenFill xmlns:a14="http://schemas.microsoft.com/office/drawing/2010/main">
                  <a:solidFill>
                    <a:srgbClr val="FFFFFF"/>
                  </a:solidFill>
                </a14:hiddenFill>
              </a:ext>
            </a:extLst>
          </p:spPr>
        </p:pic>
        <p:sp>
          <p:nvSpPr>
            <p:cNvPr id="12" name="yt_shape_10338"/>
            <p:cNvSpPr txBox="1"/>
            <p:nvPr/>
          </p:nvSpPr>
          <p:spPr>
            <a:xfrm>
              <a:off x="701313" y="1593909"/>
              <a:ext cx="1102562"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题图</a:t>
              </a:r>
            </a:p>
          </p:txBody>
        </p:sp>
      </p:grpSp>
      <p:sp>
        <p:nvSpPr>
          <p:cNvPr id="13" name="文本框 12">
            <a:extLst>
              <a:ext uri="{FF2B5EF4-FFF2-40B4-BE49-F238E27FC236}">
                <a16:creationId xmlns:a16="http://schemas.microsoft.com/office/drawing/2014/main" id="{E41516F5-BD45-8365-1512-45EE5524567B}"/>
              </a:ext>
            </a:extLst>
          </p:cNvPr>
          <p:cNvSpPr txBox="1"/>
          <p:nvPr/>
        </p:nvSpPr>
        <p:spPr>
          <a:xfrm>
            <a:off x="1669308" y="4523449"/>
            <a:ext cx="484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③</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blinds(horizontal)">
                                      <p:cBhvr>
                                        <p:cTn id="1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40" name="yt_shape_10340"/>
          <p:cNvSpPr txBox="1"/>
          <p:nvPr/>
        </p:nvSpPr>
        <p:spPr>
          <a:xfrm>
            <a:off x="540000" y="900000"/>
            <a:ext cx="3831177"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作中心对称图形</a:t>
            </a:r>
          </a:p>
        </p:txBody>
      </p:sp>
      <p:sp>
        <p:nvSpPr>
          <p:cNvPr id="10341" name="yt_shape_10341"/>
          <p:cNvSpPr txBox="1"/>
          <p:nvPr/>
        </p:nvSpPr>
        <p:spPr>
          <a:xfrm>
            <a:off x="540119" y="1348777"/>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楷体" pitchFamily="24"/>
                <a:cs typeface="宋体" pitchFamily="24"/>
              </a:rPr>
              <a:t>页第</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楷体" pitchFamily="24"/>
                <a:cs typeface="宋体" pitchFamily="24"/>
              </a:rPr>
              <a:t>题变式）</a:t>
            </a:r>
            <a:r>
              <a:rPr lang="zh-CN" altLang="zh-CN" sz="2400" b="0" i="0" u="none">
                <a:solidFill>
                  <a:srgbClr val="000000"/>
                </a:solidFill>
                <a:effectLst/>
                <a:latin typeface="Times New Roman" pitchFamily="24"/>
                <a:ea typeface="宋体" pitchFamily="24"/>
                <a:cs typeface="宋体" pitchFamily="24"/>
              </a:rPr>
              <a:t>如图，方格纸中有三个点</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，要求作一个四边形使这三个点在这个四边形的边（包括顶点）上，且四边形的顶点在方格的顶点上</a:t>
            </a:r>
            <a:r>
              <a:rPr lang="en-US" altLang="zh-CN" sz="2400" b="0" i="0" u="none">
                <a:solidFill>
                  <a:srgbClr val="000000"/>
                </a:solidFill>
                <a:effectLst/>
                <a:latin typeface="Times New Roman" pitchFamily="24"/>
                <a:ea typeface="Times New Roman" pitchFamily="24"/>
                <a:cs typeface="宋体" pitchFamily="24"/>
              </a:rPr>
              <a:t>.</a:t>
            </a:r>
          </a:p>
        </p:txBody>
      </p:sp>
      <p:pic>
        <p:nvPicPr>
          <p:cNvPr id="10342" name="yt_image_1034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560135" y="2460576"/>
            <a:ext cx="5071728" cy="1824105"/>
          </a:xfrm>
          <a:prstGeom prst="rect">
            <a:avLst/>
          </a:prstGeom>
          <a:noFill/>
          <a:extLst>
            <a:ext uri="{909E8E84-426E-40DD-AFC4-6F175D3DCCD1}">
              <a14:hiddenFill xmlns:a14="http://schemas.microsoft.com/office/drawing/2010/main">
                <a:solidFill>
                  <a:srgbClr val="FFFFFF"/>
                </a:solidFill>
              </a14:hiddenFill>
            </a:ext>
          </a:extLst>
        </p:spPr>
      </p:pic>
      <p:sp>
        <p:nvSpPr>
          <p:cNvPr id="10344" name="yt_shape_10344"/>
          <p:cNvSpPr txBox="1"/>
          <p:nvPr/>
        </p:nvSpPr>
        <p:spPr>
          <a:xfrm>
            <a:off x="540000" y="4293096"/>
            <a:ext cx="877163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）在甲图中作出的四边形是中心对称图形但不是轴对称图形；</a:t>
            </a:r>
          </a:p>
        </p:txBody>
      </p:sp>
      <p:sp>
        <p:nvSpPr>
          <p:cNvPr id="10347" name="yt_shape_10347"/>
          <p:cNvSpPr txBox="1"/>
          <p:nvPr/>
        </p:nvSpPr>
        <p:spPr>
          <a:xfrm>
            <a:off x="540000" y="5772975"/>
            <a:ext cx="577081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解：（</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）甲图：如图所示</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（答案不唯一）</a:t>
            </a:r>
            <a:r>
              <a:rPr lang="zh-CN" altLang="zh-CN" sz="100" b="0" i="0" u="none" dirty="0">
                <a:noFill/>
                <a:effectLst/>
                <a:latin typeface="Times New Roman"/>
                <a:ea typeface="宋体"/>
                <a:cs typeface="宋体"/>
              </a:rPr>
              <a:t>⁠</a:t>
            </a:r>
          </a:p>
        </p:txBody>
      </p:sp>
      <p:sp>
        <p:nvSpPr>
          <p:cNvPr id="10348" name="yt_shape_10348"/>
          <p:cNvSpPr txBox="1"/>
          <p:nvPr/>
        </p:nvSpPr>
        <p:spPr>
          <a:xfrm>
            <a:off x="540000" y="6252278"/>
            <a:ext cx="515525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）乙图：如图所示</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（答案不唯一）</a:t>
            </a:r>
            <a:r>
              <a:rPr lang="zh-CN" altLang="zh-CN" sz="100" b="0" i="0" u="none" dirty="0">
                <a:noFill/>
                <a:effectLst/>
                <a:latin typeface="Times New Roman"/>
                <a:ea typeface="宋体"/>
                <a:cs typeface="宋体"/>
              </a:rPr>
              <a:t>⁠</a:t>
            </a:r>
          </a:p>
        </p:txBody>
      </p:sp>
      <p:pic>
        <p:nvPicPr>
          <p:cNvPr id="3" name="yt_shape_1697708339913">
            <a:extLst>
              <a:ext uri="{FF2B5EF4-FFF2-40B4-BE49-F238E27FC236}">
                <a16:creationId xmlns:a16="http://schemas.microsoft.com/office/drawing/2014/main" id="{4B34D6F6-D99D-FE10-750B-988CC0C671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939327"/>
            <a:ext cx="1355917" cy="365782"/>
          </a:xfrm>
          <a:prstGeom prst="rect">
            <a:avLst/>
          </a:prstGeom>
        </p:spPr>
      </p:pic>
      <p:sp>
        <p:nvSpPr>
          <p:cNvPr id="2" name="文本框 1">
            <a:extLst>
              <a:ext uri="{FF2B5EF4-FFF2-40B4-BE49-F238E27FC236}">
                <a16:creationId xmlns:a16="http://schemas.microsoft.com/office/drawing/2014/main" id="{55640A4E-C77E-B399-2209-737464912DD6}"/>
              </a:ext>
            </a:extLst>
          </p:cNvPr>
          <p:cNvSpPr txBox="1"/>
          <p:nvPr/>
        </p:nvSpPr>
        <p:spPr>
          <a:xfrm>
            <a:off x="449989" y="4711217"/>
            <a:ext cx="5895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）甲图：如图所示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（答案不唯一）</a:t>
            </a:r>
            <a:endParaRPr lang="zh-CN" altLang="en-US" dirty="0">
              <a:solidFill>
                <a:srgbClr val="FF0000"/>
              </a:solidFill>
            </a:endParaRPr>
          </a:p>
        </p:txBody>
      </p:sp>
      <p:pic>
        <p:nvPicPr>
          <p:cNvPr id="13" name="yt_image_10350">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rotWithShape="1">
          <a:blip r:embed="rId4" cstate="print"/>
          <a:srcRect r="69325"/>
          <a:stretch/>
        </p:blipFill>
        <p:spPr bwMode="auto">
          <a:xfrm>
            <a:off x="6370137" y="5101163"/>
            <a:ext cx="1458216" cy="16402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49" name="yt_shape_10349"/>
          <p:cNvSpPr txBox="1"/>
          <p:nvPr/>
        </p:nvSpPr>
        <p:spPr>
          <a:xfrm>
            <a:off x="540000" y="890735"/>
            <a:ext cx="515525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）丙图：如图所示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（答案不唯一）</a:t>
            </a:r>
            <a:r>
              <a:rPr lang="zh-CN" altLang="zh-CN" sz="100" b="0" i="0" u="none">
                <a:noFill/>
                <a:effectLst/>
                <a:latin typeface="Times New Roman"/>
                <a:ea typeface="宋体"/>
                <a:cs typeface="宋体"/>
              </a:rPr>
              <a:t>⁠</a:t>
            </a:r>
          </a:p>
        </p:txBody>
      </p:sp>
      <p:sp>
        <p:nvSpPr>
          <p:cNvPr id="10351" name="yt_shape_10351"/>
          <p:cNvSpPr txBox="1"/>
          <p:nvPr/>
        </p:nvSpPr>
        <p:spPr>
          <a:xfrm>
            <a:off x="3510613" y="2744691"/>
            <a:ext cx="4802918" cy="1485791"/>
          </a:xfrm>
          <a:prstGeom prst="rect">
            <a:avLst/>
          </a:prstGeom>
        </p:spPr>
        <p:txBody>
          <a:bodyPr vert="horz" wrap="none" lIns="0" tIns="0" rIns="0" bIns="0" rtlCol="0">
            <a:spAutoFit/>
          </a:bodyPr>
          <a:lstStyle/>
          <a:p>
            <a:pPr algn="l" eaLnBrk="1" latinLnBrk="0" hangingPunct="0">
              <a:lnSpc>
                <a:spcPct val="129999"/>
              </a:lnSpc>
            </a:pPr>
            <a:r>
              <a:rPr lang="en-US" altLang="zh-CN" sz="8250" b="0" i="0" u="none" spc="-8250" dirty="0">
                <a:solidFill>
                  <a:srgbClr val="1EE3CF"/>
                </a:solidFill>
                <a:effectLst/>
                <a:latin typeface="Times New Roman" pitchFamily="82"/>
                <a:ea typeface="宋体" pitchFamily="82"/>
                <a:cs typeface="宋体" pitchFamily="82"/>
              </a:rPr>
              <a:t> </a:t>
            </a:r>
            <a:r>
              <a:rPr lang="en-US" altLang="zh-CN" sz="8250" b="0" i="0" u="none" spc="35390" dirty="0">
                <a:solidFill>
                  <a:srgbClr val="1EE3CF"/>
                </a:solidFill>
                <a:effectLst/>
                <a:latin typeface="Times New Roman" pitchFamily="82"/>
                <a:ea typeface="宋体" pitchFamily="82"/>
                <a:cs typeface="宋体" pitchFamily="82"/>
              </a:rPr>
              <a:t> </a:t>
            </a:r>
            <a:r>
              <a:rPr lang="zh-CN" altLang="zh-CN" sz="100" b="0" i="0" u="none" dirty="0">
                <a:noFill/>
                <a:effectLst/>
                <a:latin typeface="Times New Roman"/>
                <a:ea typeface="宋体"/>
                <a:cs typeface="宋体"/>
              </a:rPr>
              <a:t>⁠</a:t>
            </a:r>
          </a:p>
        </p:txBody>
      </p:sp>
      <p:pic>
        <p:nvPicPr>
          <p:cNvPr id="10350" name="yt_image_10350">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rotWithShape="1">
          <a:blip r:embed="rId2" cstate="print"/>
          <a:srcRect l="33179" r="31982"/>
          <a:stretch/>
        </p:blipFill>
        <p:spPr bwMode="auto">
          <a:xfrm>
            <a:off x="4511824" y="2027003"/>
            <a:ext cx="1656184" cy="1640205"/>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64FBFEDC-71D0-C3AB-BBC5-5DCE26A0802F}"/>
              </a:ext>
            </a:extLst>
          </p:cNvPr>
          <p:cNvSpPr txBox="1"/>
          <p:nvPr/>
        </p:nvSpPr>
        <p:spPr>
          <a:xfrm>
            <a:off x="444499" y="4207161"/>
            <a:ext cx="5285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）丙图：如图所示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（答案不唯一）</a:t>
            </a:r>
            <a:endParaRPr lang="zh-CN" altLang="en-US" dirty="0">
              <a:solidFill>
                <a:srgbClr val="FF0000"/>
              </a:solidFill>
            </a:endParaRPr>
          </a:p>
        </p:txBody>
      </p:sp>
      <p:sp>
        <p:nvSpPr>
          <p:cNvPr id="6" name="yt_shape_10345"/>
          <p:cNvSpPr txBox="1"/>
          <p:nvPr/>
        </p:nvSpPr>
        <p:spPr>
          <a:xfrm>
            <a:off x="540000" y="910567"/>
            <a:ext cx="877163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）在乙图中作出的四边形是轴对称图形但不是中心对称图形；</a:t>
            </a:r>
          </a:p>
        </p:txBody>
      </p:sp>
      <p:sp>
        <p:nvSpPr>
          <p:cNvPr id="7" name="yt_shape_10346"/>
          <p:cNvSpPr txBox="1"/>
          <p:nvPr/>
        </p:nvSpPr>
        <p:spPr>
          <a:xfrm>
            <a:off x="540000" y="3767577"/>
            <a:ext cx="854080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）在丙图中作出的四边形既是轴对称图形又是中心对称图形</a:t>
            </a:r>
            <a:r>
              <a:rPr lang="en-US" altLang="zh-CN" sz="2400" b="0" i="0" u="none" dirty="0">
                <a:solidFill>
                  <a:srgbClr val="000000"/>
                </a:solidFill>
                <a:effectLst/>
                <a:latin typeface="Times New Roman" pitchFamily="24"/>
                <a:ea typeface="Times New Roman" pitchFamily="24"/>
                <a:cs typeface="宋体" pitchFamily="24"/>
              </a:rPr>
              <a:t>.</a:t>
            </a:r>
          </a:p>
        </p:txBody>
      </p:sp>
      <p:sp>
        <p:nvSpPr>
          <p:cNvPr id="8" name="文本框 7">
            <a:extLst>
              <a:ext uri="{FF2B5EF4-FFF2-40B4-BE49-F238E27FC236}">
                <a16:creationId xmlns:a16="http://schemas.microsoft.com/office/drawing/2014/main" id="{846C4496-EF46-A214-43EE-9DF06CA5A92B}"/>
              </a:ext>
            </a:extLst>
          </p:cNvPr>
          <p:cNvSpPr txBox="1"/>
          <p:nvPr/>
        </p:nvSpPr>
        <p:spPr>
          <a:xfrm>
            <a:off x="449989" y="1326841"/>
            <a:ext cx="5285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）乙图：如图所示</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（答案不唯一）</a:t>
            </a:r>
            <a:endParaRPr lang="zh-CN" altLang="en-US" dirty="0">
              <a:solidFill>
                <a:srgbClr val="FF0000"/>
              </a:solidFill>
            </a:endParaRPr>
          </a:p>
        </p:txBody>
      </p:sp>
      <p:pic>
        <p:nvPicPr>
          <p:cNvPr id="9" name="yt_image_10342">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6544936" y="1437730"/>
            <a:ext cx="5071728" cy="1824105"/>
          </a:xfrm>
          <a:prstGeom prst="rect">
            <a:avLst/>
          </a:prstGeom>
          <a:noFill/>
          <a:extLst>
            <a:ext uri="{909E8E84-426E-40DD-AFC4-6F175D3DCCD1}">
              <a14:hiddenFill xmlns:a14="http://schemas.microsoft.com/office/drawing/2010/main">
                <a:solidFill>
                  <a:srgbClr val="FFFFFF"/>
                </a:solidFill>
              </a14:hiddenFill>
            </a:ext>
          </a:extLst>
        </p:spPr>
      </p:pic>
      <p:pic>
        <p:nvPicPr>
          <p:cNvPr id="10" name="yt_image_10350">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rotWithShape="1">
          <a:blip r:embed="rId2" cstate="print"/>
          <a:srcRect l="68500"/>
          <a:stretch/>
        </p:blipFill>
        <p:spPr bwMode="auto">
          <a:xfrm>
            <a:off x="4591190" y="5053636"/>
            <a:ext cx="1497451" cy="16402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350"/>
                                        </p:tgtEl>
                                        <p:attrNameLst>
                                          <p:attrName>style.visibility</p:attrName>
                                        </p:attrNameLst>
                                      </p:cBhvr>
                                      <p:to>
                                        <p:strVal val="visible"/>
                                      </p:to>
                                    </p:set>
                                    <p:animEffect transition="in" filter="blinds(horizontal)">
                                      <p:cBhvr>
                                        <p:cTn id="12" dur="500"/>
                                        <p:tgtEl>
                                          <p:spTgt spid="1035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linds(horizontal)">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8"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54" name="yt_shape_10354"/>
          <p:cNvSpPr txBox="1"/>
          <p:nvPr/>
        </p:nvSpPr>
        <p:spPr>
          <a:xfrm>
            <a:off x="540000" y="966721"/>
            <a:ext cx="3976345"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cs typeface="宋体" pitchFamily="32"/>
              </a:rPr>
              <a:t> </a:t>
            </a:r>
            <a:r>
              <a:rPr lang="en-US" altLang="zh-CN" sz="3200" b="0" i="0" u="none" spc="30207">
                <a:solidFill>
                  <a:srgbClr val="1EE3CF"/>
                </a:solidFill>
                <a:effectLst/>
                <a:latin typeface="Times New Roman" pitchFamily="32"/>
                <a:ea typeface="宋体" pitchFamily="32"/>
                <a:cs typeface="宋体" pitchFamily="32"/>
              </a:rPr>
              <a:t> </a:t>
            </a:r>
          </a:p>
        </p:txBody>
      </p:sp>
      <p:pic>
        <p:nvPicPr>
          <p:cNvPr id="10353" name="yt_image_10353">
            <a:extLst>
              <a:ext uri="">
                <a16:creationId xmlns:a16="http://schemas.microsoft.com/office/drawing/2014/main" xmlns:a14="http://schemas.microsoft.com/office/drawing/2010/main" xmlns:mc="http://schemas.openxmlformats.org/markup-compatibility/2006"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66721"/>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0356" name="yt_shape_10356"/>
          <p:cNvSpPr txBox="1"/>
          <p:nvPr/>
        </p:nvSpPr>
        <p:spPr>
          <a:xfrm>
            <a:off x="540000" y="1658590"/>
            <a:ext cx="597599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下列图形中，是中心对称图形的有（</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0358" name="yt_table_10358_skip"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12705832"/>
              </p:ext>
            </p:extLst>
          </p:nvPr>
        </p:nvGraphicFramePr>
        <p:xfrm>
          <a:off x="540000" y="3141225"/>
          <a:ext cx="8114666" cy="475488"/>
        </p:xfrm>
        <a:graphic>
          <a:graphicData uri="http://schemas.openxmlformats.org/drawingml/2006/table">
            <a:tbl>
              <a:tblPr/>
              <a:tblGrid>
                <a:gridCol w="2270443">
                  <a:extLst>
                    <a:ext uri="{9D8B030D-6E8A-4147-A177-3AD203B41FA5}">
                      <a16:colId xmlns:a16="http://schemas.microsoft.com/office/drawing/2014/main" val="10032"/>
                    </a:ext>
                  </a:extLst>
                </a:gridCol>
                <a:gridCol w="2252980">
                  <a:extLst>
                    <a:ext uri="{9D8B030D-6E8A-4147-A177-3AD203B41FA5}">
                      <a16:colId xmlns:a16="http://schemas.microsoft.com/office/drawing/2014/main" val="10033"/>
                    </a:ext>
                  </a:extLst>
                </a:gridCol>
                <a:gridCol w="2252980">
                  <a:extLst>
                    <a:ext uri="{9D8B030D-6E8A-4147-A177-3AD203B41FA5}">
                      <a16:colId xmlns:a16="http://schemas.microsoft.com/office/drawing/2014/main" val="10034"/>
                    </a:ext>
                  </a:extLst>
                </a:gridCol>
                <a:gridCol w="1338263">
                  <a:extLst>
                    <a:ext uri="{9D8B030D-6E8A-4147-A177-3AD203B41FA5}">
                      <a16:colId xmlns:a16="http://schemas.microsoft.com/office/drawing/2014/main" val="1003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A.1</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B.2</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C.3</a:t>
                      </a:r>
                      <a:r>
                        <a:rPr lang="zh-CN" altLang="zh-CN" sz="2400" b="0" i="0" u="none" dirty="0">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D.4</a:t>
                      </a:r>
                      <a:r>
                        <a:rPr lang="zh-CN" altLang="zh-CN" sz="2400" b="0" i="0" u="none" dirty="0">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26"/>
                  </a:ext>
                </a:extLst>
              </a:tr>
            </a:tbl>
          </a:graphicData>
        </a:graphic>
      </p:graphicFrame>
      <p:pic>
        <p:nvPicPr>
          <p:cNvPr id="10357" name="yt_image_10357_skip" title="H_79.02">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3735990" y="2137893"/>
            <a:ext cx="4718610" cy="1003554"/>
          </a:xfrm>
          <a:prstGeom prst="rect">
            <a:avLst/>
          </a:prstGeom>
          <a:noFill/>
          <a:extLst>
            <a:ext uri="{909E8E84-426E-40DD-AFC4-6F175D3DCCD1}">
              <a14:hiddenFill xmlns:a14="http://schemas.microsoft.com/office/drawing/2010/main">
                <a:solidFill>
                  <a:srgbClr val="FFFFFF"/>
                </a:solidFill>
              </a14:hiddenFill>
            </a:ext>
          </a:extLst>
        </p:spPr>
      </p:pic>
      <p:sp>
        <p:nvSpPr>
          <p:cNvPr id="10360" name="yt_shape_10360"/>
          <p:cNvSpPr txBox="1"/>
          <p:nvPr/>
        </p:nvSpPr>
        <p:spPr>
          <a:xfrm>
            <a:off x="540119" y="366739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黑体" pitchFamily="24"/>
                <a:cs typeface="宋体" pitchFamily="24"/>
              </a:rPr>
              <a:t>（安徽阜阳颍州区月考）</a:t>
            </a:r>
            <a:r>
              <a:rPr lang="zh-CN" altLang="zh-CN" sz="2400" b="0" i="0" u="none">
                <a:solidFill>
                  <a:srgbClr val="000000"/>
                </a:solidFill>
                <a:effectLst/>
                <a:latin typeface="Times New Roman" pitchFamily="24"/>
                <a:ea typeface="宋体" pitchFamily="24"/>
                <a:cs typeface="宋体" pitchFamily="24"/>
              </a:rPr>
              <a:t>如图是一块正方形草地，要在上面修建两条交叉的小路，使得这两条小路将草地分成的四部分面积相等，修路的方法有（</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0362" name="yt_table_10362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7074146"/>
              </p:ext>
            </p:extLst>
          </p:nvPr>
        </p:nvGraphicFramePr>
        <p:xfrm>
          <a:off x="540000" y="4626831"/>
          <a:ext cx="6318886" cy="950976"/>
        </p:xfrm>
        <a:graphic>
          <a:graphicData uri="http://schemas.openxmlformats.org/drawingml/2006/table">
            <a:tbl>
              <a:tblPr/>
              <a:tblGrid>
                <a:gridCol w="4523423">
                  <a:extLst>
                    <a:ext uri="{9D8B030D-6E8A-4147-A177-3AD203B41FA5}">
                      <a16:colId xmlns:a16="http://schemas.microsoft.com/office/drawing/2014/main" val="10036"/>
                    </a:ext>
                  </a:extLst>
                </a:gridCol>
                <a:gridCol w="1795463">
                  <a:extLst>
                    <a:ext uri="{9D8B030D-6E8A-4147-A177-3AD203B41FA5}">
                      <a16:colId xmlns:a16="http://schemas.microsoft.com/office/drawing/2014/main" val="1003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A.1</a:t>
                      </a:r>
                      <a:r>
                        <a:rPr lang="zh-CN" altLang="zh-CN" sz="2400" b="0" i="0" u="none">
                          <a:solidFill>
                            <a:srgbClr val="000000"/>
                          </a:solidFill>
                          <a:effectLst/>
                          <a:latin typeface="Times New Roman" pitchFamily="24"/>
                          <a:ea typeface="宋体" pitchFamily="24"/>
                          <a:cs typeface="宋体" pitchFamily="24"/>
                        </a:rPr>
                        <a:t>种</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B.2</a:t>
                      </a:r>
                      <a:r>
                        <a:rPr lang="zh-CN" altLang="zh-CN" sz="2400" b="0" i="0" u="none">
                          <a:solidFill>
                            <a:srgbClr val="000000"/>
                          </a:solidFill>
                          <a:effectLst/>
                          <a:latin typeface="Times New Roman" pitchFamily="24"/>
                          <a:ea typeface="宋体" pitchFamily="24"/>
                          <a:cs typeface="宋体" pitchFamily="24"/>
                        </a:rPr>
                        <a:t>种</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2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C.4</a:t>
                      </a:r>
                      <a:r>
                        <a:rPr lang="zh-CN" altLang="zh-CN" sz="2400" b="0" i="0" u="none">
                          <a:solidFill>
                            <a:srgbClr val="000000"/>
                          </a:solidFill>
                          <a:effectLst/>
                          <a:latin typeface="Times New Roman" pitchFamily="24"/>
                          <a:ea typeface="宋体" pitchFamily="24"/>
                          <a:cs typeface="宋体" pitchFamily="24"/>
                        </a:rPr>
                        <a:t>种</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无数种</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028"/>
                  </a:ext>
                </a:extLst>
              </a:tr>
            </a:tbl>
          </a:graphicData>
        </a:graphic>
      </p:graphicFrame>
      <p:pic>
        <p:nvPicPr>
          <p:cNvPr id="10361" name="yt_image_10361_skip" title="H_92.79">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4" cstate="print"/>
          <a:srcRect/>
          <a:stretch>
            <a:fillRect/>
          </a:stretch>
        </p:blipFill>
        <p:spPr bwMode="auto">
          <a:xfrm>
            <a:off x="10471310" y="4626831"/>
            <a:ext cx="1178433" cy="117843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EE49959F-AAA5-EB0B-5C55-28D137B00238}"/>
              </a:ext>
            </a:extLst>
          </p:cNvPr>
          <p:cNvSpPr txBox="1"/>
          <p:nvPr/>
        </p:nvSpPr>
        <p:spPr>
          <a:xfrm>
            <a:off x="5707789" y="161178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3" name="文本框 2">
            <a:extLst>
              <a:ext uri="{FF2B5EF4-FFF2-40B4-BE49-F238E27FC236}">
                <a16:creationId xmlns:a16="http://schemas.microsoft.com/office/drawing/2014/main" id="{2A381D2E-CD51-9383-47B0-CD9945003F0A}"/>
              </a:ext>
            </a:extLst>
          </p:cNvPr>
          <p:cNvSpPr txBox="1"/>
          <p:nvPr/>
        </p:nvSpPr>
        <p:spPr>
          <a:xfrm>
            <a:off x="9746507" y="409607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364" name="yt_shape_10364"/>
          <p:cNvSpPr txBox="1"/>
          <p:nvPr/>
        </p:nvSpPr>
        <p:spPr>
          <a:xfrm>
            <a:off x="540000" y="908720"/>
            <a:ext cx="8793882"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如图，由</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个全等的正方形组成的</a:t>
            </a:r>
            <a:r>
              <a:rPr lang="en-US" altLang="zh-CN" sz="2400" b="0" i="0" u="none">
                <a:solidFill>
                  <a:srgbClr val="000000"/>
                </a:solidFill>
                <a:effectLst/>
                <a:latin typeface="Times New Roman" pitchFamily="24"/>
                <a:ea typeface="Times New Roman" pitchFamily="24"/>
                <a:cs typeface="宋体" pitchFamily="24"/>
              </a:rPr>
              <a:t>L</a:t>
            </a:r>
            <a:r>
              <a:rPr lang="zh-CN" altLang="zh-CN" sz="2400" b="0" i="0" u="none">
                <a:solidFill>
                  <a:srgbClr val="000000"/>
                </a:solidFill>
                <a:effectLst/>
                <a:latin typeface="Times New Roman" pitchFamily="24"/>
                <a:ea typeface="宋体" pitchFamily="24"/>
                <a:cs typeface="宋体" pitchFamily="24"/>
              </a:rPr>
              <a:t>形图案，请按下列要求画图</a:t>
            </a:r>
            <a:r>
              <a:rPr lang="en-US" altLang="zh-CN" sz="2400" b="0" i="0" u="none">
                <a:solidFill>
                  <a:srgbClr val="000000"/>
                </a:solidFill>
                <a:effectLst/>
                <a:latin typeface="Times New Roman" pitchFamily="24"/>
                <a:ea typeface="Times New Roman" pitchFamily="24"/>
                <a:cs typeface="宋体" pitchFamily="24"/>
              </a:rPr>
              <a:t>.</a:t>
            </a:r>
          </a:p>
        </p:txBody>
      </p:sp>
      <p:pic>
        <p:nvPicPr>
          <p:cNvPr id="10365" name="yt_image_1036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086446" y="1540387"/>
            <a:ext cx="4019106" cy="1958679"/>
          </a:xfrm>
          <a:prstGeom prst="rect">
            <a:avLst/>
          </a:prstGeom>
          <a:noFill/>
          <a:extLst>
            <a:ext uri="{909E8E84-426E-40DD-AFC4-6F175D3DCCD1}">
              <a14:hiddenFill xmlns:a14="http://schemas.microsoft.com/office/drawing/2010/main">
                <a:solidFill>
                  <a:srgbClr val="FFFFFF"/>
                </a:solidFill>
              </a14:hiddenFill>
            </a:ext>
          </a:extLst>
        </p:spPr>
      </p:pic>
      <p:sp>
        <p:nvSpPr>
          <p:cNvPr id="10367" name="yt_shape_10367"/>
          <p:cNvSpPr txBox="1"/>
          <p:nvPr/>
        </p:nvSpPr>
        <p:spPr>
          <a:xfrm>
            <a:off x="540000" y="3549422"/>
            <a:ext cx="1007968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）在图</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中添加</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个正方形，使它成中心对称图形（不能是轴对称图形）</a:t>
            </a:r>
            <a:r>
              <a:rPr lang="en-US" altLang="zh-CN" sz="2400" b="0" i="0" u="none">
                <a:solidFill>
                  <a:srgbClr val="000000"/>
                </a:solidFill>
                <a:effectLst/>
                <a:latin typeface="Times New Roman" pitchFamily="24"/>
                <a:ea typeface="Times New Roman" pitchFamily="24"/>
                <a:cs typeface="宋体" pitchFamily="24"/>
              </a:rPr>
              <a:t>.</a:t>
            </a:r>
          </a:p>
        </p:txBody>
      </p:sp>
      <p:sp>
        <p:nvSpPr>
          <p:cNvPr id="5" name="yt_shape_10369"/>
          <p:cNvSpPr txBox="1"/>
          <p:nvPr/>
        </p:nvSpPr>
        <p:spPr>
          <a:xfrm>
            <a:off x="540000" y="4195886"/>
            <a:ext cx="284693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）如图</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所示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6" name="yt_shape_10371"/>
          <p:cNvSpPr txBox="1"/>
          <p:nvPr/>
        </p:nvSpPr>
        <p:spPr>
          <a:xfrm>
            <a:off x="5361230" y="4827553"/>
            <a:ext cx="1064715" cy="1143646"/>
          </a:xfrm>
          <a:prstGeom prst="rect">
            <a:avLst/>
          </a:prstGeom>
        </p:spPr>
        <p:txBody>
          <a:bodyPr vert="horz" wrap="none" lIns="0" tIns="0" rIns="0" bIns="0" rtlCol="0">
            <a:spAutoFit/>
          </a:bodyPr>
          <a:lstStyle/>
          <a:p>
            <a:pPr algn="l" eaLnBrk="1" latinLnBrk="0" hangingPunct="0">
              <a:lnSpc>
                <a:spcPct val="129999"/>
              </a:lnSpc>
            </a:pPr>
            <a:r>
              <a:rPr lang="en-US" altLang="zh-CN" sz="6350" b="0" i="0" u="none" spc="-6350">
                <a:solidFill>
                  <a:srgbClr val="1EE3CF"/>
                </a:solidFill>
                <a:effectLst/>
                <a:latin typeface="Times New Roman" pitchFamily="64"/>
                <a:ea typeface="宋体" pitchFamily="64"/>
                <a:cs typeface="宋体" pitchFamily="64"/>
              </a:rPr>
              <a:t> </a:t>
            </a:r>
            <a:r>
              <a:rPr lang="en-US" altLang="zh-CN" sz="6350" b="0" i="0" u="none" spc="6715">
                <a:solidFill>
                  <a:srgbClr val="1EE3CF"/>
                </a:solidFill>
                <a:effectLst/>
                <a:latin typeface="Times New Roman" pitchFamily="64"/>
                <a:ea typeface="宋体" pitchFamily="64"/>
                <a:cs typeface="宋体" pitchFamily="64"/>
              </a:rPr>
              <a:t> </a:t>
            </a:r>
            <a:r>
              <a:rPr lang="zh-CN" altLang="zh-CN" sz="100" b="0" i="0" u="none">
                <a:noFill/>
                <a:effectLst/>
                <a:latin typeface="Times New Roman"/>
                <a:ea typeface="宋体"/>
                <a:cs typeface="宋体"/>
              </a:rPr>
              <a:t>⁠</a:t>
            </a:r>
          </a:p>
        </p:txBody>
      </p:sp>
      <p:pic>
        <p:nvPicPr>
          <p:cNvPr id="7" name="yt_image_10370">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5361230" y="4827553"/>
            <a:ext cx="1052623" cy="1272159"/>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1627C3F5-A745-3F63-71AC-8935EBD93A95}"/>
              </a:ext>
            </a:extLst>
          </p:cNvPr>
          <p:cNvSpPr txBox="1"/>
          <p:nvPr/>
        </p:nvSpPr>
        <p:spPr>
          <a:xfrm>
            <a:off x="449989" y="4149080"/>
            <a:ext cx="2999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）如图</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所示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TotalTime>
  <Words>1316</Words>
  <Application>Microsoft Office PowerPoint</Application>
  <PresentationFormat>宽屏</PresentationFormat>
  <Paragraphs>103</Paragraphs>
  <Slides>15</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15</vt:i4>
      </vt:variant>
    </vt:vector>
  </HeadingPairs>
  <TitlesOfParts>
    <vt:vector size="29" baseType="lpstr">
      <vt:lpstr>Finished</vt:lpstr>
      <vt:lpstr>等线</vt:lpstr>
      <vt:lpstr>等线 Light</vt:lpstr>
      <vt:lpstr>黑体</vt:lpstr>
      <vt:lpstr>华文行楷</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李富贵儿</cp:lastModifiedBy>
  <cp:revision>45</cp:revision>
  <dcterms:created xsi:type="dcterms:W3CDTF">2023-05-05T05:33:04Z</dcterms:created>
  <dcterms:modified xsi:type="dcterms:W3CDTF">2023-10-19T15:34:49Z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