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2" r:id="rId6"/>
    <p:sldId id="373" r:id="rId7"/>
    <p:sldId id="374" r:id="rId8"/>
    <p:sldId id="376" r:id="rId9"/>
    <p:sldId id="378" r:id="rId10"/>
    <p:sldId id="381" r:id="rId11"/>
    <p:sldId id="383" r:id="rId12"/>
    <p:sldId id="384" r:id="rId13"/>
    <p:sldId id="388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bin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bin"/><Relationship Id="rId4" Type="http://schemas.openxmlformats.org/officeDocument/2006/relationships/image" Target="../media/image2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0" name="yt_shape_13610"/>
          <p:cNvSpPr txBox="1"/>
          <p:nvPr/>
        </p:nvSpPr>
        <p:spPr>
          <a:xfrm>
            <a:off x="540000" y="836712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609" name="yt_image_1360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2" name="yt_shape_13612"/>
          <p:cNvSpPr txBox="1"/>
          <p:nvPr/>
        </p:nvSpPr>
        <p:spPr>
          <a:xfrm>
            <a:off x="540119" y="153429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自几何体的前方向后投射，在正面投影面上得到的视图称为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主视图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；自几何体的上方向下投射，在水平投影面上得到的视图称为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俯视图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；自几何体的左侧向右投射，在侧面投影面上得到的视图称为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左视图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613" name="yt_shape_13613"/>
          <p:cNvSpPr txBox="1"/>
          <p:nvPr/>
        </p:nvSpPr>
        <p:spPr>
          <a:xfrm>
            <a:off x="540119" y="29738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三视图的画法：长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对正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，高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平齐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，宽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在画三视图时，看不见的轮廓线应画成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虚线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，看得见的轮廓线应画成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实线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B787A0-A2D4-DD6B-096C-0CFAD050E52C}"/>
              </a:ext>
            </a:extLst>
          </p:cNvPr>
          <p:cNvSpPr txBox="1"/>
          <p:nvPr/>
        </p:nvSpPr>
        <p:spPr>
          <a:xfrm>
            <a:off x="8908307" y="148748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主视图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6EE1CE-C2EE-FE75-6DB9-95A3AAE1B807}"/>
              </a:ext>
            </a:extLst>
          </p:cNvPr>
          <p:cNvSpPr txBox="1"/>
          <p:nvPr/>
        </p:nvSpPr>
        <p:spPr>
          <a:xfrm>
            <a:off x="7765307" y="19629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俯视图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8DE2D6-E730-9957-E91E-758E13A161BC}"/>
              </a:ext>
            </a:extLst>
          </p:cNvPr>
          <p:cNvSpPr txBox="1"/>
          <p:nvPr/>
        </p:nvSpPr>
        <p:spPr>
          <a:xfrm>
            <a:off x="6546107" y="243846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左视图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012A15-A827-366E-6D10-B1EDF749BCE2}"/>
              </a:ext>
            </a:extLst>
          </p:cNvPr>
          <p:cNvSpPr txBox="1"/>
          <p:nvPr/>
        </p:nvSpPr>
        <p:spPr>
          <a:xfrm>
            <a:off x="3421908" y="292705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D9FB383-2834-3749-999E-9C4C2B41326E}"/>
              </a:ext>
            </a:extLst>
          </p:cNvPr>
          <p:cNvSpPr txBox="1"/>
          <p:nvPr/>
        </p:nvSpPr>
        <p:spPr>
          <a:xfrm>
            <a:off x="5250708" y="292705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平齐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61CC1CC-6070-C435-B9C4-A2EB98249006}"/>
              </a:ext>
            </a:extLst>
          </p:cNvPr>
          <p:cNvSpPr txBox="1"/>
          <p:nvPr/>
        </p:nvSpPr>
        <p:spPr>
          <a:xfrm>
            <a:off x="7079507" y="292705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1EA98B9-9DF6-DBB9-0A2A-7F75E243B1FE}"/>
              </a:ext>
            </a:extLst>
          </p:cNvPr>
          <p:cNvSpPr txBox="1"/>
          <p:nvPr/>
        </p:nvSpPr>
        <p:spPr>
          <a:xfrm>
            <a:off x="2583708" y="340254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虚线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1001B4D-F607-2ADD-C723-7C4B6F3EAAB5}"/>
              </a:ext>
            </a:extLst>
          </p:cNvPr>
          <p:cNvSpPr txBox="1"/>
          <p:nvPr/>
        </p:nvSpPr>
        <p:spPr>
          <a:xfrm>
            <a:off x="7155707" y="340254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实线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3" name="yt_shape_13683"/>
          <p:cNvSpPr txBox="1"/>
          <p:nvPr/>
        </p:nvSpPr>
        <p:spPr>
          <a:xfrm>
            <a:off x="540119" y="9703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小明根据下列模型，分别面出了它们的三视图，他画的是否都正确？若不正确，请你帮他修改一下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684" name="yt_shape_13684"/>
          <p:cNvSpPr txBox="1"/>
          <p:nvPr/>
        </p:nvSpPr>
        <p:spPr>
          <a:xfrm>
            <a:off x="540000" y="1929805"/>
            <a:ext cx="5148845" cy="87344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4850" b="0" i="0" u="none">
                <a:noFill/>
                <a:effectLst/>
                <a:latin typeface="Times New Roman" pitchFamily="48"/>
                <a:ea typeface="Times New Roman" pitchFamily="48"/>
                <a:cs typeface="宋体" pitchFamily="48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                                  </a:t>
            </a:r>
            <a:r>
              <a:rPr lang="en-US" altLang="zh-CN" sz="2200" b="0" i="0" u="none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cs typeface="宋体" pitchFamily="22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</a:p>
        </p:txBody>
      </p:sp>
      <p:sp>
        <p:nvSpPr>
          <p:cNvPr id="13685" name="yt_shape_13685"/>
          <p:cNvSpPr txBox="1"/>
          <p:nvPr/>
        </p:nvSpPr>
        <p:spPr>
          <a:xfrm>
            <a:off x="540000" y="2854037"/>
            <a:ext cx="62324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解：主视图和左视图不正确，改正后如图所示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687" name="yt_shape_13687"/>
          <p:cNvSpPr txBox="1"/>
          <p:nvPr/>
        </p:nvSpPr>
        <p:spPr>
          <a:xfrm>
            <a:off x="4940139" y="3485704"/>
            <a:ext cx="1913729" cy="52232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900" b="0" i="0" u="none" spc="-2900">
                <a:solidFill>
                  <a:srgbClr val="1EE3CF"/>
                </a:solidFill>
                <a:effectLst/>
                <a:latin typeface="Times New Roman" pitchFamily="29"/>
                <a:ea typeface="宋体" pitchFamily="29"/>
                <a:cs typeface="宋体" pitchFamily="29"/>
              </a:rPr>
              <a:t> </a:t>
            </a:r>
            <a:r>
              <a:rPr lang="en-US" altLang="zh-CN" sz="2900" b="0" i="0" u="none" spc="14198">
                <a:solidFill>
                  <a:srgbClr val="1EE3CF"/>
                </a:solidFill>
                <a:effectLst/>
                <a:latin typeface="Times New Roman" pitchFamily="29"/>
                <a:ea typeface="宋体" pitchFamily="29"/>
                <a:cs typeface="宋体" pitchFamily="29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686" name="yt_image_1368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0139" y="3429000"/>
            <a:ext cx="1894806" cy="586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89" name="yt_shape_13689"/>
          <p:cNvSpPr txBox="1"/>
          <p:nvPr/>
        </p:nvSpPr>
        <p:spPr>
          <a:xfrm>
            <a:off x="540000" y="4122721"/>
            <a:ext cx="5100755" cy="99956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5550" b="0" i="0" u="none">
                <a:noFill/>
                <a:effectLst/>
                <a:latin typeface="Times New Roman" pitchFamily="56"/>
                <a:ea typeface="Times New Roman" pitchFamily="56"/>
                <a:cs typeface="宋体" pitchFamily="56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                     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cs typeface="宋体" pitchFamily="7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</a:p>
        </p:txBody>
      </p:sp>
      <p:pic>
        <p:nvPicPr>
          <p:cNvPr id="3" name="yt_shape_1697708971572">
            <a:extLst>
              <a:ext uri="{FF2B5EF4-FFF2-40B4-BE49-F238E27FC236}">
                <a16:creationId xmlns:a16="http://schemas.microsoft.com/office/drawing/2014/main" id="{D9A3D762-7EB0-4625-0399-344BAF3B1A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000" y="1947823"/>
            <a:ext cx="4337242" cy="828961"/>
          </a:xfrm>
          <a:prstGeom prst="rect">
            <a:avLst/>
          </a:prstGeom>
        </p:spPr>
      </p:pic>
      <p:pic>
        <p:nvPicPr>
          <p:cNvPr id="5" name="yt_shape_1697708971779">
            <a:extLst>
              <a:ext uri="{FF2B5EF4-FFF2-40B4-BE49-F238E27FC236}">
                <a16:creationId xmlns:a16="http://schemas.microsoft.com/office/drawing/2014/main" id="{5FFBD4BB-F3D7-50F0-0764-82ECAAF67C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000" y="4130609"/>
            <a:ext cx="4289617" cy="974126"/>
          </a:xfrm>
          <a:prstGeom prst="rect">
            <a:avLst/>
          </a:prstGeom>
        </p:spPr>
      </p:pic>
      <p:pic>
        <p:nvPicPr>
          <p:cNvPr id="7" name="yt_shape_1697708971974">
            <a:extLst>
              <a:ext uri="{FF2B5EF4-FFF2-40B4-BE49-F238E27FC236}">
                <a16:creationId xmlns:a16="http://schemas.microsoft.com/office/drawing/2014/main" id="{FFEB13A2-8712-EB23-6A66-9FEF73186F7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036" y="5635150"/>
            <a:ext cx="3172017" cy="107004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EE553D-29E4-BE56-62B1-CF0DC84B6300}"/>
              </a:ext>
            </a:extLst>
          </p:cNvPr>
          <p:cNvSpPr txBox="1"/>
          <p:nvPr/>
        </p:nvSpPr>
        <p:spPr>
          <a:xfrm>
            <a:off x="449989" y="2807231"/>
            <a:ext cx="635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解：主视图和左视图不正确，改正后如图所示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FDD5A4-CB05-0D60-3B0A-4CE0C0AF1851}"/>
              </a:ext>
            </a:extLst>
          </p:cNvPr>
          <p:cNvSpPr txBox="1"/>
          <p:nvPr/>
        </p:nvSpPr>
        <p:spPr>
          <a:xfrm>
            <a:off x="449989" y="4581128"/>
            <a:ext cx="11048112" cy="117266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解：主视图、左视图和俯视图都不正确，改正后如图所示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6050" b="0" i="0" strike="noStrike" kern="120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Times New Roman" pitchFamily="60"/>
                <a:ea typeface="Times New Roman" pitchFamily="60"/>
                <a:cs typeface="宋体" pitchFamily="60"/>
                <a:sym typeface="Finished"/>
              </a:rPr>
              <a:t>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                   </a:t>
            </a:r>
            <a:r>
              <a:rPr kumimoji="0" lang="en-US" altLang="zh-CN" sz="15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5"/>
                <a:ea typeface="宋体" pitchFamily="15"/>
                <a:cs typeface="宋体" pitchFamily="15"/>
                <a:sym typeface="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2" name="yt_shape_13692"/>
          <p:cNvSpPr txBox="1"/>
          <p:nvPr/>
        </p:nvSpPr>
        <p:spPr>
          <a:xfrm>
            <a:off x="540000" y="836712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691" name="yt_image_1369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94" name="yt_shape_13694"/>
          <p:cNvSpPr txBox="1"/>
          <p:nvPr/>
        </p:nvSpPr>
        <p:spPr>
          <a:xfrm>
            <a:off x="540119" y="15342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直观想象）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如图，是由若干个完全相同的小正方体组成的一个几何体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695" name="yt_image_136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0065" y="2276872"/>
            <a:ext cx="5952106" cy="2152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97" name="yt_shape_13697"/>
          <p:cNvSpPr txBox="1"/>
          <p:nvPr/>
        </p:nvSpPr>
        <p:spPr>
          <a:xfrm>
            <a:off x="540000" y="4365104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）请画出这个几何体的左视图和俯视图；（用阴影表示）</a:t>
            </a:r>
          </a:p>
        </p:txBody>
      </p:sp>
      <p:sp>
        <p:nvSpPr>
          <p:cNvPr id="7" name="yt_shape_13699"/>
          <p:cNvSpPr txBox="1"/>
          <p:nvPr/>
        </p:nvSpPr>
        <p:spPr>
          <a:xfrm>
            <a:off x="540000" y="4830031"/>
            <a:ext cx="3308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）画图如图所示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3701"/>
          <p:cNvSpPr txBox="1"/>
          <p:nvPr/>
        </p:nvSpPr>
        <p:spPr>
          <a:xfrm>
            <a:off x="4180206" y="5377912"/>
            <a:ext cx="3448765" cy="142282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00" b="0" i="0" u="none" spc="-7900">
                <a:solidFill>
                  <a:srgbClr val="1EE3CF"/>
                </a:solidFill>
                <a:effectLst/>
                <a:latin typeface="Times New Roman" pitchFamily="79"/>
                <a:ea typeface="宋体" pitchFamily="79"/>
                <a:cs typeface="宋体" pitchFamily="79"/>
              </a:rPr>
              <a:t> </a:t>
            </a:r>
            <a:r>
              <a:rPr lang="en-US" altLang="zh-CN" sz="7900" b="0" i="0" u="none" spc="24918">
                <a:solidFill>
                  <a:srgbClr val="1EE3CF"/>
                </a:solidFill>
                <a:effectLst/>
                <a:latin typeface="Times New Roman" pitchFamily="79"/>
                <a:ea typeface="宋体" pitchFamily="79"/>
                <a:cs typeface="宋体" pitchFamily="79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9" name="yt_image_1370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8782" y="5019183"/>
            <a:ext cx="3414672" cy="1579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83DD9E72-795A-B239-DCA2-D11707CC42B4}"/>
              </a:ext>
            </a:extLst>
          </p:cNvPr>
          <p:cNvSpPr txBox="1"/>
          <p:nvPr/>
        </p:nvSpPr>
        <p:spPr>
          <a:xfrm>
            <a:off x="449989" y="4783225"/>
            <a:ext cx="345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）画图如图所示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8" name="yt_shape_13698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）如果在这个几何体上再添加一些相同的小正方体，并保持这个几何体的俯视图和左视图不变，那么最多可以再添加几个小正方体？</a:t>
            </a:r>
          </a:p>
        </p:txBody>
      </p:sp>
      <p:sp>
        <p:nvSpPr>
          <p:cNvPr id="13703" name="yt_shape_13703"/>
          <p:cNvSpPr txBox="1"/>
          <p:nvPr/>
        </p:nvSpPr>
        <p:spPr>
          <a:xfrm>
            <a:off x="540119" y="405187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）在第二层第二列第二行和第三行各加一个；第三层第二列第三行加一个，第三列第三行加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（个）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故最多可再添加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个小正方体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83262B-0478-F4B5-8D44-F3A1F8389CAE}"/>
              </a:ext>
            </a:extLst>
          </p:cNvPr>
          <p:cNvSpPr txBox="1"/>
          <p:nvPr/>
        </p:nvSpPr>
        <p:spPr>
          <a:xfrm>
            <a:off x="450108" y="4005064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）在第二层第二列第二行和第三行各加一个；第三层第二列第三行加一个，第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87933D-273F-FECA-F66C-BBA61778C043}"/>
              </a:ext>
            </a:extLst>
          </p:cNvPr>
          <p:cNvSpPr txBox="1"/>
          <p:nvPr/>
        </p:nvSpPr>
        <p:spPr>
          <a:xfrm>
            <a:off x="450108" y="4480552"/>
            <a:ext cx="5285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三列第三行加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（个）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D43B0B-9C24-0DCF-ED3C-24123080FFD6}"/>
              </a:ext>
            </a:extLst>
          </p:cNvPr>
          <p:cNvSpPr txBox="1"/>
          <p:nvPr/>
        </p:nvSpPr>
        <p:spPr>
          <a:xfrm>
            <a:off x="450108" y="4956040"/>
            <a:ext cx="4066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故最多可再添加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个小正方体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36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0065" y="1844824"/>
            <a:ext cx="5952106" cy="2152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yt_shape_13705"/>
          <p:cNvSpPr txBox="1"/>
          <p:nvPr/>
        </p:nvSpPr>
        <p:spPr>
          <a:xfrm>
            <a:off x="540000" y="5559607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3" name="yt_image_137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5636438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yt_shape_13707"/>
          <p:cNvSpPr txBox="1"/>
          <p:nvPr/>
        </p:nvSpPr>
        <p:spPr>
          <a:xfrm>
            <a:off x="1329704" y="6010606"/>
            <a:ext cx="9532591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sp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  <a:cs typeface="宋体" pitchFamily="24"/>
              </a:rPr>
              <a:t>三视图的画法规律：长对正、高平齐、宽相等（看不见的线画虛线）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5" name="yt_shape_13615"/>
          <p:cNvSpPr txBox="1"/>
          <p:nvPr/>
        </p:nvSpPr>
        <p:spPr>
          <a:xfrm>
            <a:off x="540000" y="92255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614" name="yt_image_1361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2255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7" name="yt_shape_13617"/>
          <p:cNvSpPr txBox="1"/>
          <p:nvPr/>
        </p:nvSpPr>
        <p:spPr>
          <a:xfrm>
            <a:off x="540000" y="1625847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简单几何体的三视图</a:t>
            </a:r>
          </a:p>
        </p:txBody>
      </p:sp>
      <p:sp>
        <p:nvSpPr>
          <p:cNvPr id="13618" name="yt_shape_13618"/>
          <p:cNvSpPr txBox="1"/>
          <p:nvPr/>
        </p:nvSpPr>
        <p:spPr>
          <a:xfrm>
            <a:off x="540000" y="2125412"/>
            <a:ext cx="87636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（贺州市中考）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下面四个几何体中，主视图为矩形的是（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619" name="yt_image_136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5245" y="2757079"/>
            <a:ext cx="4721509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21" name="yt_shape_13621"/>
          <p:cNvSpPr txBox="1"/>
          <p:nvPr/>
        </p:nvSpPr>
        <p:spPr>
          <a:xfrm>
            <a:off x="540000" y="4063747"/>
            <a:ext cx="7822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（辽阳市中考）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如图所示，该几何体的俯视图是（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624" name="yt_shape_13624"/>
          <p:cNvSpPr txBox="1"/>
          <p:nvPr/>
        </p:nvSpPr>
        <p:spPr>
          <a:xfrm>
            <a:off x="3580212" y="4695414"/>
            <a:ext cx="4739311" cy="80143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450" b="0" i="0" u="none" spc="-4450">
                <a:solidFill>
                  <a:srgbClr val="1EE3CF"/>
                </a:solidFill>
                <a:effectLst/>
                <a:latin typeface="Times New Roman" pitchFamily="39"/>
                <a:ea typeface="宋体" pitchFamily="39"/>
                <a:cs typeface="宋体" pitchFamily="39"/>
              </a:rPr>
              <a:t> </a:t>
            </a:r>
            <a:r>
              <a:rPr lang="en-US" altLang="zh-CN" sz="3900" b="0" i="0" u="none" spc="6589">
                <a:solidFill>
                  <a:srgbClr val="1EE3CF"/>
                </a:solidFill>
                <a:effectLst/>
                <a:latin typeface="Times New Roman" pitchFamily="39"/>
                <a:ea typeface="宋体" pitchFamily="39"/>
                <a:cs typeface="宋体" pitchFamily="39"/>
              </a:rPr>
              <a:t> 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4450" b="0" i="0" u="none" spc="27080">
                <a:solidFill>
                  <a:srgbClr val="1EE3CF"/>
                </a:solidFill>
                <a:effectLst/>
                <a:latin typeface="Times New Roman" pitchFamily="44"/>
                <a:ea typeface="宋体" pitchFamily="44"/>
                <a:cs typeface="宋体" pitchFamily="44"/>
              </a:rPr>
              <a:t> </a:t>
            </a:r>
          </a:p>
        </p:txBody>
      </p:sp>
      <p:pic>
        <p:nvPicPr>
          <p:cNvPr id="13622" name="yt_image_1362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0212" y="4805142"/>
            <a:ext cx="960451" cy="78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23" name="yt_image_136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45394" y="4695414"/>
            <a:ext cx="3578027" cy="89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970584">
            <a:extLst>
              <a:ext uri="{FF2B5EF4-FFF2-40B4-BE49-F238E27FC236}">
                <a16:creationId xmlns:a16="http://schemas.microsoft.com/office/drawing/2014/main" id="{1DA5F22C-26A5-578B-198F-1C24BA49F8F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6517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70ACEB-23B0-4984-CE06-7445483F173D}"/>
              </a:ext>
            </a:extLst>
          </p:cNvPr>
          <p:cNvSpPr txBox="1"/>
          <p:nvPr/>
        </p:nvSpPr>
        <p:spPr>
          <a:xfrm>
            <a:off x="8450989" y="20786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B78FA3-455D-A029-6A10-C7C7D898BB2F}"/>
              </a:ext>
            </a:extLst>
          </p:cNvPr>
          <p:cNvSpPr txBox="1"/>
          <p:nvPr/>
        </p:nvSpPr>
        <p:spPr>
          <a:xfrm>
            <a:off x="7536589" y="40169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6" name="yt_shape_13626"/>
          <p:cNvSpPr txBox="1"/>
          <p:nvPr/>
        </p:nvSpPr>
        <p:spPr>
          <a:xfrm>
            <a:off x="540000" y="980728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简单组合体的三视图</a:t>
            </a:r>
          </a:p>
        </p:txBody>
      </p:sp>
      <p:sp>
        <p:nvSpPr>
          <p:cNvPr id="13627" name="yt_shape_13627"/>
          <p:cNvSpPr txBox="1"/>
          <p:nvPr/>
        </p:nvSpPr>
        <p:spPr>
          <a:xfrm>
            <a:off x="540000" y="1480293"/>
            <a:ext cx="109180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（台州市中考）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如图是由四个相同的正方体搭成的立体图形其主视图是（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631" name="yt_shape_13631"/>
          <p:cNvSpPr txBox="1"/>
          <p:nvPr/>
        </p:nvSpPr>
        <p:spPr>
          <a:xfrm>
            <a:off x="3791744" y="342474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28" name="yt_shape_13628" title="H_103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630054" y="2111960"/>
            <a:ext cx="931890" cy="1311543"/>
            <a:chOff x="0" y="0"/>
            <a:chExt cx="931890" cy="1311543"/>
          </a:xfrm>
        </p:grpSpPr>
        <p:pic>
          <p:nvPicPr>
            <p:cNvPr id="2" name="yt_image_1362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31890" cy="9155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30" name="yt_shape_13630"/>
            <p:cNvSpPr txBox="1"/>
            <p:nvPr/>
          </p:nvSpPr>
          <p:spPr>
            <a:xfrm>
              <a:off x="-67336" y="95154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3632" name="yt_image_1363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5688" y="3950547"/>
            <a:ext cx="4224528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97708970783">
            <a:extLst>
              <a:ext uri="{FF2B5EF4-FFF2-40B4-BE49-F238E27FC236}">
                <a16:creationId xmlns:a16="http://schemas.microsoft.com/office/drawing/2014/main" id="{C879356B-8B10-07A4-C5E5-999B9FBCE0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20055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47C33D4-8DA3-2EAD-CB16-A8C28760187B}"/>
              </a:ext>
            </a:extLst>
          </p:cNvPr>
          <p:cNvSpPr txBox="1"/>
          <p:nvPr/>
        </p:nvSpPr>
        <p:spPr>
          <a:xfrm>
            <a:off x="10584589" y="14334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4" name="yt_shape_13634"/>
          <p:cNvSpPr txBox="1"/>
          <p:nvPr/>
        </p:nvSpPr>
        <p:spPr>
          <a:xfrm>
            <a:off x="540000" y="955526"/>
            <a:ext cx="6283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如图是一个工件的模型，其左视图是（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638" name="yt_shape_13638"/>
          <p:cNvSpPr txBox="1"/>
          <p:nvPr/>
        </p:nvSpPr>
        <p:spPr>
          <a:xfrm>
            <a:off x="540000" y="322349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35" name="yt_shape_13635" title="H_124.8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4577" y="1587193"/>
            <a:ext cx="1582844" cy="1585863"/>
            <a:chOff x="0" y="0"/>
            <a:chExt cx="1582844" cy="1585863"/>
          </a:xfrm>
        </p:grpSpPr>
        <p:pic>
          <p:nvPicPr>
            <p:cNvPr id="2" name="yt_image_1363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2844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37" name="yt_shape_13637"/>
            <p:cNvSpPr txBox="1"/>
            <p:nvPr/>
          </p:nvSpPr>
          <p:spPr>
            <a:xfrm>
              <a:off x="258141" y="122586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3639" name="yt_image_1363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5858" y="3749298"/>
            <a:ext cx="4780283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B5ACD1A-2F10-AF57-E296-98745B716756}"/>
              </a:ext>
            </a:extLst>
          </p:cNvPr>
          <p:cNvSpPr txBox="1"/>
          <p:nvPr/>
        </p:nvSpPr>
        <p:spPr>
          <a:xfrm>
            <a:off x="6012589" y="9087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1" name="yt_shape_13641"/>
          <p:cNvSpPr txBox="1"/>
          <p:nvPr/>
        </p:nvSpPr>
        <p:spPr>
          <a:xfrm>
            <a:off x="540000" y="1027534"/>
            <a:ext cx="102848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（湘西州中考）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工厂某零件如图所示，以下哪个图形是它的俯视图（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645" name="yt_shape_13645"/>
          <p:cNvSpPr txBox="1"/>
          <p:nvPr/>
        </p:nvSpPr>
        <p:spPr>
          <a:xfrm>
            <a:off x="540000" y="329550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42" name="yt_shape_13642" title="H_124.8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778066" y="1659201"/>
            <a:ext cx="635866" cy="1585863"/>
            <a:chOff x="0" y="0"/>
            <a:chExt cx="635866" cy="1585863"/>
          </a:xfrm>
        </p:grpSpPr>
        <p:pic>
          <p:nvPicPr>
            <p:cNvPr id="2" name="yt_image_1364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635866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44" name="yt_shape_13644"/>
            <p:cNvSpPr txBox="1"/>
            <p:nvPr/>
          </p:nvSpPr>
          <p:spPr>
            <a:xfrm>
              <a:off x="-215348" y="122586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3646" name="yt_image_1364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9615" y="3821306"/>
            <a:ext cx="4752768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BB838A2-D500-DB4D-FEFC-30FD8FAF36A2}"/>
              </a:ext>
            </a:extLst>
          </p:cNvPr>
          <p:cNvSpPr txBox="1"/>
          <p:nvPr/>
        </p:nvSpPr>
        <p:spPr>
          <a:xfrm>
            <a:off x="9974989" y="9807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8" name="yt_shape_13648"/>
          <p:cNvSpPr txBox="1"/>
          <p:nvPr/>
        </p:nvSpPr>
        <p:spPr>
          <a:xfrm>
            <a:off x="540000" y="908720"/>
            <a:ext cx="35234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三视图的画法</a:t>
            </a:r>
          </a:p>
        </p:txBody>
      </p:sp>
      <p:sp>
        <p:nvSpPr>
          <p:cNvPr id="13649" name="yt_shape_13649"/>
          <p:cNvSpPr txBox="1"/>
          <p:nvPr/>
        </p:nvSpPr>
        <p:spPr>
          <a:xfrm>
            <a:off x="540119" y="14082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如图是一个机器零件的毛坯，请将这个机器零件的三视图补充完整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650" name="yt_image_1365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0735" y="2389176"/>
            <a:ext cx="4311383" cy="2490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971023">
            <a:extLst>
              <a:ext uri="{FF2B5EF4-FFF2-40B4-BE49-F238E27FC236}">
                <a16:creationId xmlns:a16="http://schemas.microsoft.com/office/drawing/2014/main" id="{10EB4633-E9F1-8005-39A5-005F61C46C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8047"/>
            <a:ext cx="1355917" cy="365782"/>
          </a:xfrm>
          <a:prstGeom prst="rect">
            <a:avLst/>
          </a:prstGeom>
        </p:spPr>
      </p:pic>
      <p:sp>
        <p:nvSpPr>
          <p:cNvPr id="6" name="yt_shape_13652"/>
          <p:cNvSpPr txBox="1"/>
          <p:nvPr/>
        </p:nvSpPr>
        <p:spPr>
          <a:xfrm>
            <a:off x="540000" y="2539461"/>
            <a:ext cx="2769989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解：补充图形如下：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3654"/>
          <p:cNvSpPr txBox="1"/>
          <p:nvPr/>
        </p:nvSpPr>
        <p:spPr>
          <a:xfrm>
            <a:off x="4851555" y="3154649"/>
            <a:ext cx="2092624" cy="22692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600" b="0" i="0" u="none" spc="-12600" dirty="0">
                <a:solidFill>
                  <a:srgbClr val="1EE3CF"/>
                </a:solidFill>
                <a:effectLst/>
                <a:latin typeface="Times New Roman" pitchFamily="126"/>
                <a:ea typeface="宋体" pitchFamily="126"/>
                <a:cs typeface="宋体" pitchFamily="126"/>
              </a:rPr>
              <a:t> </a:t>
            </a:r>
            <a:r>
              <a:rPr lang="en-US" altLang="zh-CN" sz="12600" b="0" i="0" u="none" spc="13168" dirty="0">
                <a:solidFill>
                  <a:srgbClr val="1EE3CF"/>
                </a:solidFill>
                <a:effectLst/>
                <a:latin typeface="Times New Roman" pitchFamily="126"/>
                <a:ea typeface="宋体" pitchFamily="126"/>
                <a:cs typeface="宋体" pitchFamily="126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365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91642" y="3167886"/>
            <a:ext cx="2071974" cy="250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CE23C94-BD6C-DF75-B9D8-4D0C66AE168F}"/>
              </a:ext>
            </a:extLst>
          </p:cNvPr>
          <p:cNvSpPr txBox="1"/>
          <p:nvPr/>
        </p:nvSpPr>
        <p:spPr>
          <a:xfrm>
            <a:off x="449989" y="2492655"/>
            <a:ext cx="2923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解：补充图形如下：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6" name="yt_shape_13656"/>
          <p:cNvSpPr txBox="1"/>
          <p:nvPr/>
        </p:nvSpPr>
        <p:spPr>
          <a:xfrm>
            <a:off x="540000" y="980728"/>
            <a:ext cx="690894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画图时忽视被遮挡部分的轮廓线而致错</a:t>
            </a:r>
          </a:p>
        </p:txBody>
      </p:sp>
      <p:sp>
        <p:nvSpPr>
          <p:cNvPr id="13657" name="yt_shape_13657"/>
          <p:cNvSpPr txBox="1"/>
          <p:nvPr/>
        </p:nvSpPr>
        <p:spPr>
          <a:xfrm>
            <a:off x="540000" y="1480293"/>
            <a:ext cx="103025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如图分别是某校体育运动会的颁奖台和它的主视图，则其俯视图是（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658" name="yt_image_1365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409" y="2111960"/>
            <a:ext cx="3353180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60" name="yt_image_1366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0298" y="3631557"/>
            <a:ext cx="4811403" cy="9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971246">
            <a:extLst>
              <a:ext uri="{FF2B5EF4-FFF2-40B4-BE49-F238E27FC236}">
                <a16:creationId xmlns:a16="http://schemas.microsoft.com/office/drawing/2014/main" id="{9836491F-F3E2-FEB4-506A-981A64E469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2005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5532ED-C6D7-AE07-B0C3-9A8DB7FEDE52}"/>
              </a:ext>
            </a:extLst>
          </p:cNvPr>
          <p:cNvSpPr txBox="1"/>
          <p:nvPr/>
        </p:nvSpPr>
        <p:spPr>
          <a:xfrm>
            <a:off x="9974989" y="14334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3" name="yt_shape_13663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662" name="yt_image_13662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65" name="yt_shape_13665"/>
          <p:cNvSpPr txBox="1"/>
          <p:nvPr/>
        </p:nvSpPr>
        <p:spPr>
          <a:xfrm>
            <a:off x="540000" y="1591869"/>
            <a:ext cx="50526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如图，该几何体的左视图是（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666" name="yt_image_13666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3015" y="2223536"/>
            <a:ext cx="1585969" cy="82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68" name="yt_image_13668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25617" y="3249466"/>
            <a:ext cx="4740764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70" name="yt_shape_13670"/>
          <p:cNvSpPr txBox="1"/>
          <p:nvPr/>
        </p:nvSpPr>
        <p:spPr>
          <a:xfrm>
            <a:off x="540000" y="4260162"/>
            <a:ext cx="90713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下列几何体各自的三视图中，有且仅有两个视图相同的是（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72" name="yt_table_1367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295721"/>
              </p:ext>
            </p:extLst>
          </p:nvPr>
        </p:nvGraphicFramePr>
        <p:xfrm>
          <a:off x="540000" y="6148473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3"/>
                  </a:ext>
                </a:extLst>
              </a:tr>
            </a:tbl>
          </a:graphicData>
        </a:graphic>
      </p:graphicFrame>
      <p:pic>
        <p:nvPicPr>
          <p:cNvPr id="13671" name="yt_image_13671_skip" title="H_110.9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22354" y="4739465"/>
            <a:ext cx="4745889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B304135-9248-E4B0-1707-0FC7D0F14C3A}"/>
              </a:ext>
            </a:extLst>
          </p:cNvPr>
          <p:cNvSpPr txBox="1"/>
          <p:nvPr/>
        </p:nvSpPr>
        <p:spPr>
          <a:xfrm>
            <a:off x="47933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026CC1-4531-78B2-3416-9CAB1DEF3558}"/>
              </a:ext>
            </a:extLst>
          </p:cNvPr>
          <p:cNvSpPr txBox="1"/>
          <p:nvPr/>
        </p:nvSpPr>
        <p:spPr>
          <a:xfrm>
            <a:off x="8755789" y="42133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4" name="yt_shape_13674"/>
          <p:cNvSpPr txBox="1"/>
          <p:nvPr/>
        </p:nvSpPr>
        <p:spPr>
          <a:xfrm>
            <a:off x="540119" y="9276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的相同小立方体组成的几何体，关于其视图以下说法正确的是（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76" name="yt_table_1367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555875"/>
              </p:ext>
            </p:extLst>
          </p:nvPr>
        </p:nvGraphicFramePr>
        <p:xfrm>
          <a:off x="540000" y="1887088"/>
          <a:ext cx="4233863" cy="1901952"/>
        </p:xfrm>
        <a:graphic>
          <a:graphicData uri="http://schemas.openxmlformats.org/drawingml/2006/table">
            <a:tbl>
              <a:tblPr/>
              <a:tblGrid>
                <a:gridCol w="4233863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主视图和左视图面积相等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主视图和俯视图面积相等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俯视图和左视图面积相等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俯视图面积最大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</a:tbl>
          </a:graphicData>
        </a:graphic>
      </p:graphicFrame>
      <p:pic>
        <p:nvPicPr>
          <p:cNvPr id="13675" name="yt_image_13675_skip" title="H_71.6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92297" y="1887088"/>
            <a:ext cx="1257462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6AF817-D0CE-B9FA-D5A6-DDDDE6D2E43C}"/>
              </a:ext>
            </a:extLst>
          </p:cNvPr>
          <p:cNvSpPr txBox="1"/>
          <p:nvPr/>
        </p:nvSpPr>
        <p:spPr>
          <a:xfrm>
            <a:off x="1212108" y="13563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3678"/>
          <p:cNvSpPr txBox="1"/>
          <p:nvPr/>
        </p:nvSpPr>
        <p:spPr>
          <a:xfrm>
            <a:off x="540000" y="3839828"/>
            <a:ext cx="62980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如图是一个几何体，画出该几何体的三视图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7" name="yt_shape_13679"/>
          <p:cNvSpPr txBox="1"/>
          <p:nvPr/>
        </p:nvSpPr>
        <p:spPr>
          <a:xfrm>
            <a:off x="540000" y="4319131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解：该几何体的三视图如图所示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3681"/>
          <p:cNvSpPr txBox="1"/>
          <p:nvPr/>
        </p:nvSpPr>
        <p:spPr>
          <a:xfrm>
            <a:off x="4047184" y="4950798"/>
            <a:ext cx="3719031" cy="128772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50" b="0" i="0" u="none" spc="-71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en-US" altLang="zh-CN" sz="7150" b="0" i="0" u="none" spc="27213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9" name="yt_image_1368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18904"/>
          <a:stretch/>
        </p:blipFill>
        <p:spPr bwMode="auto">
          <a:xfrm>
            <a:off x="4047185" y="4950798"/>
            <a:ext cx="2984920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7CB11CB-7637-3BD0-3038-3D2311F7FA75}"/>
              </a:ext>
            </a:extLst>
          </p:cNvPr>
          <p:cNvSpPr txBox="1"/>
          <p:nvPr/>
        </p:nvSpPr>
        <p:spPr>
          <a:xfrm>
            <a:off x="449989" y="4272325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解：该几何体的三视图如图所示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368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79140"/>
          <a:stretch/>
        </p:blipFill>
        <p:spPr bwMode="auto">
          <a:xfrm>
            <a:off x="10637126" y="4950798"/>
            <a:ext cx="767803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849</Words>
  <Application>Microsoft Office PowerPoint</Application>
  <PresentationFormat>宽屏</PresentationFormat>
  <Paragraphs>82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43</cp:revision>
  <dcterms:created xsi:type="dcterms:W3CDTF">2023-05-05T05:33:04Z</dcterms:created>
  <dcterms:modified xsi:type="dcterms:W3CDTF">2023-10-20T17:15:11Z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