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1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5" name="yt_shape_11875"/>
          <p:cNvSpPr txBox="1"/>
          <p:nvPr/>
        </p:nvSpPr>
        <p:spPr>
          <a:xfrm>
            <a:off x="540000" y="836712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有切点，连半径，证垂直</a:t>
            </a:r>
          </a:p>
        </p:txBody>
      </p:sp>
      <p:sp>
        <p:nvSpPr>
          <p:cNvPr id="11876" name="yt_shape_11876"/>
          <p:cNvSpPr txBox="1"/>
          <p:nvPr/>
        </p:nvSpPr>
        <p:spPr>
          <a:xfrm>
            <a:off x="540000" y="1336277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利用角度转换证垂直</a:t>
            </a:r>
          </a:p>
        </p:txBody>
      </p:sp>
      <p:sp>
        <p:nvSpPr>
          <p:cNvPr id="11877" name="yt_shape_11877"/>
          <p:cNvSpPr txBox="1"/>
          <p:nvPr/>
        </p:nvSpPr>
        <p:spPr>
          <a:xfrm>
            <a:off x="540119" y="18155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878" name="yt_image_118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44637" y="2269903"/>
            <a:ext cx="1907481" cy="199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625349">
            <a:extLst>
              <a:ext uri="{FF2B5EF4-FFF2-40B4-BE49-F238E27FC236}">
                <a16:creationId xmlns:a16="http://schemas.microsoft.com/office/drawing/2014/main" id="{05C276B9-FF93-7405-A9E3-2FC9E10956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7" name="yt_shape_11880"/>
          <p:cNvSpPr txBox="1"/>
          <p:nvPr/>
        </p:nvSpPr>
        <p:spPr>
          <a:xfrm>
            <a:off x="540000" y="900000"/>
            <a:ext cx="20438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882"/>
          <p:cNvSpPr txBox="1"/>
          <p:nvPr/>
        </p:nvSpPr>
        <p:spPr>
          <a:xfrm>
            <a:off x="5152769" y="1531667"/>
            <a:ext cx="1485856" cy="125168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50" b="0" i="0" u="none" spc="-69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6950" b="0" i="0" u="none" spc="9849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18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16089" y="2733392"/>
            <a:ext cx="1469545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1884"/>
          <p:cNvSpPr txBox="1"/>
          <p:nvPr/>
        </p:nvSpPr>
        <p:spPr>
          <a:xfrm>
            <a:off x="540000" y="3203102"/>
            <a:ext cx="40732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885"/>
          <p:cNvSpPr txBox="1"/>
          <p:nvPr/>
        </p:nvSpPr>
        <p:spPr>
          <a:xfrm>
            <a:off x="540000" y="3682405"/>
            <a:ext cx="2867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886"/>
          <p:cNvSpPr txBox="1"/>
          <p:nvPr/>
        </p:nvSpPr>
        <p:spPr>
          <a:xfrm>
            <a:off x="540000" y="3657652"/>
            <a:ext cx="18642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1887"/>
          <p:cNvSpPr txBox="1"/>
          <p:nvPr/>
        </p:nvSpPr>
        <p:spPr>
          <a:xfrm>
            <a:off x="540000" y="4136955"/>
            <a:ext cx="3925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888"/>
          <p:cNvSpPr txBox="1"/>
          <p:nvPr/>
        </p:nvSpPr>
        <p:spPr>
          <a:xfrm>
            <a:off x="540000" y="4616258"/>
            <a:ext cx="41036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1889"/>
          <p:cNvSpPr txBox="1"/>
          <p:nvPr/>
        </p:nvSpPr>
        <p:spPr>
          <a:xfrm>
            <a:off x="540000" y="5095561"/>
            <a:ext cx="5629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1890"/>
          <p:cNvSpPr txBox="1"/>
          <p:nvPr/>
        </p:nvSpPr>
        <p:spPr>
          <a:xfrm>
            <a:off x="540000" y="5574864"/>
            <a:ext cx="21159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yt_shape_11891"/>
          <p:cNvSpPr txBox="1"/>
          <p:nvPr/>
        </p:nvSpPr>
        <p:spPr>
          <a:xfrm>
            <a:off x="540000" y="5622119"/>
            <a:ext cx="30649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4152FC7-EF38-64E3-AA98-70DC5596B3DF}"/>
              </a:ext>
            </a:extLst>
          </p:cNvPr>
          <p:cNvSpPr txBox="1"/>
          <p:nvPr/>
        </p:nvSpPr>
        <p:spPr>
          <a:xfrm>
            <a:off x="449989" y="2693289"/>
            <a:ext cx="2204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14BD568-53A1-8380-C4C5-A26434BEE0C3}"/>
              </a:ext>
            </a:extLst>
          </p:cNvPr>
          <p:cNvSpPr txBox="1"/>
          <p:nvPr/>
        </p:nvSpPr>
        <p:spPr>
          <a:xfrm>
            <a:off x="449989" y="3156296"/>
            <a:ext cx="4213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6BAB462-CFCC-C1B1-8F79-02D4F8DA4221}"/>
              </a:ext>
            </a:extLst>
          </p:cNvPr>
          <p:cNvSpPr txBox="1"/>
          <p:nvPr/>
        </p:nvSpPr>
        <p:spPr>
          <a:xfrm>
            <a:off x="4385635" y="3161816"/>
            <a:ext cx="3020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9825CFC-4736-4904-5A3E-B6DC1F6DB68D}"/>
              </a:ext>
            </a:extLst>
          </p:cNvPr>
          <p:cNvSpPr txBox="1"/>
          <p:nvPr/>
        </p:nvSpPr>
        <p:spPr>
          <a:xfrm>
            <a:off x="449989" y="3610846"/>
            <a:ext cx="2026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88FAE1E-1500-D27A-7CF5-A441EF89AF6D}"/>
              </a:ext>
            </a:extLst>
          </p:cNvPr>
          <p:cNvSpPr txBox="1"/>
          <p:nvPr/>
        </p:nvSpPr>
        <p:spPr>
          <a:xfrm>
            <a:off x="449989" y="4090149"/>
            <a:ext cx="4067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29EA684-9AD9-23A8-B2B3-7F09A4916479}"/>
              </a:ext>
            </a:extLst>
          </p:cNvPr>
          <p:cNvSpPr txBox="1"/>
          <p:nvPr/>
        </p:nvSpPr>
        <p:spPr>
          <a:xfrm>
            <a:off x="449989" y="4569452"/>
            <a:ext cx="424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0283CB1-8EDF-0A68-6928-23771C680497}"/>
              </a:ext>
            </a:extLst>
          </p:cNvPr>
          <p:cNvSpPr txBox="1"/>
          <p:nvPr/>
        </p:nvSpPr>
        <p:spPr>
          <a:xfrm>
            <a:off x="449989" y="5048755"/>
            <a:ext cx="575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5A2CD5F-F9CB-CC1D-DA1A-3EB3978095AF}"/>
              </a:ext>
            </a:extLst>
          </p:cNvPr>
          <p:cNvSpPr txBox="1"/>
          <p:nvPr/>
        </p:nvSpPr>
        <p:spPr>
          <a:xfrm>
            <a:off x="5851722" y="5052737"/>
            <a:ext cx="2275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1BC43D4-D4E0-82CE-05BE-BCDC69823428}"/>
              </a:ext>
            </a:extLst>
          </p:cNvPr>
          <p:cNvSpPr txBox="1"/>
          <p:nvPr/>
        </p:nvSpPr>
        <p:spPr>
          <a:xfrm>
            <a:off x="449989" y="5575313"/>
            <a:ext cx="321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yt_shape_11892"/>
          <p:cNvSpPr txBox="1"/>
          <p:nvPr/>
        </p:nvSpPr>
        <p:spPr>
          <a:xfrm>
            <a:off x="540000" y="6126175"/>
            <a:ext cx="25599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E330F6A-5E39-9620-71DC-E59EB5568D16}"/>
              </a:ext>
            </a:extLst>
          </p:cNvPr>
          <p:cNvSpPr txBox="1"/>
          <p:nvPr/>
        </p:nvSpPr>
        <p:spPr>
          <a:xfrm>
            <a:off x="449989" y="6079369"/>
            <a:ext cx="2715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3" name="yt_shape_11893"/>
          <p:cNvSpPr txBox="1"/>
          <p:nvPr/>
        </p:nvSpPr>
        <p:spPr>
          <a:xfrm>
            <a:off x="540000" y="836712"/>
            <a:ext cx="23852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利用全等证垂直</a:t>
            </a:r>
          </a:p>
        </p:txBody>
      </p:sp>
      <p:sp>
        <p:nvSpPr>
          <p:cNvPr id="11894" name="yt_shape_11894"/>
          <p:cNvSpPr txBox="1"/>
          <p:nvPr/>
        </p:nvSpPr>
        <p:spPr>
          <a:xfrm>
            <a:off x="540119" y="13160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895" name="yt_image_118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47572" y="1787354"/>
            <a:ext cx="2004546" cy="212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897"/>
          <p:cNvSpPr txBox="1"/>
          <p:nvPr/>
        </p:nvSpPr>
        <p:spPr>
          <a:xfrm>
            <a:off x="540000" y="900000"/>
            <a:ext cx="4053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899"/>
          <p:cNvSpPr txBox="1"/>
          <p:nvPr/>
        </p:nvSpPr>
        <p:spPr>
          <a:xfrm>
            <a:off x="5053664" y="1531667"/>
            <a:ext cx="1686039" cy="14857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50" b="0" i="0" u="none" spc="-82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en-US" altLang="zh-CN" sz="8250" b="0" i="0" u="none" spc="11085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18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542" y="2194498"/>
            <a:ext cx="1667755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1901"/>
          <p:cNvSpPr txBox="1"/>
          <p:nvPr/>
        </p:nvSpPr>
        <p:spPr>
          <a:xfrm>
            <a:off x="540000" y="2611710"/>
            <a:ext cx="23419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1902"/>
          <p:cNvSpPr txBox="1"/>
          <p:nvPr/>
        </p:nvSpPr>
        <p:spPr>
          <a:xfrm>
            <a:off x="540000" y="3091013"/>
            <a:ext cx="25151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903"/>
          <p:cNvSpPr txBox="1"/>
          <p:nvPr/>
        </p:nvSpPr>
        <p:spPr>
          <a:xfrm>
            <a:off x="540000" y="3547814"/>
            <a:ext cx="41389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904"/>
          <p:cNvSpPr txBox="1"/>
          <p:nvPr/>
        </p:nvSpPr>
        <p:spPr>
          <a:xfrm>
            <a:off x="540000" y="3979862"/>
            <a:ext cx="25744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905"/>
          <p:cNvSpPr txBox="1"/>
          <p:nvPr/>
        </p:nvSpPr>
        <p:spPr>
          <a:xfrm>
            <a:off x="540000" y="4459165"/>
            <a:ext cx="45845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1906"/>
          <p:cNvSpPr txBox="1"/>
          <p:nvPr/>
        </p:nvSpPr>
        <p:spPr>
          <a:xfrm>
            <a:off x="540000" y="4938468"/>
            <a:ext cx="39690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907"/>
          <p:cNvSpPr txBox="1"/>
          <p:nvPr/>
        </p:nvSpPr>
        <p:spPr>
          <a:xfrm>
            <a:off x="540000" y="5417771"/>
            <a:ext cx="63494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ACFDCF2-22D3-BA97-6339-3006662D7519}"/>
              </a:ext>
            </a:extLst>
          </p:cNvPr>
          <p:cNvSpPr txBox="1"/>
          <p:nvPr/>
        </p:nvSpPr>
        <p:spPr>
          <a:xfrm>
            <a:off x="534127" y="2122694"/>
            <a:ext cx="4194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021736B-CC7B-C654-1B07-756989BB6752}"/>
              </a:ext>
            </a:extLst>
          </p:cNvPr>
          <p:cNvSpPr txBox="1"/>
          <p:nvPr/>
        </p:nvSpPr>
        <p:spPr>
          <a:xfrm>
            <a:off x="449989" y="2564904"/>
            <a:ext cx="249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D5FAC02-6AE5-8472-B2E2-B313B13BE057}"/>
              </a:ext>
            </a:extLst>
          </p:cNvPr>
          <p:cNvSpPr txBox="1"/>
          <p:nvPr/>
        </p:nvSpPr>
        <p:spPr>
          <a:xfrm>
            <a:off x="449989" y="3044208"/>
            <a:ext cx="2670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5E462C-D112-B23B-382F-CA686DDC69E5}"/>
              </a:ext>
            </a:extLst>
          </p:cNvPr>
          <p:cNvSpPr txBox="1"/>
          <p:nvPr/>
        </p:nvSpPr>
        <p:spPr>
          <a:xfrm>
            <a:off x="449989" y="3501008"/>
            <a:ext cx="4279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B66532D-D663-93C5-5E19-CB34AADBCC6E}"/>
              </a:ext>
            </a:extLst>
          </p:cNvPr>
          <p:cNvSpPr txBox="1"/>
          <p:nvPr/>
        </p:nvSpPr>
        <p:spPr>
          <a:xfrm>
            <a:off x="449989" y="3933056"/>
            <a:ext cx="272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06D0CBB-926D-B1DA-DBC0-B8F204434143}"/>
              </a:ext>
            </a:extLst>
          </p:cNvPr>
          <p:cNvSpPr txBox="1"/>
          <p:nvPr/>
        </p:nvSpPr>
        <p:spPr>
          <a:xfrm>
            <a:off x="449989" y="4412359"/>
            <a:ext cx="4720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2AF184C-8763-F1EC-2571-3049D2EC8F74}"/>
              </a:ext>
            </a:extLst>
          </p:cNvPr>
          <p:cNvSpPr txBox="1"/>
          <p:nvPr/>
        </p:nvSpPr>
        <p:spPr>
          <a:xfrm>
            <a:off x="449989" y="4891662"/>
            <a:ext cx="4110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19880D4-99CE-C4DC-8A3E-843952B86028}"/>
              </a:ext>
            </a:extLst>
          </p:cNvPr>
          <p:cNvSpPr txBox="1"/>
          <p:nvPr/>
        </p:nvSpPr>
        <p:spPr>
          <a:xfrm>
            <a:off x="449989" y="5370965"/>
            <a:ext cx="6468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yt_shape_11908"/>
          <p:cNvSpPr txBox="1"/>
          <p:nvPr/>
        </p:nvSpPr>
        <p:spPr>
          <a:xfrm>
            <a:off x="540000" y="5868962"/>
            <a:ext cx="252633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B2105AA-E1CA-D5E2-1593-6FB85451CE95}"/>
              </a:ext>
            </a:extLst>
          </p:cNvPr>
          <p:cNvSpPr txBox="1"/>
          <p:nvPr/>
        </p:nvSpPr>
        <p:spPr>
          <a:xfrm>
            <a:off x="449989" y="5822156"/>
            <a:ext cx="2623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56DE4BE-3069-6C01-8E42-419DBBB327AB}"/>
              </a:ext>
            </a:extLst>
          </p:cNvPr>
          <p:cNvSpPr txBox="1"/>
          <p:nvPr/>
        </p:nvSpPr>
        <p:spPr>
          <a:xfrm>
            <a:off x="449989" y="6297644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4" grpId="0" build="allAtOnce"/>
      <p:bldP spid="2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0" name="yt_shape_11910"/>
          <p:cNvSpPr txBox="1"/>
          <p:nvPr/>
        </p:nvSpPr>
        <p:spPr>
          <a:xfrm>
            <a:off x="540000" y="836712"/>
            <a:ext cx="39065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利用勾股定理逆定理证垂直</a:t>
            </a:r>
          </a:p>
        </p:txBody>
      </p:sp>
      <p:sp>
        <p:nvSpPr>
          <p:cNvPr id="11911" name="yt_shape_11911"/>
          <p:cNvSpPr txBox="1"/>
          <p:nvPr/>
        </p:nvSpPr>
        <p:spPr>
          <a:xfrm>
            <a:off x="540119" y="13160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12" name="yt_image_119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2900" y="2224662"/>
            <a:ext cx="2239218" cy="152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914"/>
          <p:cNvSpPr txBox="1"/>
          <p:nvPr/>
        </p:nvSpPr>
        <p:spPr>
          <a:xfrm>
            <a:off x="540000" y="900000"/>
            <a:ext cx="22746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916"/>
          <p:cNvSpPr txBox="1"/>
          <p:nvPr/>
        </p:nvSpPr>
        <p:spPr>
          <a:xfrm>
            <a:off x="4940155" y="1531667"/>
            <a:ext cx="1915333" cy="112562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50" b="0" i="0" u="none" spc="-62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250" b="0" i="0" u="none" spc="13373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19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5095" y="2512409"/>
            <a:ext cx="1894775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1918"/>
          <p:cNvSpPr txBox="1"/>
          <p:nvPr/>
        </p:nvSpPr>
        <p:spPr>
          <a:xfrm>
            <a:off x="540000" y="2683718"/>
            <a:ext cx="35201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是直径，且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1919"/>
          <p:cNvSpPr txBox="1"/>
          <p:nvPr/>
        </p:nvSpPr>
        <p:spPr>
          <a:xfrm>
            <a:off x="540000" y="3163021"/>
            <a:ext cx="12567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920"/>
          <p:cNvSpPr txBox="1"/>
          <p:nvPr/>
        </p:nvSpPr>
        <p:spPr>
          <a:xfrm>
            <a:off x="540000" y="3642324"/>
            <a:ext cx="37622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921"/>
          <p:cNvSpPr txBox="1"/>
          <p:nvPr/>
        </p:nvSpPr>
        <p:spPr>
          <a:xfrm>
            <a:off x="540000" y="4121627"/>
            <a:ext cx="23339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922"/>
          <p:cNvSpPr txBox="1"/>
          <p:nvPr/>
        </p:nvSpPr>
        <p:spPr>
          <a:xfrm>
            <a:off x="540000" y="4600930"/>
            <a:ext cx="17777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1923"/>
          <p:cNvSpPr txBox="1"/>
          <p:nvPr/>
        </p:nvSpPr>
        <p:spPr>
          <a:xfrm>
            <a:off x="540000" y="5080233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924"/>
          <p:cNvSpPr txBox="1"/>
          <p:nvPr/>
        </p:nvSpPr>
        <p:spPr>
          <a:xfrm>
            <a:off x="540000" y="5559536"/>
            <a:ext cx="2277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1925"/>
          <p:cNvSpPr txBox="1"/>
          <p:nvPr/>
        </p:nvSpPr>
        <p:spPr>
          <a:xfrm>
            <a:off x="540000" y="6038839"/>
            <a:ext cx="2449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E5924C8-B8A4-D860-6C7D-3849009F3F85}"/>
              </a:ext>
            </a:extLst>
          </p:cNvPr>
          <p:cNvSpPr txBox="1"/>
          <p:nvPr/>
        </p:nvSpPr>
        <p:spPr>
          <a:xfrm>
            <a:off x="536507" y="2190937"/>
            <a:ext cx="2432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B54A0CA-2E17-52C5-CF76-784020B4E5B7}"/>
              </a:ext>
            </a:extLst>
          </p:cNvPr>
          <p:cNvSpPr txBox="1"/>
          <p:nvPr/>
        </p:nvSpPr>
        <p:spPr>
          <a:xfrm>
            <a:off x="449989" y="2636912"/>
            <a:ext cx="3666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是直径，且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2D269A7-C7DE-C907-2149-A45B99E9FA4F}"/>
              </a:ext>
            </a:extLst>
          </p:cNvPr>
          <p:cNvSpPr txBox="1"/>
          <p:nvPr/>
        </p:nvSpPr>
        <p:spPr>
          <a:xfrm>
            <a:off x="449989" y="3116215"/>
            <a:ext cx="142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B233F45-AD09-9D40-ECF7-42FD407BEBB6}"/>
              </a:ext>
            </a:extLst>
          </p:cNvPr>
          <p:cNvSpPr txBox="1"/>
          <p:nvPr/>
        </p:nvSpPr>
        <p:spPr>
          <a:xfrm>
            <a:off x="449989" y="3595518"/>
            <a:ext cx="3905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BC95017-9EA9-0BBC-CB98-C1C7D2BE549F}"/>
              </a:ext>
            </a:extLst>
          </p:cNvPr>
          <p:cNvSpPr txBox="1"/>
          <p:nvPr/>
        </p:nvSpPr>
        <p:spPr>
          <a:xfrm>
            <a:off x="449989" y="4074821"/>
            <a:ext cx="249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9CB4BD2-5D88-8511-AE72-6D040A877D4A}"/>
              </a:ext>
            </a:extLst>
          </p:cNvPr>
          <p:cNvSpPr txBox="1"/>
          <p:nvPr/>
        </p:nvSpPr>
        <p:spPr>
          <a:xfrm>
            <a:off x="449989" y="4554124"/>
            <a:ext cx="194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D4C3E55-6BC9-0AAB-791E-D35AECE22E02}"/>
              </a:ext>
            </a:extLst>
          </p:cNvPr>
          <p:cNvSpPr txBox="1"/>
          <p:nvPr/>
        </p:nvSpPr>
        <p:spPr>
          <a:xfrm>
            <a:off x="449989" y="5033427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F2BD9C0-E9E5-E051-560B-9E988E4FF9A9}"/>
              </a:ext>
            </a:extLst>
          </p:cNvPr>
          <p:cNvSpPr txBox="1"/>
          <p:nvPr/>
        </p:nvSpPr>
        <p:spPr>
          <a:xfrm>
            <a:off x="449989" y="5512730"/>
            <a:ext cx="2435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78A3016-1BD8-076C-7D36-AEDFAFE02A5D}"/>
              </a:ext>
            </a:extLst>
          </p:cNvPr>
          <p:cNvSpPr txBox="1"/>
          <p:nvPr/>
        </p:nvSpPr>
        <p:spPr>
          <a:xfrm>
            <a:off x="449989" y="5992033"/>
            <a:ext cx="2605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yt_shape_11926"/>
          <p:cNvSpPr txBox="1"/>
          <p:nvPr/>
        </p:nvSpPr>
        <p:spPr>
          <a:xfrm>
            <a:off x="540000" y="6486215"/>
            <a:ext cx="2491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7E17591-F209-0E2A-9591-A315E5C97629}"/>
              </a:ext>
            </a:extLst>
          </p:cNvPr>
          <p:cNvSpPr txBox="1"/>
          <p:nvPr/>
        </p:nvSpPr>
        <p:spPr>
          <a:xfrm>
            <a:off x="2814662" y="5996177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7" name="yt_shape_11927"/>
          <p:cNvSpPr txBox="1"/>
          <p:nvPr/>
        </p:nvSpPr>
        <p:spPr>
          <a:xfrm>
            <a:off x="540000" y="812067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利用垂径定理的推论证垂直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28" name="yt_shape_11928"/>
              <p:cNvSpPr txBox="1"/>
              <p:nvPr/>
            </p:nvSpPr>
            <p:spPr>
              <a:xfrm>
                <a:off x="540119" y="1291370"/>
                <a:ext cx="11111999" cy="983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928" name="yt_shape_119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91370"/>
                <a:ext cx="11111999" cy="983346"/>
              </a:xfrm>
              <a:prstGeom prst="rect">
                <a:avLst/>
              </a:prstGeom>
              <a:blipFill>
                <a:blip r:embed="rId2"/>
                <a:stretch>
                  <a:fillRect l="-1701" r="-1372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30" name="yt_image_1193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7814" y="1988840"/>
            <a:ext cx="2066968" cy="1959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932"/>
          <p:cNvSpPr txBox="1"/>
          <p:nvPr/>
        </p:nvSpPr>
        <p:spPr>
          <a:xfrm>
            <a:off x="540000" y="900000"/>
            <a:ext cx="44290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，交点为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934"/>
          <p:cNvSpPr txBox="1"/>
          <p:nvPr/>
        </p:nvSpPr>
        <p:spPr>
          <a:xfrm>
            <a:off x="4992034" y="1531667"/>
            <a:ext cx="1810560" cy="153984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50" b="0" i="0" u="none" spc="-855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550" b="0" i="0" u="none" spc="11981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193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4207" y="2247300"/>
            <a:ext cx="1791016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1936"/>
          <p:cNvSpPr txBox="1"/>
          <p:nvPr/>
        </p:nvSpPr>
        <p:spPr>
          <a:xfrm>
            <a:off x="540000" y="2831198"/>
            <a:ext cx="1913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1937"/>
          <p:cNvSpPr txBox="1"/>
          <p:nvPr/>
        </p:nvSpPr>
        <p:spPr>
          <a:xfrm>
            <a:off x="540000" y="3310501"/>
            <a:ext cx="34208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1938"/>
              <p:cNvSpPr txBox="1"/>
              <p:nvPr/>
            </p:nvSpPr>
            <p:spPr>
              <a:xfrm>
                <a:off x="540000" y="3789804"/>
                <a:ext cx="3813223" cy="487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，易证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19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9804"/>
                <a:ext cx="3813223" cy="487634"/>
              </a:xfrm>
              <a:prstGeom prst="rect">
                <a:avLst/>
              </a:prstGeom>
              <a:blipFill>
                <a:blip r:embed="rId5"/>
                <a:stretch>
                  <a:fillRect l="-4960" r="-4000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1940"/>
          <p:cNvSpPr txBox="1"/>
          <p:nvPr/>
        </p:nvSpPr>
        <p:spPr>
          <a:xfrm>
            <a:off x="540000" y="4328226"/>
            <a:ext cx="1744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941"/>
          <p:cNvSpPr txBox="1"/>
          <p:nvPr/>
        </p:nvSpPr>
        <p:spPr>
          <a:xfrm>
            <a:off x="540000" y="4807529"/>
            <a:ext cx="33005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ECDH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1942"/>
          <p:cNvSpPr txBox="1"/>
          <p:nvPr/>
        </p:nvSpPr>
        <p:spPr>
          <a:xfrm>
            <a:off x="540000" y="5286832"/>
            <a:ext cx="1796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943"/>
          <p:cNvSpPr txBox="1"/>
          <p:nvPr/>
        </p:nvSpPr>
        <p:spPr>
          <a:xfrm>
            <a:off x="540000" y="5766135"/>
            <a:ext cx="27747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1D39837-34F1-9617-3A33-60E347A55C6F}"/>
              </a:ext>
            </a:extLst>
          </p:cNvPr>
          <p:cNvSpPr txBox="1"/>
          <p:nvPr/>
        </p:nvSpPr>
        <p:spPr>
          <a:xfrm>
            <a:off x="537455" y="2262945"/>
            <a:ext cx="4566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，交点为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9FD40BF-DF29-6AFE-9506-CF98EE7DA9D8}"/>
              </a:ext>
            </a:extLst>
          </p:cNvPr>
          <p:cNvSpPr txBox="1"/>
          <p:nvPr/>
        </p:nvSpPr>
        <p:spPr>
          <a:xfrm>
            <a:off x="449989" y="2784392"/>
            <a:ext cx="207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6CB482C-1D4F-E111-5879-91ADD64047F8}"/>
              </a:ext>
            </a:extLst>
          </p:cNvPr>
          <p:cNvSpPr txBox="1"/>
          <p:nvPr/>
        </p:nvSpPr>
        <p:spPr>
          <a:xfrm>
            <a:off x="449989" y="3263695"/>
            <a:ext cx="3567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308D8C8-4E33-1205-C203-3B17CF2A5115}"/>
                  </a:ext>
                </a:extLst>
              </p:cNvPr>
              <p:cNvSpPr txBox="1"/>
              <p:nvPr/>
            </p:nvSpPr>
            <p:spPr>
              <a:xfrm>
                <a:off x="449989" y="3742999"/>
                <a:ext cx="3956431" cy="5765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，易证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F308D8C8-4E33-1205-C203-3B17CF2A51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2999"/>
                <a:ext cx="3956431" cy="576530"/>
              </a:xfrm>
              <a:prstGeom prst="rect">
                <a:avLst/>
              </a:prstGeom>
              <a:blipFill>
                <a:blip r:embed="rId6"/>
                <a:stretch>
                  <a:fillRect l="-2465" r="-2465" b="-1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BADE9B68-2EA9-048C-169E-247AA37887AE}"/>
              </a:ext>
            </a:extLst>
          </p:cNvPr>
          <p:cNvSpPr txBox="1"/>
          <p:nvPr/>
        </p:nvSpPr>
        <p:spPr>
          <a:xfrm>
            <a:off x="449989" y="4281420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BDFC1A5-C2FE-ABB0-454D-3DE80AD71458}"/>
              </a:ext>
            </a:extLst>
          </p:cNvPr>
          <p:cNvSpPr txBox="1"/>
          <p:nvPr/>
        </p:nvSpPr>
        <p:spPr>
          <a:xfrm>
            <a:off x="449989" y="4760723"/>
            <a:ext cx="3448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023BDE8-3A81-1B9F-D41A-040EE5A5469E}"/>
              </a:ext>
            </a:extLst>
          </p:cNvPr>
          <p:cNvSpPr txBox="1"/>
          <p:nvPr/>
        </p:nvSpPr>
        <p:spPr>
          <a:xfrm>
            <a:off x="449989" y="5240027"/>
            <a:ext cx="195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281DEE3-66BE-917C-95A9-F0E2505305E0}"/>
              </a:ext>
            </a:extLst>
          </p:cNvPr>
          <p:cNvSpPr txBox="1"/>
          <p:nvPr/>
        </p:nvSpPr>
        <p:spPr>
          <a:xfrm>
            <a:off x="449989" y="5719329"/>
            <a:ext cx="29280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yt_shape_11944"/>
          <p:cNvSpPr txBox="1"/>
          <p:nvPr/>
        </p:nvSpPr>
        <p:spPr>
          <a:xfrm>
            <a:off x="540000" y="6223279"/>
            <a:ext cx="2526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AFE5598-0074-E16E-FEEA-1900BD2E71D9}"/>
              </a:ext>
            </a:extLst>
          </p:cNvPr>
          <p:cNvSpPr txBox="1"/>
          <p:nvPr/>
        </p:nvSpPr>
        <p:spPr>
          <a:xfrm>
            <a:off x="449989" y="6176473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5" name="yt_shape_11945"/>
          <p:cNvSpPr txBox="1"/>
          <p:nvPr/>
        </p:nvSpPr>
        <p:spPr>
          <a:xfrm>
            <a:off x="540000" y="836712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无切点，作垂直，证半径</a:t>
            </a:r>
          </a:p>
        </p:txBody>
      </p:sp>
      <p:sp>
        <p:nvSpPr>
          <p:cNvPr id="11946" name="yt_shape_11946"/>
          <p:cNvSpPr txBox="1"/>
          <p:nvPr/>
        </p:nvSpPr>
        <p:spPr>
          <a:xfrm>
            <a:off x="540119" y="1336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的长为半径作半圆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947" name="yt_shape_11947"/>
          <p:cNvSpPr txBox="1"/>
          <p:nvPr/>
        </p:nvSpPr>
        <p:spPr>
          <a:xfrm>
            <a:off x="540000" y="2295712"/>
            <a:ext cx="43681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所在圆的切线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48" name="yt_image_119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4813" y="1988840"/>
            <a:ext cx="1837305" cy="2045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625797">
            <a:extLst>
              <a:ext uri="{FF2B5EF4-FFF2-40B4-BE49-F238E27FC236}">
                <a16:creationId xmlns:a16="http://schemas.microsoft.com/office/drawing/2014/main" id="{B94B0256-01F6-EA38-1FF7-9891A9AAA7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7" name="yt_shape_11950"/>
          <p:cNvSpPr txBox="1"/>
          <p:nvPr/>
        </p:nvSpPr>
        <p:spPr>
          <a:xfrm>
            <a:off x="540000" y="1305598"/>
            <a:ext cx="41806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952"/>
          <p:cNvSpPr txBox="1"/>
          <p:nvPr/>
        </p:nvSpPr>
        <p:spPr>
          <a:xfrm>
            <a:off x="5310621" y="1937265"/>
            <a:ext cx="1165319" cy="131471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00" b="0" i="0" u="none" spc="-7300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  <a:cs typeface="宋体" pitchFamily="73"/>
              </a:rPr>
              <a:t> </a:t>
            </a:r>
            <a:r>
              <a:rPr lang="en-US" altLang="zh-CN" sz="7300" b="0" i="0" u="none" spc="7262">
                <a:solidFill>
                  <a:srgbClr val="1EE3CF"/>
                </a:solidFill>
                <a:effectLst/>
                <a:latin typeface="Times New Roman" pitchFamily="73"/>
                <a:ea typeface="宋体" pitchFamily="73"/>
                <a:cs typeface="宋体" pitchFamily="7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19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9148" y="2575651"/>
            <a:ext cx="1153841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1954"/>
          <p:cNvSpPr txBox="1"/>
          <p:nvPr/>
        </p:nvSpPr>
        <p:spPr>
          <a:xfrm>
            <a:off x="540000" y="3389085"/>
            <a:ext cx="22426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955"/>
          <p:cNvSpPr txBox="1"/>
          <p:nvPr/>
        </p:nvSpPr>
        <p:spPr>
          <a:xfrm>
            <a:off x="540000" y="3868388"/>
            <a:ext cx="1513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956"/>
          <p:cNvSpPr txBox="1"/>
          <p:nvPr/>
        </p:nvSpPr>
        <p:spPr>
          <a:xfrm>
            <a:off x="540000" y="4347691"/>
            <a:ext cx="43072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1957"/>
          <p:cNvSpPr txBox="1"/>
          <p:nvPr/>
        </p:nvSpPr>
        <p:spPr>
          <a:xfrm>
            <a:off x="540000" y="4826994"/>
            <a:ext cx="18306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958"/>
          <p:cNvSpPr txBox="1"/>
          <p:nvPr/>
        </p:nvSpPr>
        <p:spPr>
          <a:xfrm>
            <a:off x="540000" y="5306297"/>
            <a:ext cx="31643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为半圆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1959"/>
          <p:cNvSpPr txBox="1"/>
          <p:nvPr/>
        </p:nvSpPr>
        <p:spPr>
          <a:xfrm>
            <a:off x="540000" y="5785600"/>
            <a:ext cx="37526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是半圆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所在圆的切线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FF60F71-112B-C05E-1DFC-5832981842AE}"/>
              </a:ext>
            </a:extLst>
          </p:cNvPr>
          <p:cNvSpPr txBox="1"/>
          <p:nvPr/>
        </p:nvSpPr>
        <p:spPr>
          <a:xfrm>
            <a:off x="449989" y="2780928"/>
            <a:ext cx="432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98C6B50-1691-6B6C-8169-EAE0573F46A9}"/>
              </a:ext>
            </a:extLst>
          </p:cNvPr>
          <p:cNvSpPr txBox="1"/>
          <p:nvPr/>
        </p:nvSpPr>
        <p:spPr>
          <a:xfrm>
            <a:off x="449989" y="3342279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CC3B4A9-0184-8B25-1EB6-A61855C8136D}"/>
              </a:ext>
            </a:extLst>
          </p:cNvPr>
          <p:cNvSpPr txBox="1"/>
          <p:nvPr/>
        </p:nvSpPr>
        <p:spPr>
          <a:xfrm>
            <a:off x="449989" y="3821582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5D9D7E8-80DF-CF4E-60BA-B20A8AAFA69E}"/>
              </a:ext>
            </a:extLst>
          </p:cNvPr>
          <p:cNvSpPr txBox="1"/>
          <p:nvPr/>
        </p:nvSpPr>
        <p:spPr>
          <a:xfrm>
            <a:off x="449989" y="4300886"/>
            <a:ext cx="4445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5D95B77-ECDA-7E84-AFA1-9EBBD9C80A54}"/>
              </a:ext>
            </a:extLst>
          </p:cNvPr>
          <p:cNvSpPr txBox="1"/>
          <p:nvPr/>
        </p:nvSpPr>
        <p:spPr>
          <a:xfrm>
            <a:off x="449989" y="4780188"/>
            <a:ext cx="1993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E76F23F-CA2B-B14E-6CA2-70BE53C92A62}"/>
              </a:ext>
            </a:extLst>
          </p:cNvPr>
          <p:cNvSpPr txBox="1"/>
          <p:nvPr/>
        </p:nvSpPr>
        <p:spPr>
          <a:xfrm>
            <a:off x="449989" y="5259491"/>
            <a:ext cx="3313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为半圆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0FA26AC-D46B-8588-27C5-626E0F07FD13}"/>
              </a:ext>
            </a:extLst>
          </p:cNvPr>
          <p:cNvSpPr txBox="1"/>
          <p:nvPr/>
        </p:nvSpPr>
        <p:spPr>
          <a:xfrm>
            <a:off x="449989" y="5738794"/>
            <a:ext cx="3896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是半圆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所在圆的切线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1156</Words>
  <Application>Microsoft Office PowerPoint</Application>
  <PresentationFormat>宽屏</PresentationFormat>
  <Paragraphs>115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2023-10-20T14:08:19Z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