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256" r:id="rId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7" d="100"/>
          <a:sy n="57" d="100"/>
        </p:scale>
        <p:origin x="50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39" name="yt_shape_14339"/>
              <p:cNvSpPr txBox="1"/>
              <p:nvPr/>
            </p:nvSpPr>
            <p:spPr>
              <a:xfrm>
                <a:off x="540119" y="980728"/>
                <a:ext cx="11111999" cy="4062450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教材母题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石头、剪刀、布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是民间广为流传的一种游戏，游戏的两人每次做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石头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剪刀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三种手势中的一种，并约定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石头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剪刀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剪刀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石头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，同种手势不分胜负须继续比赛，现有甲、乙两人做这种游戏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）一次游戏中甲获胜、乙获胜的概率各是多少？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）这种游戏对于两个人来说公平吗？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（甲获胜）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（乙获胜）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）游戏公平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339" name="yt_shape_143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80728"/>
                <a:ext cx="11111999" cy="4062450"/>
              </a:xfrm>
              <a:prstGeom prst="rect">
                <a:avLst/>
              </a:prstGeom>
              <a:blipFill>
                <a:blip r:embed="rId2"/>
                <a:stretch>
                  <a:fillRect l="-987" t="-1198" b="-1796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569365A-2B1F-A597-E736-08D4F2106A6E}"/>
                  </a:ext>
                </a:extLst>
              </p:cNvPr>
              <p:cNvSpPr txBox="1"/>
              <p:nvPr/>
            </p:nvSpPr>
            <p:spPr>
              <a:xfrm>
                <a:off x="522108" y="3786850"/>
                <a:ext cx="57855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（甲获胜）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（乙获胜）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569365A-2B1F-A597-E736-08D4F2106A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3786850"/>
                <a:ext cx="5785548" cy="767474"/>
              </a:xfrm>
              <a:prstGeom prst="rect">
                <a:avLst/>
              </a:prstGeom>
              <a:blipFill>
                <a:blip r:embed="rId3"/>
                <a:stretch>
                  <a:fillRect l="-1686" r="-158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98D44CD-C8EE-3DF3-6932-10A07754303E}"/>
              </a:ext>
            </a:extLst>
          </p:cNvPr>
          <p:cNvSpPr txBox="1"/>
          <p:nvPr/>
        </p:nvSpPr>
        <p:spPr>
          <a:xfrm>
            <a:off x="522108" y="4460712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）游戏公平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yt_shape_14342"/>
          <p:cNvSpPr txBox="1"/>
          <p:nvPr/>
        </p:nvSpPr>
        <p:spPr>
          <a:xfrm>
            <a:off x="540000" y="1124744"/>
            <a:ext cx="1184683" cy="3241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00" b="0" i="0" u="none" spc="8788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cs typeface="宋体" pitchFamily="18"/>
              </a:rPr>
              <a:t> </a:t>
            </a:r>
          </a:p>
        </p:txBody>
      </p:sp>
      <p:pic>
        <p:nvPicPr>
          <p:cNvPr id="14341" name="yt_image_1434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80430"/>
            <a:ext cx="1172955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4" name="yt_shape_14344"/>
          <p:cNvSpPr txBox="1"/>
          <p:nvPr/>
        </p:nvSpPr>
        <p:spPr>
          <a:xfrm>
            <a:off x="540119" y="159688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剪刀、石头、布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是民间广为流传的游戏，游戏时，双方每次只能做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石头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这三种手势中的一种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石头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剪刀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石头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；如果双方都出同一手势则为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假定甲乙两人每次都是等可能的做这三种手势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45" name="yt_shape_14345"/>
              <p:cNvSpPr txBox="1"/>
              <p:nvPr/>
            </p:nvSpPr>
            <p:spPr>
              <a:xfrm>
                <a:off x="540000" y="3516583"/>
                <a:ext cx="743953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）甲乙两人进行一次游戏就分出胜负的概率是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45" name="yt_shape_143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16583"/>
                <a:ext cx="7439537" cy="642163"/>
              </a:xfrm>
              <a:prstGeom prst="rect">
                <a:avLst/>
              </a:prstGeom>
              <a:blipFill>
                <a:blip r:embed="rId3"/>
                <a:stretch>
                  <a:fillRect l="-2541" r="-155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47" name="yt_shape_14347"/>
          <p:cNvSpPr txBox="1"/>
          <p:nvPr/>
        </p:nvSpPr>
        <p:spPr>
          <a:xfrm>
            <a:off x="540119" y="42095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）若在已进行的两次游戏中甲都胜出了，请问第三次游戏中甲胜出的概率为多少？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48" name="yt_shape_14348"/>
              <p:cNvSpPr txBox="1"/>
              <p:nvPr/>
            </p:nvSpPr>
            <p:spPr>
              <a:xfrm>
                <a:off x="540000" y="5168969"/>
                <a:ext cx="4183838" cy="642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）甲胜出的概率为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348" name="yt_shape_143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68969"/>
                <a:ext cx="4183838" cy="642227"/>
              </a:xfrm>
              <a:prstGeom prst="rect">
                <a:avLst/>
              </a:prstGeom>
              <a:blipFill>
                <a:blip r:embed="rId4"/>
                <a:stretch>
                  <a:fillRect l="-4519" r="-349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5155CD-75AE-18AA-4BF6-E39D72191899}"/>
                  </a:ext>
                </a:extLst>
              </p:cNvPr>
              <p:cNvSpPr txBox="1"/>
              <p:nvPr/>
            </p:nvSpPr>
            <p:spPr>
              <a:xfrm>
                <a:off x="7307989" y="3388827"/>
                <a:ext cx="30867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5155CD-75AE-18AA-4BF6-E39D721918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7989" y="3388827"/>
                <a:ext cx="308674" cy="729565"/>
              </a:xfrm>
              <a:prstGeom prst="rect">
                <a:avLst/>
              </a:prstGeom>
              <a:blipFill>
                <a:blip r:embed="rId5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9CE063-2E7E-7E7B-7F0A-016DB07DD577}"/>
                  </a:ext>
                </a:extLst>
              </p:cNvPr>
              <p:cNvSpPr txBox="1"/>
              <p:nvPr/>
            </p:nvSpPr>
            <p:spPr>
              <a:xfrm>
                <a:off x="449989" y="5122163"/>
                <a:ext cx="4323461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）甲胜出的概率为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9CE063-2E7E-7E7B-7F0A-016DB07DD5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22163"/>
                <a:ext cx="4323461" cy="729628"/>
              </a:xfrm>
              <a:prstGeom prst="rect">
                <a:avLst/>
              </a:prstGeom>
              <a:blipFill>
                <a:blip r:embed="rId6"/>
                <a:stretch>
                  <a:fillRect l="-2257" r="-225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1" name="yt_shape_14351"/>
          <p:cNvSpPr txBox="1"/>
          <p:nvPr/>
        </p:nvSpPr>
        <p:spPr>
          <a:xfrm>
            <a:off x="540000" y="836712"/>
            <a:ext cx="1184683" cy="3241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00" b="0" i="0" u="none" spc="8788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cs typeface="宋体" pitchFamily="18"/>
              </a:rPr>
              <a:t> </a:t>
            </a:r>
          </a:p>
        </p:txBody>
      </p:sp>
      <p:pic>
        <p:nvPicPr>
          <p:cNvPr id="14350" name="yt_image_14350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92398"/>
            <a:ext cx="1172955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3" name="yt_shape_14353"/>
          <p:cNvSpPr txBox="1"/>
          <p:nvPr/>
        </p:nvSpPr>
        <p:spPr>
          <a:xfrm>
            <a:off x="540119" y="125806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小明、小颖和小凡都想周末看电影，但只有一张电影票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三人通过做游戏确定，谁获胜谁去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游戏规则如下：连续抛掷两枚质地均匀的硬币，若两枚都是正面朝上，则小明获胜；若两枚都是反面朝上，则小颖获胜；若一枚正面朝上，一枚反面朝上，则小凡获胜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你认为这个游戏公平吗？请说明你的理由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354" name="yt_shape_14354"/>
          <p:cNvSpPr txBox="1"/>
          <p:nvPr/>
        </p:nvSpPr>
        <p:spPr>
          <a:xfrm>
            <a:off x="540000" y="3177763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解：不公平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理由：如图所示：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356" name="yt_shape_14356"/>
          <p:cNvSpPr txBox="1"/>
          <p:nvPr/>
        </p:nvSpPr>
        <p:spPr>
          <a:xfrm>
            <a:off x="5163040" y="3573016"/>
            <a:ext cx="1465081" cy="112562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50" b="0" i="0" u="none" spc="-62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250" b="0" i="0" u="none" spc="9862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355" name="yt_image_1435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2475" y="3573016"/>
            <a:ext cx="1449003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58" name="yt_shape_14358"/>
          <p:cNvSpPr txBox="1"/>
          <p:nvPr/>
        </p:nvSpPr>
        <p:spPr>
          <a:xfrm>
            <a:off x="540000" y="3763838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所有的可能为（正，正），（正，反），（反，正），（反，反）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59" name="yt_shape_14359"/>
              <p:cNvSpPr txBox="1"/>
              <p:nvPr/>
            </p:nvSpPr>
            <p:spPr>
              <a:xfrm>
                <a:off x="540000" y="4243141"/>
                <a:ext cx="610744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故小明获胜的概率为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，小颖获胜的概率为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359" name="yt_shape_143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43141"/>
                <a:ext cx="6107441" cy="638893"/>
              </a:xfrm>
              <a:prstGeom prst="rect">
                <a:avLst/>
              </a:prstGeom>
              <a:blipFill>
                <a:blip r:embed="rId4"/>
                <a:stretch>
                  <a:fillRect l="-3097" r="-2098" b="-1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361" name="yt_shape_14361"/>
              <p:cNvSpPr txBox="1"/>
              <p:nvPr/>
            </p:nvSpPr>
            <p:spPr>
              <a:xfrm>
                <a:off x="540000" y="4932822"/>
                <a:ext cx="266900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小凡获胜的概率为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361" name="yt_shape_143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32822"/>
                <a:ext cx="2669000" cy="638893"/>
              </a:xfrm>
              <a:prstGeom prst="rect">
                <a:avLst/>
              </a:prstGeom>
              <a:blipFill>
                <a:blip r:embed="rId5"/>
                <a:stretch>
                  <a:fillRect l="-7094" r="-617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5630408-0AB7-FE18-0775-8494D6DFD732}"/>
              </a:ext>
            </a:extLst>
          </p:cNvPr>
          <p:cNvSpPr txBox="1"/>
          <p:nvPr/>
        </p:nvSpPr>
        <p:spPr>
          <a:xfrm>
            <a:off x="449989" y="3130957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解：不公平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理由：如图所示：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DDEB42-5D95-0490-465E-64DD59F5C753}"/>
              </a:ext>
            </a:extLst>
          </p:cNvPr>
          <p:cNvSpPr txBox="1"/>
          <p:nvPr/>
        </p:nvSpPr>
        <p:spPr>
          <a:xfrm>
            <a:off x="449989" y="3717032"/>
            <a:ext cx="909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所有的可能为（正，正），（正，反），（反，正），（反，反）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1E04C6-34EE-CD85-9BE8-4F2522F5785D}"/>
                  </a:ext>
                </a:extLst>
              </p:cNvPr>
              <p:cNvSpPr txBox="1"/>
              <p:nvPr/>
            </p:nvSpPr>
            <p:spPr>
              <a:xfrm>
                <a:off x="449989" y="4196335"/>
                <a:ext cx="62284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故小明获胜的概率为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，小颖获胜的概率为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1E04C6-34EE-CD85-9BE8-4F2522F578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6335"/>
                <a:ext cx="6228461" cy="726326"/>
              </a:xfrm>
              <a:prstGeom prst="rect">
                <a:avLst/>
              </a:prstGeom>
              <a:blipFill>
                <a:blip r:embed="rId6"/>
                <a:stretch>
                  <a:fillRect l="-1566" r="-1468" b="-1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AEC09A1-E3C6-9807-6AF0-C2361C9A9E92}"/>
                  </a:ext>
                </a:extLst>
              </p:cNvPr>
              <p:cNvSpPr txBox="1"/>
              <p:nvPr/>
            </p:nvSpPr>
            <p:spPr>
              <a:xfrm>
                <a:off x="449989" y="4886016"/>
                <a:ext cx="28232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小凡获胜的概率为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AEC09A1-E3C6-9807-6AF0-C2361C9A9E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86016"/>
                <a:ext cx="2823274" cy="726326"/>
              </a:xfrm>
              <a:prstGeom prst="rect">
                <a:avLst/>
              </a:prstGeom>
              <a:blipFill>
                <a:blip r:embed="rId7"/>
                <a:stretch>
                  <a:fillRect l="-3456" r="-345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4363"/>
          <p:cNvSpPr txBox="1"/>
          <p:nvPr/>
        </p:nvSpPr>
        <p:spPr>
          <a:xfrm>
            <a:off x="540000" y="5539591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故此游戏小凡获胜的概率大，不公平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E04932D-62B4-82CF-95B1-7DD16F4C1227}"/>
              </a:ext>
            </a:extLst>
          </p:cNvPr>
          <p:cNvSpPr txBox="1"/>
          <p:nvPr/>
        </p:nvSpPr>
        <p:spPr>
          <a:xfrm>
            <a:off x="449989" y="5492785"/>
            <a:ext cx="513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故此游戏小凡获胜的概率大，不公平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5" name="yt_shape_14365"/>
          <p:cNvSpPr txBox="1"/>
          <p:nvPr/>
        </p:nvSpPr>
        <p:spPr>
          <a:xfrm>
            <a:off x="540000" y="908720"/>
            <a:ext cx="784382" cy="33316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50" b="0" i="0" u="none" spc="5654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cs typeface="宋体" pitchFamily="18"/>
              </a:rPr>
              <a:t> </a:t>
            </a:r>
          </a:p>
        </p:txBody>
      </p:sp>
      <p:pic>
        <p:nvPicPr>
          <p:cNvPr id="14364" name="yt_image_143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59834"/>
            <a:ext cx="775009" cy="37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67" name="yt_shape_14367"/>
          <p:cNvSpPr txBox="1"/>
          <p:nvPr/>
        </p:nvSpPr>
        <p:spPr>
          <a:xfrm>
            <a:off x="540119" y="1385432"/>
            <a:ext cx="11111999" cy="14773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小明、小颖和小凡做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石头、剪刀、布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游戏，游戏规则如下：由小颖和小凡做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石头、剪刀、布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游戏，如果两人的手势相同，那么小明获胜；如果两人手势不同，那么按照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石头胜剪刀，剪刀胜布，布胜石头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的规则决定小凡和小颖中的获胜者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假设小颖和小凡每次出这三种手势的可能性相同：</a:t>
            </a:r>
          </a:p>
        </p:txBody>
      </p:sp>
      <p:sp>
        <p:nvSpPr>
          <p:cNvPr id="14368" name="yt_shape_14368"/>
          <p:cNvSpPr txBox="1"/>
          <p:nvPr/>
        </p:nvSpPr>
        <p:spPr>
          <a:xfrm>
            <a:off x="540000" y="2891881"/>
            <a:ext cx="9694962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）请用画树状图或列表的方法表示一次游戏中所有可能出现的结果；</a:t>
            </a:r>
          </a:p>
        </p:txBody>
      </p:sp>
      <p:sp>
        <p:nvSpPr>
          <p:cNvPr id="14369" name="yt_shape_14369"/>
          <p:cNvSpPr txBox="1"/>
          <p:nvPr/>
        </p:nvSpPr>
        <p:spPr>
          <a:xfrm>
            <a:off x="540000" y="3284984"/>
            <a:ext cx="6386364" cy="3693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）这个游戏规则对三人公平吗？请说明理由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370" name="yt_shape_14370"/>
          <p:cNvSpPr txBox="1"/>
          <p:nvPr/>
        </p:nvSpPr>
        <p:spPr>
          <a:xfrm>
            <a:off x="540000" y="3691830"/>
            <a:ext cx="6078587" cy="7386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）列表或画树状图略，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由列表或树状图可知所有等可能的情况有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B129CCF-2AF6-C6D3-8B8E-35872A5E735D}"/>
              </a:ext>
            </a:extLst>
          </p:cNvPr>
          <p:cNvSpPr txBox="1"/>
          <p:nvPr/>
        </p:nvSpPr>
        <p:spPr>
          <a:xfrm>
            <a:off x="449989" y="3645024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）列表或画树状图略，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9DE180-B883-397E-1207-385B55A17C72}"/>
              </a:ext>
            </a:extLst>
          </p:cNvPr>
          <p:cNvSpPr txBox="1"/>
          <p:nvPr/>
        </p:nvSpPr>
        <p:spPr>
          <a:xfrm>
            <a:off x="449989" y="4077072"/>
            <a:ext cx="619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由列表或树状图可知所有等可能的情况有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4371"/>
              <p:cNvSpPr txBox="1"/>
              <p:nvPr/>
            </p:nvSpPr>
            <p:spPr>
              <a:xfrm>
                <a:off x="540000" y="4531835"/>
                <a:ext cx="7232749" cy="22706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）小明获胜的情况有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种，小颖获胜的情况有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（小明获胜）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（小颖获胜）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（小凡获胜）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这个游戏对三人公平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" name="yt_shape_143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31835"/>
                <a:ext cx="7232749" cy="2270622"/>
              </a:xfrm>
              <a:prstGeom prst="rect">
                <a:avLst/>
              </a:prstGeom>
              <a:blipFill>
                <a:blip r:embed="rId3"/>
                <a:stretch>
                  <a:fillRect l="-2614" t="-2145" r="-1602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74621C7-101C-41CD-537E-CD30B6766CEC}"/>
              </a:ext>
            </a:extLst>
          </p:cNvPr>
          <p:cNvSpPr txBox="1"/>
          <p:nvPr/>
        </p:nvSpPr>
        <p:spPr>
          <a:xfrm>
            <a:off x="449989" y="4485029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）小明获胜的情况有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种，小颖获胜的情况有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9973AAF-9A3D-9EFC-9F62-F7BF0879ACEF}"/>
                  </a:ext>
                </a:extLst>
              </p:cNvPr>
              <p:cNvSpPr txBox="1"/>
              <p:nvPr/>
            </p:nvSpPr>
            <p:spPr>
              <a:xfrm>
                <a:off x="449989" y="4869160"/>
                <a:ext cx="5990336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（小明获胜）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（小颖获胜）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9973AAF-9A3D-9EFC-9F62-F7BF0879AC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9160"/>
                <a:ext cx="5990336" cy="768554"/>
              </a:xfrm>
              <a:prstGeom prst="rect">
                <a:avLst/>
              </a:prstGeom>
              <a:blipFill>
                <a:blip r:embed="rId4"/>
                <a:stretch>
                  <a:fillRect l="-1629" r="-152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C03EB14-4500-D1C7-37F7-870687FA5334}"/>
                  </a:ext>
                </a:extLst>
              </p:cNvPr>
              <p:cNvSpPr txBox="1"/>
              <p:nvPr/>
            </p:nvSpPr>
            <p:spPr>
              <a:xfrm>
                <a:off x="449989" y="5373216"/>
                <a:ext cx="32376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（小凡获胜）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C03EB14-4500-D1C7-37F7-870687FA53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73216"/>
                <a:ext cx="3237611" cy="767474"/>
              </a:xfrm>
              <a:prstGeom prst="rect">
                <a:avLst/>
              </a:prstGeom>
              <a:blipFill>
                <a:blip r:embed="rId5"/>
                <a:stretch>
                  <a:fillRect l="-3013" r="-282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4F34C2C5-37FD-CEE8-7F4F-BD77AF79F974}"/>
              </a:ext>
            </a:extLst>
          </p:cNvPr>
          <p:cNvSpPr txBox="1"/>
          <p:nvPr/>
        </p:nvSpPr>
        <p:spPr>
          <a:xfrm>
            <a:off x="449989" y="6021288"/>
            <a:ext cx="3304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这个游戏对三人公平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950</Words>
  <Application>Microsoft Office PowerPoint</Application>
  <PresentationFormat>宽屏</PresentationFormat>
  <Paragraphs>49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41</cp:revision>
  <dcterms:created xsi:type="dcterms:W3CDTF">2023-05-05T05:33:04Z</dcterms:created>
  <dcterms:modified xsi:type="dcterms:W3CDTF">2023-10-20T18:30:10Z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