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5" r:id="rId4"/>
    <p:sldId id="366" r:id="rId5"/>
    <p:sldId id="367" r:id="rId6"/>
    <p:sldId id="369" r:id="rId7"/>
    <p:sldId id="370" r:id="rId8"/>
    <p:sldId id="371" r:id="rId9"/>
    <p:sldId id="377" r:id="rId10"/>
    <p:sldId id="256" r:id="rId11"/>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59" d="100"/>
          <a:sy n="59" d="100"/>
        </p:scale>
        <p:origin x="384"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4.png"/><Relationship Id="rId2" Type="http://schemas.openxmlformats.org/officeDocument/2006/relationships/image" Target="../media/image4.bin"/><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5633" name="yt_shape_15633"/>
          <p:cNvSpPr txBox="1"/>
          <p:nvPr/>
        </p:nvSpPr>
        <p:spPr>
          <a:xfrm>
            <a:off x="540000" y="908720"/>
            <a:ext cx="3340658" cy="448777"/>
          </a:xfrm>
          <a:prstGeom prst="rect">
            <a:avLst/>
          </a:prstGeom>
        </p:spPr>
        <p:txBody>
          <a:bodyPr vert="horz" wrap="none" lIns="0" tIns="0" rIns="0" bIns="0" rtlCol="0">
            <a:spAutoFit/>
          </a:bodyPr>
          <a:lstStyle/>
          <a:p>
            <a:pPr algn="l" eaLnBrk="1" latinLnBrk="0" hangingPunct="0">
              <a:lnSpc>
                <a:spcPct val="130000"/>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数式规律探究</a:t>
            </a:r>
          </a:p>
        </p:txBody>
      </p:sp>
      <p:sp>
        <p:nvSpPr>
          <p:cNvPr id="15634" name="yt_shape_15634"/>
          <p:cNvSpPr txBox="1"/>
          <p:nvPr/>
        </p:nvSpPr>
        <p:spPr>
          <a:xfrm>
            <a:off x="540000" y="1340768"/>
            <a:ext cx="4539704" cy="428515"/>
          </a:xfrm>
          <a:prstGeom prst="rect">
            <a:avLst/>
          </a:prstGeom>
        </p:spPr>
        <p:txBody>
          <a:bodyPr vert="horz" wrap="none" lIns="0" tIns="0" rIns="0" bIns="0" rtlCol="0">
            <a:spAutoFit/>
          </a:bodyPr>
          <a:lstStyle/>
          <a:p>
            <a:pPr algn="l" eaLnBrk="1" latinLnBrk="0" hangingPunct="0">
              <a:lnSpc>
                <a:spcPct val="130000"/>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黑体" pitchFamily="24"/>
                <a:cs typeface="宋体" pitchFamily="24"/>
              </a:rPr>
              <a:t>（安徽省中考）</a:t>
            </a:r>
            <a:r>
              <a:rPr lang="zh-CN" altLang="zh-CN" sz="2400" b="0" i="0" u="none">
                <a:solidFill>
                  <a:srgbClr val="000000"/>
                </a:solidFill>
                <a:effectLst/>
                <a:latin typeface="Times New Roman" pitchFamily="24"/>
                <a:ea typeface="宋体" pitchFamily="24"/>
                <a:cs typeface="宋体" pitchFamily="24"/>
              </a:rPr>
              <a:t>观察以下等式：</a:t>
            </a:r>
          </a:p>
        </p:txBody>
      </p:sp>
      <p:sp>
        <p:nvSpPr>
          <p:cNvPr id="15635" name="yt_shape_15635"/>
          <p:cNvSpPr txBox="1"/>
          <p:nvPr/>
        </p:nvSpPr>
        <p:spPr>
          <a:xfrm>
            <a:off x="540000" y="1777307"/>
            <a:ext cx="7540526"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个等式：（</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p>
        </p:txBody>
      </p:sp>
      <p:sp>
        <p:nvSpPr>
          <p:cNvPr id="15636" name="yt_shape_15636"/>
          <p:cNvSpPr txBox="1"/>
          <p:nvPr/>
        </p:nvSpPr>
        <p:spPr>
          <a:xfrm>
            <a:off x="540000" y="2209355"/>
            <a:ext cx="7540526"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个等式：（</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p>
        </p:txBody>
      </p:sp>
      <p:sp>
        <p:nvSpPr>
          <p:cNvPr id="15637" name="yt_shape_15637"/>
          <p:cNvSpPr txBox="1"/>
          <p:nvPr/>
        </p:nvSpPr>
        <p:spPr>
          <a:xfrm>
            <a:off x="540000" y="2641403"/>
            <a:ext cx="7540526"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个等式：（</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p>
        </p:txBody>
      </p:sp>
      <p:sp>
        <p:nvSpPr>
          <p:cNvPr id="15638" name="yt_shape_15638"/>
          <p:cNvSpPr txBox="1"/>
          <p:nvPr/>
        </p:nvSpPr>
        <p:spPr>
          <a:xfrm>
            <a:off x="540000" y="3073451"/>
            <a:ext cx="7540526"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个等式：（</a:t>
            </a:r>
            <a:r>
              <a:rPr lang="en-US" altLang="zh-CN" sz="2400" b="0" i="0" u="none" dirty="0">
                <a:solidFill>
                  <a:srgbClr val="000000"/>
                </a:solidFill>
                <a:effectLst/>
                <a:latin typeface="Times New Roman" pitchFamily="24"/>
                <a:ea typeface="Times New Roman" pitchFamily="24"/>
                <a:cs typeface="宋体" pitchFamily="24"/>
              </a:rPr>
              <a:t>2</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5</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8</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5</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8</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a:t>
            </a:r>
          </a:p>
        </p:txBody>
      </p:sp>
      <p:sp>
        <p:nvSpPr>
          <p:cNvPr id="15639" name="yt_shape_15639"/>
          <p:cNvSpPr txBox="1"/>
          <p:nvPr/>
        </p:nvSpPr>
        <p:spPr>
          <a:xfrm>
            <a:off x="540000" y="3530252"/>
            <a:ext cx="615553" cy="412036"/>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宋体" pitchFamily="24"/>
                <a:ea typeface="宋体" pitchFamily="24"/>
                <a:cs typeface="宋体" pitchFamily="24"/>
              </a:rPr>
              <a:t>……</a:t>
            </a:r>
          </a:p>
        </p:txBody>
      </p:sp>
      <p:sp>
        <p:nvSpPr>
          <p:cNvPr id="15640" name="yt_shape_15640"/>
          <p:cNvSpPr txBox="1"/>
          <p:nvPr/>
        </p:nvSpPr>
        <p:spPr>
          <a:xfrm>
            <a:off x="540000" y="3937547"/>
            <a:ext cx="4308872"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Times New Roman" pitchFamily="24"/>
                <a:ea typeface="宋体" pitchFamily="24"/>
                <a:cs typeface="宋体" pitchFamily="24"/>
              </a:rPr>
              <a:t>按照以上规律，解决下列问题：</a:t>
            </a:r>
          </a:p>
        </p:txBody>
      </p:sp>
      <p:sp>
        <p:nvSpPr>
          <p:cNvPr id="15641" name="yt_shape_15641"/>
          <p:cNvSpPr txBox="1"/>
          <p:nvPr/>
        </p:nvSpPr>
        <p:spPr>
          <a:xfrm>
            <a:off x="540000" y="4344393"/>
            <a:ext cx="9848850"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）写出第</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个等式：</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5</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FF0000">
                    <a:alpha val="0"/>
                  </a:srgbClr>
                </a:solidFill>
                <a:effectLst/>
                <a:uFill>
                  <a:solidFill>
                    <a:srgbClr val="000000"/>
                  </a:solidFill>
                </a:uFill>
                <a:latin typeface="Times New Roman" pitchFamily="24"/>
                <a:ea typeface="宋体" pitchFamily="24"/>
                <a:cs typeface="宋体" pitchFamily="24"/>
              </a:rPr>
              <a:t>＝</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6</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10</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6</a:t>
            </a:r>
            <a:r>
              <a:rPr lang="en-US"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10</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a:t>
            </a:r>
            <a:r>
              <a:rPr lang="en-US" altLang="zh-CN" sz="2400" b="0" i="0" u="sng" baseline="3000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000000"/>
                </a:solidFill>
                <a:effectLst/>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p>
        </p:txBody>
      </p:sp>
      <p:sp>
        <p:nvSpPr>
          <p:cNvPr id="15642" name="yt_shape_15642"/>
          <p:cNvSpPr txBox="1"/>
          <p:nvPr/>
        </p:nvSpPr>
        <p:spPr>
          <a:xfrm>
            <a:off x="540000" y="4801643"/>
            <a:ext cx="8233023"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）写出你猜想的第</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个等式（用含</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的式子表示），并证明</a:t>
            </a:r>
            <a:r>
              <a:rPr lang="en-US" altLang="zh-CN" sz="2400" b="0" i="0" u="none" dirty="0">
                <a:solidFill>
                  <a:srgbClr val="000000"/>
                </a:solidFill>
                <a:effectLst/>
                <a:latin typeface="Times New Roman" pitchFamily="24"/>
                <a:ea typeface="Times New Roman" pitchFamily="24"/>
                <a:cs typeface="宋体" pitchFamily="24"/>
              </a:rPr>
              <a:t>.</a:t>
            </a:r>
          </a:p>
        </p:txBody>
      </p:sp>
      <p:sp>
        <p:nvSpPr>
          <p:cNvPr id="15643" name="yt_shape_15643"/>
          <p:cNvSpPr txBox="1"/>
          <p:nvPr/>
        </p:nvSpPr>
        <p:spPr>
          <a:xfrm>
            <a:off x="540000" y="5208489"/>
            <a:ext cx="10259219" cy="428515"/>
          </a:xfrm>
          <a:prstGeom prst="rect">
            <a:avLst/>
          </a:prstGeom>
        </p:spPr>
        <p:txBody>
          <a:bodyPr vert="horz" wrap="none" lIns="0" tIns="0" rIns="0" bIns="0" rtlCol="0">
            <a:spAutoFit/>
          </a:bodyPr>
          <a:lstStyle/>
          <a:p>
            <a:pPr algn="l" eaLnBrk="1" latinLnBrk="0" hangingPunct="0">
              <a:lnSpc>
                <a:spcPct val="130000"/>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）第</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Times New Roman" pitchFamily="24"/>
                <a:ea typeface="黑体" pitchFamily="24"/>
                <a:cs typeface="宋体" pitchFamily="24"/>
              </a:rPr>
              <a:t>个等式：（</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n</a:t>
            </a:r>
            <a:r>
              <a:rPr lang="en-US" altLang="zh-CN" sz="2400" b="0" i="0" u="none">
                <a:solidFill>
                  <a:srgbClr val="FF0000">
                    <a:alpha val="0"/>
                  </a:srgbClr>
                </a:solidFill>
                <a:effectLst/>
                <a:latin typeface="Times New Roman" pitchFamily="24"/>
                <a:ea typeface="Times New Roman" pitchFamily="24"/>
                <a:cs typeface="宋体" pitchFamily="24"/>
              </a:rPr>
              <a:t>]</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p:txBody>
      </p:sp>
      <p:pic>
        <p:nvPicPr>
          <p:cNvPr id="3" name="yt_shape_1697709392926">
            <a:extLst>
              <a:ext uri="{FF2B5EF4-FFF2-40B4-BE49-F238E27FC236}">
                <a16:creationId xmlns:a16="http://schemas.microsoft.com/office/drawing/2014/main" id="{AA53146C-496D-E3D4-B814-DF536D21A6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47749"/>
            <a:ext cx="1174942" cy="366380"/>
          </a:xfrm>
          <a:prstGeom prst="rect">
            <a:avLst/>
          </a:prstGeom>
        </p:spPr>
      </p:pic>
      <p:sp>
        <p:nvSpPr>
          <p:cNvPr id="2" name="文本框 1">
            <a:extLst>
              <a:ext uri="{FF2B5EF4-FFF2-40B4-BE49-F238E27FC236}">
                <a16:creationId xmlns:a16="http://schemas.microsoft.com/office/drawing/2014/main" id="{2805DF42-1B55-4A12-F167-5B567BEA2714}"/>
              </a:ext>
            </a:extLst>
          </p:cNvPr>
          <p:cNvSpPr txBox="1"/>
          <p:nvPr/>
        </p:nvSpPr>
        <p:spPr>
          <a:xfrm>
            <a:off x="3802789" y="4297587"/>
            <a:ext cx="5971286"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6</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10</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6</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10</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Times New Roman" pitchFamily="24"/>
                <a:cs typeface="宋体" pitchFamily="24"/>
              </a:rPr>
              <a:t>2</a:t>
            </a:r>
            <a:endParaRPr lang="zh-CN" altLang="en-US">
              <a:solidFill>
                <a:srgbClr val="FF0000"/>
              </a:solidFill>
            </a:endParaRPr>
          </a:p>
        </p:txBody>
      </p:sp>
      <p:sp>
        <p:nvSpPr>
          <p:cNvPr id="4" name="文本框 3">
            <a:extLst>
              <a:ext uri="{FF2B5EF4-FFF2-40B4-BE49-F238E27FC236}">
                <a16:creationId xmlns:a16="http://schemas.microsoft.com/office/drawing/2014/main" id="{62FF01A0-84EE-2A72-6723-F21AC6486AE3}"/>
              </a:ext>
            </a:extLst>
          </p:cNvPr>
          <p:cNvSpPr txBox="1"/>
          <p:nvPr/>
        </p:nvSpPr>
        <p:spPr>
          <a:xfrm>
            <a:off x="449989" y="5161683"/>
            <a:ext cx="10340087" cy="517983"/>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）第</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个等式：（</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n</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endParaRPr lang="zh-CN" altLang="en-US" dirty="0">
              <a:solidFill>
                <a:srgbClr val="FF0000"/>
              </a:solidFill>
            </a:endParaRPr>
          </a:p>
        </p:txBody>
      </p:sp>
      <p:sp>
        <p:nvSpPr>
          <p:cNvPr id="16" name="yt_shape_15644"/>
          <p:cNvSpPr txBox="1"/>
          <p:nvPr/>
        </p:nvSpPr>
        <p:spPr>
          <a:xfrm>
            <a:off x="540000" y="5640622"/>
            <a:ext cx="10823476" cy="1388778"/>
          </a:xfrm>
          <a:prstGeom prst="rect">
            <a:avLst/>
          </a:prstGeom>
        </p:spPr>
        <p:txBody>
          <a:bodyPr vert="horz" wrap="none" lIns="0" tIns="0" rIns="0" bIns="0" rtlCol="0">
            <a:spAutoFit/>
          </a:bodyPr>
          <a:lstStyle/>
          <a:p>
            <a:pPr algn="l" eaLnBrk="1" latinLnBrk="0" hangingPunct="0">
              <a:lnSpc>
                <a:spcPct val="130000"/>
              </a:lnSpc>
            </a:pPr>
            <a:r>
              <a:rPr lang="zh-CN" altLang="zh-CN" sz="2400" b="0" i="0" u="none" dirty="0">
                <a:solidFill>
                  <a:srgbClr val="FF0000">
                    <a:alpha val="0"/>
                  </a:srgbClr>
                </a:solidFill>
                <a:effectLst/>
                <a:latin typeface="Times New Roman" pitchFamily="24"/>
                <a:ea typeface="黑体" pitchFamily="24"/>
                <a:cs typeface="宋体" pitchFamily="24"/>
              </a:rPr>
              <a:t>证明：左边</a:t>
            </a:r>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en-US" altLang="zh-CN" sz="2400" b="0" i="0" u="none" baseline="30000"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100" b="0" i="0" u="none" dirty="0">
                <a:noFill/>
                <a:effectLst/>
                <a:latin typeface="Times New Roman"/>
                <a:ea typeface="宋体"/>
                <a:cs typeface="宋体"/>
              </a:rPr>
              <a:t>⁠</a:t>
            </a:r>
          </a:p>
          <a:p>
            <a:pPr algn="l" eaLnBrk="1" latinLnBrk="0" hangingPunct="0">
              <a:lnSpc>
                <a:spcPct val="130000"/>
              </a:lnSpc>
            </a:pPr>
            <a:r>
              <a:rPr lang="zh-CN" altLang="zh-CN" sz="2400" b="0" i="0" u="none" dirty="0">
                <a:solidFill>
                  <a:srgbClr val="FF0000">
                    <a:alpha val="0"/>
                  </a:srgbClr>
                </a:solidFill>
                <a:effectLst/>
                <a:latin typeface="Times New Roman" pitchFamily="24"/>
                <a:ea typeface="黑体" pitchFamily="24"/>
                <a:cs typeface="宋体" pitchFamily="24"/>
              </a:rPr>
              <a:t>右边</a:t>
            </a:r>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en-US" altLang="zh-CN" sz="2400" b="0" i="0" u="none" dirty="0">
                <a:solidFill>
                  <a:srgbClr val="FF0000">
                    <a:alpha val="0"/>
                  </a:srgbClr>
                </a:solidFill>
                <a:effectLst/>
                <a:latin typeface="Times New Roman" pitchFamily="24"/>
                <a:ea typeface="Times New Roman" pitchFamily="24"/>
                <a:cs typeface="宋体" pitchFamily="24"/>
              </a:rPr>
              <a:t>]</a:t>
            </a:r>
            <a:r>
              <a:rPr lang="en-US" altLang="zh-CN" sz="2400" b="0" i="0" u="none" baseline="30000"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en-US" altLang="zh-CN" sz="2400" b="0" i="0" u="none" baseline="30000"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en-US" altLang="zh-CN" sz="2400" b="0" i="0" u="none" dirty="0">
                <a:solidFill>
                  <a:srgbClr val="FF0000">
                    <a:alpha val="0"/>
                  </a:srgbClr>
                </a:solidFill>
                <a:effectLst/>
                <a:latin typeface="Times New Roman" pitchFamily="24"/>
                <a:ea typeface="Times New Roman" pitchFamily="24"/>
                <a:cs typeface="宋体" pitchFamily="24"/>
              </a:rPr>
              <a:t>]</a:t>
            </a:r>
            <a:r>
              <a:rPr lang="en-US" altLang="zh-CN" sz="2400" b="0" i="0" u="none" baseline="30000"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en-US" altLang="zh-CN" sz="2400" b="0" i="0" u="none" baseline="30000"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100" b="0" i="0" u="none" dirty="0">
                <a:noFill/>
                <a:effectLst/>
                <a:latin typeface="Times New Roman"/>
                <a:ea typeface="宋体"/>
                <a:cs typeface="宋体"/>
              </a:rPr>
              <a:t>⁠</a:t>
            </a:r>
          </a:p>
          <a:p>
            <a:pPr algn="l" eaLnBrk="1" latinLnBrk="0" hangingPunct="0">
              <a:lnSpc>
                <a:spcPct val="130000"/>
              </a:lnSpc>
            </a:pPr>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左边</a:t>
            </a:r>
            <a:r>
              <a:rPr lang="zh-CN" altLang="zh-CN" sz="2400" b="0" i="0" u="none" dirty="0">
                <a:solidFill>
                  <a:srgbClr val="FF0000">
                    <a:alpha val="0"/>
                  </a:srgbClr>
                </a:solidFill>
                <a:effectLst/>
                <a:latin typeface="Times New Roman"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右边，等式成立</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p:txBody>
      </p:sp>
      <p:sp>
        <p:nvSpPr>
          <p:cNvPr id="17" name="文本框 16">
            <a:extLst>
              <a:ext uri="{FF2B5EF4-FFF2-40B4-BE49-F238E27FC236}">
                <a16:creationId xmlns:a16="http://schemas.microsoft.com/office/drawing/2014/main" id="{7F59BD60-FE0A-DCE8-D408-E59822D2DF96}"/>
              </a:ext>
            </a:extLst>
          </p:cNvPr>
          <p:cNvSpPr txBox="1"/>
          <p:nvPr/>
        </p:nvSpPr>
        <p:spPr>
          <a:xfrm>
            <a:off x="449989" y="5593816"/>
            <a:ext cx="3786886"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证明：左边</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18" name="文本框 17">
            <a:extLst>
              <a:ext uri="{FF2B5EF4-FFF2-40B4-BE49-F238E27FC236}">
                <a16:creationId xmlns:a16="http://schemas.microsoft.com/office/drawing/2014/main" id="{8083B83B-D360-BA43-D4A9-6256032530C4}"/>
              </a:ext>
            </a:extLst>
          </p:cNvPr>
          <p:cNvSpPr txBox="1"/>
          <p:nvPr/>
        </p:nvSpPr>
        <p:spPr>
          <a:xfrm>
            <a:off x="449989" y="5967154"/>
            <a:ext cx="10898887" cy="569100"/>
          </a:xfrm>
          <a:prstGeom prst="rect">
            <a:avLst/>
          </a:prstGeom>
          <a:noFill/>
        </p:spPr>
        <p:txBody>
          <a:bodyPr vert="horz" wrap="none" rtlCol="0">
            <a:noAutofit/>
          </a:bodyPr>
          <a:lstStyle/>
          <a:p>
            <a:pPr>
              <a:lnSpc>
                <a:spcPct val="130000"/>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右边</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19" name="文本框 18">
            <a:extLst>
              <a:ext uri="{FF2B5EF4-FFF2-40B4-BE49-F238E27FC236}">
                <a16:creationId xmlns:a16="http://schemas.microsoft.com/office/drawing/2014/main" id="{4458DB9D-6938-0817-C714-C9D65909197E}"/>
              </a:ext>
            </a:extLst>
          </p:cNvPr>
          <p:cNvSpPr txBox="1"/>
          <p:nvPr/>
        </p:nvSpPr>
        <p:spPr>
          <a:xfrm>
            <a:off x="449989" y="6380784"/>
            <a:ext cx="3609086" cy="517983"/>
          </a:xfrm>
          <a:prstGeom prst="rect">
            <a:avLst/>
          </a:prstGeom>
          <a:noFill/>
        </p:spPr>
        <p:txBody>
          <a:bodyPr vert="horz" wrap="none" rtlCol="0">
            <a:noAutofit/>
          </a:bodyPr>
          <a:lstStyle/>
          <a:p>
            <a:pPr>
              <a:lnSpc>
                <a:spcPct val="130000"/>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左边</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右边，等式成立</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blinds(horizontal)">
                                      <p:cBhvr>
                                        <p:cTn id="17" dur="500"/>
                                        <p:tgtEl>
                                          <p:spTgt spid="1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blinds(horizontal)">
                                      <p:cBhvr>
                                        <p:cTn id="22" dur="500"/>
                                        <p:tgtEl>
                                          <p:spTgt spid="1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xEl>
                                              <p:pRg st="0" end="0"/>
                                            </p:txEl>
                                          </p:spTgt>
                                        </p:tgtEl>
                                        <p:attrNameLst>
                                          <p:attrName>style.visibility</p:attrName>
                                        </p:attrNameLst>
                                      </p:cBhvr>
                                      <p:to>
                                        <p:strVal val="visible"/>
                                      </p:to>
                                    </p:set>
                                    <p:animEffect transition="in" filter="blinds(horizontal)">
                                      <p:cBhvr>
                                        <p:cTn id="2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17" grpId="0" build="allAtOnce"/>
      <p:bldP spid="18" grpId="0" build="allAtOnce"/>
      <p:bldP spid="19"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646" name="yt_shape_15646"/>
              <p:cNvSpPr txBox="1"/>
              <p:nvPr/>
            </p:nvSpPr>
            <p:spPr>
              <a:xfrm>
                <a:off x="540000" y="827992"/>
                <a:ext cx="8521564" cy="4255396"/>
              </a:xfrm>
              <a:prstGeom prst="rect">
                <a:avLst/>
              </a:prstGeom>
            </p:spPr>
            <p:txBody>
              <a:bodyPr vert="horz" wrap="none" lIns="0" tIns="0" rIns="0" bIns="0" rtlCol="0">
                <a:spAutoFit/>
              </a:bodyPr>
              <a:lstStyle/>
              <a:p>
                <a:pPr algn="l" eaLnBrk="1" latinLnBrk="0" hangingPunct="0"/>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黑体" pitchFamily="24"/>
                    <a:cs typeface="宋体" pitchFamily="24"/>
                  </a:rPr>
                  <a:t>（安徽省中考）</a:t>
                </a:r>
                <a:r>
                  <a:rPr lang="zh-CN" altLang="zh-CN" sz="2400" b="0" i="0" u="none" dirty="0">
                    <a:solidFill>
                      <a:srgbClr val="000000"/>
                    </a:solidFill>
                    <a:effectLst/>
                    <a:latin typeface="Times New Roman" pitchFamily="24"/>
                    <a:ea typeface="宋体" pitchFamily="24"/>
                    <a:cs typeface="宋体" pitchFamily="24"/>
                  </a:rPr>
                  <a:t>观察以下等式：</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个等式：</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1</m:t>
                        </m:r>
                      </m:den>
                    </m:f>
                  </m:oMath>
                </a14:m>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000000"/>
                    </a:solidFill>
                    <a:effectLst/>
                    <a:latin typeface="Times New Roman" pitchFamily="24"/>
                    <a:ea typeface="宋体" pitchFamily="24"/>
                    <a:cs typeface="宋体" pitchFamily="24"/>
                  </a:rPr>
                  <a:t>，</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个等式：</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000000"/>
                    </a:solidFill>
                    <a:effectLst/>
                    <a:latin typeface="Times New Roman" pitchFamily="24"/>
                    <a:ea typeface="宋体" pitchFamily="24"/>
                    <a:cs typeface="宋体" pitchFamily="24"/>
                  </a:rPr>
                  <a:t>，</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个等式：</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0">
                            <a:solidFill>
                              <a:srgbClr val="010000"/>
                            </a:solidFill>
                            <a:effectLst/>
                            <a:latin typeface="Cambria Math" panose="02040503050406030204" pitchFamily="48" charset="0"/>
                            <a:ea typeface="Cambria Math" panose="02040503050406030204" pitchFamily="48" charset="0"/>
                          </a:rPr>
                          <m:t>5</m:t>
                        </m:r>
                      </m:den>
                    </m:f>
                  </m:oMath>
                </a14:m>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r>
                  <a:rPr lang="zh-CN" altLang="zh-CN" sz="2400" b="0" i="0" u="none" dirty="0">
                    <a:solidFill>
                      <a:srgbClr val="000000"/>
                    </a:solidFill>
                    <a:effectLst/>
                    <a:latin typeface="Times New Roman" pitchFamily="24"/>
                    <a:ea typeface="宋体" pitchFamily="24"/>
                    <a:cs typeface="宋体" pitchFamily="24"/>
                  </a:rPr>
                  <a:t>，</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个等式：</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7</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个等式：</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9</m:t>
                        </m:r>
                      </m:num>
                      <m:den>
                        <m:r>
                          <a:rPr lang="en-US" altLang="zh-CN" sz="2400" b="0" i="0">
                            <a:solidFill>
                              <a:srgbClr val="010000"/>
                            </a:solidFill>
                            <a:effectLst/>
                            <a:latin typeface="Cambria Math" panose="02040503050406030204" pitchFamily="48" charset="0"/>
                            <a:ea typeface="Cambria Math" panose="02040503050406030204" pitchFamily="48" charset="0"/>
                          </a:rPr>
                          <m:t>7</m:t>
                        </m:r>
                      </m:den>
                    </m:f>
                  </m:oMath>
                </a14:m>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5</m:t>
                        </m:r>
                      </m:den>
                    </m:f>
                  </m:oMath>
                </a14:m>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5</m:t>
                        </m:r>
                      </m:den>
                    </m:f>
                  </m:oMath>
                </a14:m>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r>
                  <a:rPr lang="zh-CN" altLang="zh-CN" sz="2400" b="0" i="0" u="none" dirty="0">
                    <a:solidFill>
                      <a:srgbClr val="000000"/>
                    </a:solidFill>
                    <a:effectLst/>
                    <a:latin typeface="宋体" pitchFamily="24"/>
                    <a:ea typeface="宋体" pitchFamily="24"/>
                    <a:cs typeface="宋体" pitchFamily="24"/>
                  </a:rPr>
                  <a:t>…</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按照以上规律，解决下列问题：</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）写出第</a:t>
                </a:r>
                <a:r>
                  <a:rPr lang="en-US" altLang="zh-CN" sz="2400" b="0" i="0" u="none" dirty="0">
                    <a:solidFill>
                      <a:srgbClr val="000000"/>
                    </a:solidFill>
                    <a:effectLst/>
                    <a:latin typeface="Times New Roman" pitchFamily="24"/>
                    <a:ea typeface="Times New Roman" pitchFamily="24"/>
                    <a:cs typeface="宋体" pitchFamily="24"/>
                  </a:rPr>
                  <a:t>6</a:t>
                </a:r>
                <a:r>
                  <a:rPr lang="zh-CN" altLang="zh-CN" sz="2400" b="0" i="0" u="none" dirty="0">
                    <a:solidFill>
                      <a:srgbClr val="000000"/>
                    </a:solidFill>
                    <a:effectLst/>
                    <a:latin typeface="Times New Roman" pitchFamily="24"/>
                    <a:ea typeface="宋体" pitchFamily="24"/>
                    <a:cs typeface="宋体" pitchFamily="24"/>
                  </a:rPr>
                  <a:t>个等式：</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dirty="0">
                    <a:solidFill>
                      <a:srgbClr val="000000"/>
                    </a:solidFill>
                    <a:effectLst/>
                    <a:latin typeface="Times New Roman" pitchFamily="24"/>
                    <a:ea typeface="宋体" pitchFamily="24"/>
                    <a:cs typeface="宋体" pitchFamily="24"/>
                  </a:rPr>
                  <a:t>　</a:t>
                </a:r>
                <a:r>
                  <a:rPr lang="zh-CN" altLang="zh-CN" sz="1200" b="0" i="0"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11</m:t>
                        </m:r>
                      </m:num>
                      <m:den>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8</m:t>
                        </m:r>
                      </m:den>
                    </m:f>
                  </m:oMath>
                </a14:m>
                <a:r>
                  <a:rPr lang="zh-CN" altLang="zh-CN" sz="2400" b="0" i="0"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0" u="sng" dirty="0">
                    <a:solidFill>
                      <a:srgbClr val="000000"/>
                    </a:solidFill>
                    <a:effectLst/>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dirty="0">
                    <a:solidFill>
                      <a:srgbClr val="000000"/>
                    </a:solidFill>
                    <a:effectLst/>
                    <a:latin typeface="Times New Roman" pitchFamily="24"/>
                    <a:ea typeface="宋体" pitchFamily="24"/>
                    <a:cs typeface="宋体" pitchFamily="24"/>
                  </a:rPr>
                  <a:t>　</a:t>
                </a:r>
                <a:r>
                  <a:rPr lang="zh-CN" altLang="zh-CN" sz="1200" b="0" i="0"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6</m:t>
                        </m:r>
                      </m:den>
                    </m:f>
                  </m:oMath>
                </a14:m>
                <a:r>
                  <a:rPr lang="zh-CN" altLang="zh-CN" sz="2400" b="0" i="0"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dirty="0">
                    <a:solidFill>
                      <a:srgbClr val="000000"/>
                    </a:solidFill>
                    <a:effectLst/>
                    <a:latin typeface="Times New Roman" pitchFamily="24"/>
                    <a:ea typeface="宋体" pitchFamily="24"/>
                    <a:cs typeface="宋体" pitchFamily="24"/>
                  </a:rPr>
                  <a:t>　</a:t>
                </a:r>
                <a:r>
                  <a:rPr lang="zh-CN" altLang="zh-CN" sz="1200" b="0" i="0"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6</m:t>
                        </m:r>
                      </m:den>
                    </m:f>
                  </m:oMath>
                </a14:m>
                <a:r>
                  <a:rPr lang="zh-CN" altLang="zh-CN" sz="2400" b="0" i="0"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p>
            </p:txBody>
          </p:sp>
        </mc:Choice>
        <mc:Fallback xmlns="">
          <p:sp>
            <p:nvSpPr>
              <p:cNvPr id="15646" name="yt_shape_15646"/>
              <p:cNvSpPr txBox="1">
                <a:spLocks noRot="1" noChangeAspect="1" noMove="1" noResize="1" noEditPoints="1" noAdjustHandles="1" noChangeArrowheads="1" noChangeShapeType="1" noTextEdit="1"/>
              </p:cNvSpPr>
              <p:nvPr/>
            </p:nvSpPr>
            <p:spPr>
              <a:xfrm>
                <a:off x="540000" y="827992"/>
                <a:ext cx="8521564" cy="4255396"/>
              </a:xfrm>
              <a:prstGeom prst="rect">
                <a:avLst/>
              </a:prstGeom>
              <a:blipFill>
                <a:blip r:embed="rId2"/>
                <a:stretch>
                  <a:fillRect l="-2219" t="-2722" r="-1217" b="-14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1E8C966A-6A9A-67AA-8A6E-2195142D6A77}"/>
                  </a:ext>
                </a:extLst>
              </p:cNvPr>
              <p:cNvSpPr txBox="1"/>
              <p:nvPr/>
            </p:nvSpPr>
            <p:spPr>
              <a:xfrm>
                <a:off x="3802789" y="4427056"/>
                <a:ext cx="437261" cy="730136"/>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8</m:t>
                        </m:r>
                      </m:den>
                    </m:f>
                  </m:oMath>
                </a14:m>
                <a:endParaRPr lang="zh-CN" altLang="en-US">
                  <a:solidFill>
                    <a:srgbClr val="FF0000"/>
                  </a:solidFill>
                </a:endParaRPr>
              </a:p>
            </p:txBody>
          </p:sp>
        </mc:Choice>
        <mc:Fallback xmlns="">
          <p:sp>
            <p:nvSpPr>
              <p:cNvPr id="2" name="文本框 1">
                <a:extLst>
                  <a:ext uri="{FF2B5EF4-FFF2-40B4-BE49-F238E27FC236}">
                    <a16:creationId xmlns:a16="http://schemas.microsoft.com/office/drawing/2014/main" id="{1E8C966A-6A9A-67AA-8A6E-2195142D6A77}"/>
                  </a:ext>
                </a:extLst>
              </p:cNvPr>
              <p:cNvSpPr txBox="1">
                <a:spLocks noRot="1" noChangeAspect="1" noMove="1" noResize="1" noEditPoints="1" noAdjustHandles="1" noChangeArrowheads="1" noChangeShapeType="1" noTextEdit="1"/>
              </p:cNvSpPr>
              <p:nvPr/>
            </p:nvSpPr>
            <p:spPr>
              <a:xfrm>
                <a:off x="3802789" y="4427056"/>
                <a:ext cx="437261" cy="730136"/>
              </a:xfrm>
              <a:prstGeom prst="rect">
                <a:avLst/>
              </a:prstGeom>
              <a:blipFill>
                <a:blip r:embed="rId3"/>
                <a:stretch>
                  <a:fillRect l="-1389"/>
                </a:stretch>
              </a:blipFill>
            </p:spPr>
            <p:txBody>
              <a:bodyPr/>
              <a:lstStyle/>
              <a:p>
                <a:r>
                  <a:rPr lang="zh-CN" altLang="en-US">
                    <a:noFill/>
                  </a:rPr>
                  <a:t> </a:t>
                </a:r>
              </a:p>
            </p:txBody>
          </p:sp>
        </mc:Fallback>
      </mc:AlternateContent>
      <p:cxnSp>
        <p:nvCxnSpPr>
          <p:cNvPr id="3" name="直接连接符 2">
            <a:extLst>
              <a:ext uri="{FF2B5EF4-FFF2-40B4-BE49-F238E27FC236}">
                <a16:creationId xmlns:a16="http://schemas.microsoft.com/office/drawing/2014/main" id="{50DF3A33-8AD6-0921-1B5A-38964C27320F}"/>
              </a:ext>
            </a:extLst>
          </p:cNvPr>
          <p:cNvCxnSpPr/>
          <p:nvPr/>
        </p:nvCxnSpPr>
        <p:spPr>
          <a:xfrm>
            <a:off x="3588000" y="5129436"/>
            <a:ext cx="866839"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653C5BDA-4D54-E34E-865C-895430B2EC5C}"/>
              </a:ext>
            </a:extLst>
          </p:cNvPr>
          <p:cNvSpPr txBox="1"/>
          <p:nvPr/>
        </p:nvSpPr>
        <p:spPr>
          <a:xfrm>
            <a:off x="5279164" y="4427056"/>
            <a:ext cx="332486" cy="73013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B1FC6DE2-2337-1CE6-ECA4-3324C08BD498}"/>
                  </a:ext>
                </a:extLst>
              </p:cNvPr>
              <p:cNvSpPr txBox="1"/>
              <p:nvPr/>
            </p:nvSpPr>
            <p:spPr>
              <a:xfrm>
                <a:off x="6345964" y="4427056"/>
                <a:ext cx="308674" cy="730136"/>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6</m:t>
                        </m:r>
                      </m:den>
                    </m:f>
                  </m:oMath>
                </a14:m>
                <a:endParaRPr lang="zh-CN" altLang="en-US">
                  <a:solidFill>
                    <a:srgbClr val="FF0000"/>
                  </a:solidFill>
                </a:endParaRPr>
              </a:p>
            </p:txBody>
          </p:sp>
        </mc:Choice>
        <mc:Fallback xmlns="">
          <p:sp>
            <p:nvSpPr>
              <p:cNvPr id="5" name="文本框 4">
                <a:extLst>
                  <a:ext uri="{FF2B5EF4-FFF2-40B4-BE49-F238E27FC236}">
                    <a16:creationId xmlns:a16="http://schemas.microsoft.com/office/drawing/2014/main" id="{B1FC6DE2-2337-1CE6-ECA4-3324C08BD498}"/>
                  </a:ext>
                </a:extLst>
              </p:cNvPr>
              <p:cNvSpPr txBox="1">
                <a:spLocks noRot="1" noChangeAspect="1" noMove="1" noResize="1" noEditPoints="1" noAdjustHandles="1" noChangeArrowheads="1" noChangeShapeType="1" noTextEdit="1"/>
              </p:cNvSpPr>
              <p:nvPr/>
            </p:nvSpPr>
            <p:spPr>
              <a:xfrm>
                <a:off x="6345964" y="4427056"/>
                <a:ext cx="308674" cy="730136"/>
              </a:xfrm>
              <a:prstGeom prst="rect">
                <a:avLst/>
              </a:prstGeom>
              <a:blipFill>
                <a:blip r:embed="rId4"/>
                <a:stretch>
                  <a:fillRect/>
                </a:stretch>
              </a:blipFill>
            </p:spPr>
            <p:txBody>
              <a:bodyPr/>
              <a:lstStyle/>
              <a:p>
                <a:r>
                  <a:rPr lang="zh-CN" altLang="en-US">
                    <a:noFill/>
                  </a:rPr>
                  <a:t> </a:t>
                </a:r>
              </a:p>
            </p:txBody>
          </p:sp>
        </mc:Fallback>
      </mc:AlternateContent>
      <p:cxnSp>
        <p:nvCxnSpPr>
          <p:cNvPr id="6" name="直接连接符 5">
            <a:extLst>
              <a:ext uri="{FF2B5EF4-FFF2-40B4-BE49-F238E27FC236}">
                <a16:creationId xmlns:a16="http://schemas.microsoft.com/office/drawing/2014/main" id="{1C7DF42C-7104-AFBE-DBB1-29B1CBC87D26}"/>
              </a:ext>
            </a:extLst>
          </p:cNvPr>
          <p:cNvCxnSpPr/>
          <p:nvPr/>
        </p:nvCxnSpPr>
        <p:spPr>
          <a:xfrm>
            <a:off x="6131175" y="5129436"/>
            <a:ext cx="738251"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91B10B75-EFE6-9910-4C3E-B13696465ECE}"/>
                  </a:ext>
                </a:extLst>
              </p:cNvPr>
              <p:cNvSpPr txBox="1"/>
              <p:nvPr/>
            </p:nvSpPr>
            <p:spPr>
              <a:xfrm>
                <a:off x="8150951" y="4427056"/>
                <a:ext cx="308674" cy="730136"/>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6</m:t>
                        </m:r>
                      </m:den>
                    </m:f>
                  </m:oMath>
                </a14:m>
                <a:endParaRPr lang="zh-CN" altLang="en-US">
                  <a:solidFill>
                    <a:srgbClr val="FF0000"/>
                  </a:solidFill>
                </a:endParaRPr>
              </a:p>
            </p:txBody>
          </p:sp>
        </mc:Choice>
        <mc:Fallback xmlns="">
          <p:sp>
            <p:nvSpPr>
              <p:cNvPr id="7" name="文本框 6">
                <a:extLst>
                  <a:ext uri="{FF2B5EF4-FFF2-40B4-BE49-F238E27FC236}">
                    <a16:creationId xmlns:a16="http://schemas.microsoft.com/office/drawing/2014/main" id="{91B10B75-EFE6-9910-4C3E-B13696465ECE}"/>
                  </a:ext>
                </a:extLst>
              </p:cNvPr>
              <p:cNvSpPr txBox="1">
                <a:spLocks noRot="1" noChangeAspect="1" noMove="1" noResize="1" noEditPoints="1" noAdjustHandles="1" noChangeArrowheads="1" noChangeShapeType="1" noTextEdit="1"/>
              </p:cNvSpPr>
              <p:nvPr/>
            </p:nvSpPr>
            <p:spPr>
              <a:xfrm>
                <a:off x="8150951" y="4427056"/>
                <a:ext cx="308674" cy="730136"/>
              </a:xfrm>
              <a:prstGeom prst="rect">
                <a:avLst/>
              </a:prstGeom>
              <a:blipFill>
                <a:blip r:embed="rId5"/>
                <a:stretch>
                  <a:fillRect/>
                </a:stretch>
              </a:blipFill>
            </p:spPr>
            <p:txBody>
              <a:bodyPr/>
              <a:lstStyle/>
              <a:p>
                <a:r>
                  <a:rPr lang="zh-CN" altLang="en-US">
                    <a:noFill/>
                  </a:rPr>
                  <a:t> </a:t>
                </a:r>
              </a:p>
            </p:txBody>
          </p:sp>
        </mc:Fallback>
      </mc:AlternateContent>
      <p:cxnSp>
        <p:nvCxnSpPr>
          <p:cNvPr id="8" name="直接连接符 7">
            <a:extLst>
              <a:ext uri="{FF2B5EF4-FFF2-40B4-BE49-F238E27FC236}">
                <a16:creationId xmlns:a16="http://schemas.microsoft.com/office/drawing/2014/main" id="{392AA48D-37BC-E0B8-029A-FAA574AF36C4}"/>
              </a:ext>
            </a:extLst>
          </p:cNvPr>
          <p:cNvCxnSpPr/>
          <p:nvPr/>
        </p:nvCxnSpPr>
        <p:spPr>
          <a:xfrm>
            <a:off x="7936163" y="5129436"/>
            <a:ext cx="738251"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0" name="yt_shape_15660"/>
              <p:cNvSpPr txBox="1"/>
              <p:nvPr/>
            </p:nvSpPr>
            <p:spPr>
              <a:xfrm>
                <a:off x="575175" y="5347815"/>
                <a:ext cx="11111999" cy="1417952"/>
              </a:xfrm>
              <a:prstGeom prst="rect">
                <a:avLst/>
              </a:prstGeom>
            </p:spPr>
            <p:txBody>
              <a:bodyPr vert="horz" wrap="square" lIns="0" tIns="0" rIns="0" bIns="0" rtlCol="0">
                <a:spAutoFit/>
              </a:bodyPr>
              <a:lstStyle/>
              <a:p>
                <a:pPr algn="l" eaLnBrk="1" latinLnBrk="0" hangingPunct="0"/>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）写出你猜想的第</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个等式：</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dirty="0">
                    <a:solidFill>
                      <a:srgbClr val="000000"/>
                    </a:solidFill>
                    <a:effectLst/>
                    <a:latin typeface="Times New Roman" pitchFamily="24"/>
                    <a:ea typeface="宋体" pitchFamily="24"/>
                    <a:cs typeface="宋体" pitchFamily="24"/>
                  </a:rPr>
                  <a:t>　</a:t>
                </a:r>
                <a:r>
                  <a:rPr lang="zh-CN" altLang="zh-CN" sz="1200" b="0" i="0"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den>
                    </m:f>
                  </m:oMath>
                </a14:m>
                <a:r>
                  <a:rPr lang="zh-CN" altLang="zh-CN" sz="2400" b="0" i="0"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1</a:t>
                </a:r>
                <a:r>
                  <a:rPr lang="zh-CN" altLang="zh-CN" sz="2400" b="0" i="0" u="sng" dirty="0">
                    <a:solidFill>
                      <a:srgbClr val="000000"/>
                    </a:solidFill>
                    <a:effectLst/>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dirty="0">
                    <a:solidFill>
                      <a:srgbClr val="000000"/>
                    </a:solidFill>
                    <a:effectLst/>
                    <a:latin typeface="Times New Roman" pitchFamily="24"/>
                    <a:ea typeface="宋体" pitchFamily="24"/>
                    <a:cs typeface="宋体" pitchFamily="24"/>
                  </a:rPr>
                  <a:t>　</a:t>
                </a:r>
                <a:r>
                  <a:rPr lang="zh-CN" altLang="zh-CN" sz="1200" b="0" i="0"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den>
                    </m:f>
                  </m:oMath>
                </a14:m>
                <a:r>
                  <a:rPr lang="zh-CN" altLang="zh-CN" sz="2400" b="0" i="0"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dirty="0">
                    <a:solidFill>
                      <a:srgbClr val="000000"/>
                    </a:solidFill>
                    <a:effectLst/>
                    <a:latin typeface="Times New Roman" pitchFamily="24"/>
                    <a:ea typeface="宋体" pitchFamily="24"/>
                    <a:cs typeface="宋体" pitchFamily="24"/>
                  </a:rPr>
                  <a:t>　</a:t>
                </a:r>
                <a:r>
                  <a:rPr lang="zh-CN" altLang="zh-CN" sz="1200" b="0" i="0"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den>
                    </m:f>
                  </m:oMath>
                </a14:m>
                <a:r>
                  <a:rPr lang="zh-CN" altLang="zh-CN" sz="2400" b="0" i="0"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（用含</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的等式表示），并证明</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）证明：</a:t>
                </a:r>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左边</a:t>
                </a:r>
                <a:r>
                  <a:rPr lang="zh-CN" altLang="zh-CN" sz="2400" b="0" i="0" u="none" dirty="0">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dirty="0">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den>
                    </m:f>
                  </m:oMath>
                </a14:m>
                <a:r>
                  <a:rPr lang="zh-CN" altLang="zh-CN" sz="2400" b="0" i="0" u="none" dirty="0">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den>
                    </m:f>
                  </m:oMath>
                </a14:m>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den>
                    </m:f>
                  </m:oMath>
                </a14:m>
                <a:r>
                  <a:rPr lang="zh-CN" altLang="zh-CN" sz="2400" b="0" i="0" u="none" dirty="0">
                    <a:solidFill>
                      <a:srgbClr val="FF0000">
                        <a:alpha val="0"/>
                      </a:srgbClr>
                    </a:solidFill>
                    <a:effectLst/>
                    <a:latin typeface="Times New Roman"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右边，</a:t>
                </a:r>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等式成立</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p:txBody>
          </p:sp>
        </mc:Choice>
        <mc:Fallback xmlns="">
          <p:sp>
            <p:nvSpPr>
              <p:cNvPr id="10" name="yt_shape_15660"/>
              <p:cNvSpPr txBox="1">
                <a:spLocks noRot="1" noChangeAspect="1" noMove="1" noResize="1" noEditPoints="1" noAdjustHandles="1" noChangeArrowheads="1" noChangeShapeType="1" noTextEdit="1"/>
              </p:cNvSpPr>
              <p:nvPr/>
            </p:nvSpPr>
            <p:spPr>
              <a:xfrm>
                <a:off x="575175" y="5347815"/>
                <a:ext cx="11111999" cy="1417952"/>
              </a:xfrm>
              <a:prstGeom prst="rect">
                <a:avLst/>
              </a:prstGeom>
              <a:blipFill>
                <a:blip r:embed="rId6"/>
                <a:stretch>
                  <a:fillRect l="-1646" t="-3004" r="-1317" b="-6438"/>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9970B565-136E-A521-1703-CFE69891D59F}"/>
                  </a:ext>
                </a:extLst>
              </p:cNvPr>
              <p:cNvSpPr txBox="1"/>
              <p:nvPr/>
            </p:nvSpPr>
            <p:spPr>
              <a:xfrm>
                <a:off x="5057164" y="5085184"/>
                <a:ext cx="747458" cy="768617"/>
              </a:xfrm>
              <a:prstGeom prst="rect">
                <a:avLst/>
              </a:prstGeom>
              <a:noFill/>
            </p:spPr>
            <p:txBody>
              <a:bodyPr vert="horz" wrap="none" rtlCol="0" anchor="ctr">
                <a:noAutofit/>
              </a:bodyPr>
              <a:lstStyle/>
              <a:p>
                <a:r>
                  <a:rPr kumimoji="0" lang="zh-CN" altLang="zh-CN" sz="1200" b="0" i="0" strike="noStrike" kern="1200" cap="none" spc="0" normalizeH="0" baseline="0" noProof="0" dirty="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endParaRPr lang="zh-CN" altLang="en-US" dirty="0">
                  <a:solidFill>
                    <a:srgbClr val="FF0000"/>
                  </a:solidFill>
                </a:endParaRPr>
              </a:p>
            </p:txBody>
          </p:sp>
        </mc:Choice>
        <mc:Fallback xmlns="">
          <p:sp>
            <p:nvSpPr>
              <p:cNvPr id="11" name="文本框 10">
                <a:extLst>
                  <a:ext uri="{FF2B5EF4-FFF2-40B4-BE49-F238E27FC236}">
                    <a16:creationId xmlns:a16="http://schemas.microsoft.com/office/drawing/2014/main" id="{9970B565-136E-A521-1703-CFE69891D59F}"/>
                  </a:ext>
                </a:extLst>
              </p:cNvPr>
              <p:cNvSpPr txBox="1">
                <a:spLocks noRot="1" noChangeAspect="1" noMove="1" noResize="1" noEditPoints="1" noAdjustHandles="1" noChangeArrowheads="1" noChangeShapeType="1" noTextEdit="1"/>
              </p:cNvSpPr>
              <p:nvPr/>
            </p:nvSpPr>
            <p:spPr>
              <a:xfrm>
                <a:off x="5057164" y="5085184"/>
                <a:ext cx="747458" cy="768617"/>
              </a:xfrm>
              <a:prstGeom prst="rect">
                <a:avLst/>
              </a:prstGeom>
              <a:blipFill>
                <a:blip r:embed="rId7"/>
                <a:stretch>
                  <a:fillRect l="-820"/>
                </a:stretch>
              </a:blipFill>
            </p:spPr>
            <p:txBody>
              <a:bodyPr/>
              <a:lstStyle/>
              <a:p>
                <a:r>
                  <a:rPr lang="zh-CN" altLang="en-US">
                    <a:noFill/>
                  </a:rPr>
                  <a:t> </a:t>
                </a:r>
              </a:p>
            </p:txBody>
          </p:sp>
        </mc:Fallback>
      </mc:AlternateContent>
      <p:cxnSp>
        <p:nvCxnSpPr>
          <p:cNvPr id="12" name="直接连接符 11">
            <a:extLst>
              <a:ext uri="{FF2B5EF4-FFF2-40B4-BE49-F238E27FC236}">
                <a16:creationId xmlns:a16="http://schemas.microsoft.com/office/drawing/2014/main" id="{E3F669B9-77E9-D592-2636-9C15F41335E1}"/>
              </a:ext>
            </a:extLst>
          </p:cNvPr>
          <p:cNvCxnSpPr/>
          <p:nvPr/>
        </p:nvCxnSpPr>
        <p:spPr>
          <a:xfrm>
            <a:off x="4842375" y="5730566"/>
            <a:ext cx="1177036"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1795636B-4361-19B4-0D14-B1E95470E4C0}"/>
              </a:ext>
            </a:extLst>
          </p:cNvPr>
          <p:cNvSpPr txBox="1"/>
          <p:nvPr/>
        </p:nvSpPr>
        <p:spPr>
          <a:xfrm>
            <a:off x="6843737" y="5157192"/>
            <a:ext cx="332485" cy="768617"/>
          </a:xfrm>
          <a:prstGeom prst="rect">
            <a:avLst/>
          </a:prstGeom>
          <a:noFill/>
        </p:spPr>
        <p:txBody>
          <a:bodyPr vert="horz" wrap="none" rtlCol="0" anchor="ctr">
            <a:noAutofit/>
          </a:bodyPr>
          <a:lstStyle/>
          <a:p>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5B518CAD-26D3-753B-29A3-C8AD7C5CC632}"/>
                  </a:ext>
                </a:extLst>
              </p:cNvPr>
              <p:cNvSpPr txBox="1"/>
              <p:nvPr/>
            </p:nvSpPr>
            <p:spPr>
              <a:xfrm>
                <a:off x="7910537" y="5112089"/>
                <a:ext cx="328358" cy="768617"/>
              </a:xfrm>
              <a:prstGeom prst="rect">
                <a:avLst/>
              </a:prstGeom>
              <a:noFill/>
            </p:spPr>
            <p:txBody>
              <a:bodyPr vert="horz" wrap="none" rtlCol="0" anchor="ctr">
                <a:noAutofit/>
              </a:bodyPr>
              <a:lstStyle/>
              <a:p>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den>
                    </m:f>
                  </m:oMath>
                </a14:m>
                <a:endParaRPr lang="zh-CN" altLang="en-US">
                  <a:solidFill>
                    <a:srgbClr val="FF0000"/>
                  </a:solidFill>
                </a:endParaRPr>
              </a:p>
            </p:txBody>
          </p:sp>
        </mc:Choice>
        <mc:Fallback xmlns="">
          <p:sp>
            <p:nvSpPr>
              <p:cNvPr id="14" name="文本框 13">
                <a:extLst>
                  <a:ext uri="{FF2B5EF4-FFF2-40B4-BE49-F238E27FC236}">
                    <a16:creationId xmlns:a16="http://schemas.microsoft.com/office/drawing/2014/main" id="{5B518CAD-26D3-753B-29A3-C8AD7C5CC632}"/>
                  </a:ext>
                </a:extLst>
              </p:cNvPr>
              <p:cNvSpPr txBox="1">
                <a:spLocks noRot="1" noChangeAspect="1" noMove="1" noResize="1" noEditPoints="1" noAdjustHandles="1" noChangeArrowheads="1" noChangeShapeType="1" noTextEdit="1"/>
              </p:cNvSpPr>
              <p:nvPr/>
            </p:nvSpPr>
            <p:spPr>
              <a:xfrm>
                <a:off x="7910537" y="5112089"/>
                <a:ext cx="328358" cy="768617"/>
              </a:xfrm>
              <a:prstGeom prst="rect">
                <a:avLst/>
              </a:prstGeom>
              <a:blipFill>
                <a:blip r:embed="rId8"/>
                <a:stretch>
                  <a:fillRect l="-1852"/>
                </a:stretch>
              </a:blipFill>
            </p:spPr>
            <p:txBody>
              <a:bodyPr/>
              <a:lstStyle/>
              <a:p>
                <a:r>
                  <a:rPr lang="zh-CN" altLang="en-US">
                    <a:noFill/>
                  </a:rPr>
                  <a:t> </a:t>
                </a:r>
              </a:p>
            </p:txBody>
          </p:sp>
        </mc:Fallback>
      </mc:AlternateContent>
      <p:cxnSp>
        <p:nvCxnSpPr>
          <p:cNvPr id="15" name="直接连接符 14">
            <a:extLst>
              <a:ext uri="{FF2B5EF4-FFF2-40B4-BE49-F238E27FC236}">
                <a16:creationId xmlns:a16="http://schemas.microsoft.com/office/drawing/2014/main" id="{5D4CDF1D-378E-DED4-AC4C-2FAA284D7E50}"/>
              </a:ext>
            </a:extLst>
          </p:cNvPr>
          <p:cNvCxnSpPr/>
          <p:nvPr/>
        </p:nvCxnSpPr>
        <p:spPr>
          <a:xfrm>
            <a:off x="7695748" y="5781793"/>
            <a:ext cx="757936"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文本框 15">
                <a:extLst>
                  <a:ext uri="{FF2B5EF4-FFF2-40B4-BE49-F238E27FC236}">
                    <a16:creationId xmlns:a16="http://schemas.microsoft.com/office/drawing/2014/main" id="{64B33D6A-BC9F-09B7-C10B-0E80E33F8D47}"/>
                  </a:ext>
                </a:extLst>
              </p:cNvPr>
              <p:cNvSpPr txBox="1"/>
              <p:nvPr/>
            </p:nvSpPr>
            <p:spPr>
              <a:xfrm>
                <a:off x="9735208" y="5112089"/>
                <a:ext cx="328358" cy="768617"/>
              </a:xfrm>
              <a:prstGeom prst="rect">
                <a:avLst/>
              </a:prstGeom>
              <a:noFill/>
            </p:spPr>
            <p:txBody>
              <a:bodyPr vert="horz" wrap="none" rtlCol="0" anchor="ctr">
                <a:noAutofit/>
              </a:bodyPr>
              <a:lstStyle/>
              <a:p>
                <a:r>
                  <a:rPr kumimoji="0" lang="zh-CN" altLang="zh-CN" sz="1200" b="0" i="0" strike="noStrike" kern="1200" cap="none" spc="0" normalizeH="0" baseline="0" noProof="0" dirty="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den>
                    </m:f>
                  </m:oMath>
                </a14:m>
                <a:endParaRPr lang="zh-CN" altLang="en-US" dirty="0">
                  <a:solidFill>
                    <a:srgbClr val="FF0000"/>
                  </a:solidFill>
                </a:endParaRPr>
              </a:p>
            </p:txBody>
          </p:sp>
        </mc:Choice>
        <mc:Fallback xmlns="">
          <p:sp>
            <p:nvSpPr>
              <p:cNvPr id="16" name="文本框 15">
                <a:extLst>
                  <a:ext uri="{FF2B5EF4-FFF2-40B4-BE49-F238E27FC236}">
                    <a16:creationId xmlns:a16="http://schemas.microsoft.com/office/drawing/2014/main" id="{64B33D6A-BC9F-09B7-C10B-0E80E33F8D47}"/>
                  </a:ext>
                </a:extLst>
              </p:cNvPr>
              <p:cNvSpPr txBox="1">
                <a:spLocks noRot="1" noChangeAspect="1" noMove="1" noResize="1" noEditPoints="1" noAdjustHandles="1" noChangeArrowheads="1" noChangeShapeType="1" noTextEdit="1"/>
              </p:cNvSpPr>
              <p:nvPr/>
            </p:nvSpPr>
            <p:spPr>
              <a:xfrm>
                <a:off x="9735208" y="5112089"/>
                <a:ext cx="328358" cy="768617"/>
              </a:xfrm>
              <a:prstGeom prst="rect">
                <a:avLst/>
              </a:prstGeom>
              <a:blipFill>
                <a:blip r:embed="rId9"/>
                <a:stretch>
                  <a:fillRect l="-1852"/>
                </a:stretch>
              </a:blipFill>
            </p:spPr>
            <p:txBody>
              <a:bodyPr/>
              <a:lstStyle/>
              <a:p>
                <a:r>
                  <a:rPr lang="zh-CN" altLang="en-US">
                    <a:noFill/>
                  </a:rPr>
                  <a:t> </a:t>
                </a:r>
              </a:p>
            </p:txBody>
          </p:sp>
        </mc:Fallback>
      </mc:AlternateContent>
      <p:cxnSp>
        <p:nvCxnSpPr>
          <p:cNvPr id="17" name="直接连接符 16">
            <a:extLst>
              <a:ext uri="{FF2B5EF4-FFF2-40B4-BE49-F238E27FC236}">
                <a16:creationId xmlns:a16="http://schemas.microsoft.com/office/drawing/2014/main" id="{F70A46C8-590D-7A87-B668-91B4F3471326}"/>
              </a:ext>
            </a:extLst>
          </p:cNvPr>
          <p:cNvCxnSpPr/>
          <p:nvPr/>
        </p:nvCxnSpPr>
        <p:spPr>
          <a:xfrm>
            <a:off x="9520420" y="5730566"/>
            <a:ext cx="757936"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文本框 17">
                <a:extLst>
                  <a:ext uri="{FF2B5EF4-FFF2-40B4-BE49-F238E27FC236}">
                    <a16:creationId xmlns:a16="http://schemas.microsoft.com/office/drawing/2014/main" id="{B9869B2B-0F3E-D975-D894-20B06F47411E}"/>
                  </a:ext>
                </a:extLst>
              </p:cNvPr>
              <p:cNvSpPr txBox="1"/>
              <p:nvPr/>
            </p:nvSpPr>
            <p:spPr>
              <a:xfrm>
                <a:off x="485164" y="6083684"/>
                <a:ext cx="8988489" cy="729692"/>
              </a:xfrm>
              <a:prstGeom prst="rect">
                <a:avLst/>
              </a:prstGeom>
              <a:noFill/>
            </p:spPr>
            <p:txBody>
              <a:bodyPr vert="horz" wrap="none" rtlCol="0" anchor="ctr">
                <a:noAutofit/>
              </a:bodyPr>
              <a:lstStyle/>
              <a:p>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）证明：</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左边</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den>
                    </m:f>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den>
                    </m:f>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den>
                    </m:f>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右边，</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等式成立</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mc:Choice>
        <mc:Fallback xmlns="">
          <p:sp>
            <p:nvSpPr>
              <p:cNvPr id="18" name="文本框 17">
                <a:extLst>
                  <a:ext uri="{FF2B5EF4-FFF2-40B4-BE49-F238E27FC236}">
                    <a16:creationId xmlns:a16="http://schemas.microsoft.com/office/drawing/2014/main" id="{B9869B2B-0F3E-D975-D894-20B06F47411E}"/>
                  </a:ext>
                </a:extLst>
              </p:cNvPr>
              <p:cNvSpPr txBox="1">
                <a:spLocks noRot="1" noChangeAspect="1" noMove="1" noResize="1" noEditPoints="1" noAdjustHandles="1" noChangeArrowheads="1" noChangeShapeType="1" noTextEdit="1"/>
              </p:cNvSpPr>
              <p:nvPr/>
            </p:nvSpPr>
            <p:spPr>
              <a:xfrm>
                <a:off x="485164" y="6083684"/>
                <a:ext cx="8988489" cy="729692"/>
              </a:xfrm>
              <a:prstGeom prst="rect">
                <a:avLst/>
              </a:prstGeom>
              <a:blipFill>
                <a:blip r:embed="rId10"/>
                <a:stretch>
                  <a:fillRect l="-1085" r="-1085"/>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animEffect transition="in" filter="blinds(horizontal)">
                                      <p:cBhvr>
                                        <p:cTn id="27" dur="500"/>
                                        <p:tgtEl>
                                          <p:spTgt spid="11">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xEl>
                                              <p:pRg st="0" end="0"/>
                                            </p:txEl>
                                          </p:spTgt>
                                        </p:tgtEl>
                                        <p:attrNameLst>
                                          <p:attrName>style.visibility</p:attrName>
                                        </p:attrNameLst>
                                      </p:cBhvr>
                                      <p:to>
                                        <p:strVal val="visible"/>
                                      </p:to>
                                    </p:set>
                                    <p:animEffect transition="in" filter="blinds(horizontal)">
                                      <p:cBhvr>
                                        <p:cTn id="32" dur="500"/>
                                        <p:tgtEl>
                                          <p:spTgt spid="1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xEl>
                                              <p:pRg st="0" end="0"/>
                                            </p:txEl>
                                          </p:spTgt>
                                        </p:tgtEl>
                                        <p:attrNameLst>
                                          <p:attrName>style.visibility</p:attrName>
                                        </p:attrNameLst>
                                      </p:cBhvr>
                                      <p:to>
                                        <p:strVal val="visible"/>
                                      </p:to>
                                    </p:set>
                                    <p:animEffect transition="in" filter="blinds(horizontal)">
                                      <p:cBhvr>
                                        <p:cTn id="37" dur="500"/>
                                        <p:tgtEl>
                                          <p:spTgt spid="14">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blinds(horizontal)">
                                      <p:cBhvr>
                                        <p:cTn id="42" dur="500"/>
                                        <p:tgtEl>
                                          <p:spTgt spid="1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xEl>
                                              <p:pRg st="0" end="0"/>
                                            </p:txEl>
                                          </p:spTgt>
                                        </p:tgtEl>
                                        <p:attrNameLst>
                                          <p:attrName>style.visibility</p:attrName>
                                        </p:attrNameLst>
                                      </p:cBhvr>
                                      <p:to>
                                        <p:strVal val="visible"/>
                                      </p:to>
                                    </p:set>
                                    <p:animEffect transition="in" filter="blinds(horizontal)">
                                      <p:cBhvr>
                                        <p:cTn id="47"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7" grpId="0" build="allAtOnce"/>
      <p:bldP spid="11" grpId="0" build="allAtOnce"/>
      <p:bldP spid="13" grpId="0" build="allAtOnce"/>
      <p:bldP spid="14" grpId="0" build="allAtOnce"/>
      <p:bldP spid="16" grpId="0" build="allAtOnce"/>
      <p:bldP spid="18"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665" name="yt_shape_15665"/>
              <p:cNvSpPr txBox="1"/>
              <p:nvPr/>
            </p:nvSpPr>
            <p:spPr>
              <a:xfrm>
                <a:off x="540000" y="774210"/>
                <a:ext cx="6244786" cy="3901517"/>
              </a:xfrm>
              <a:prstGeom prst="rect">
                <a:avLst/>
              </a:prstGeom>
            </p:spPr>
            <p:txBody>
              <a:bodyPr vert="horz" wrap="none" lIns="0" tIns="0" rIns="0" bIns="0" rtlCol="0">
                <a:spAutoFit/>
              </a:bodyPr>
              <a:lstStyle/>
              <a:p>
                <a:pPr algn="l" eaLnBrk="1" latinLnBrk="0" hangingPunct="0"/>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黑体" pitchFamily="24"/>
                    <a:cs typeface="宋体" pitchFamily="24"/>
                  </a:rPr>
                  <a:t>（安庆市模拟）</a:t>
                </a:r>
                <a:r>
                  <a:rPr lang="zh-CN" altLang="zh-CN" sz="2400" b="0" i="0" u="none" dirty="0">
                    <a:solidFill>
                      <a:srgbClr val="000000"/>
                    </a:solidFill>
                    <a:effectLst/>
                    <a:latin typeface="Times New Roman" pitchFamily="24"/>
                    <a:ea typeface="宋体" pitchFamily="24"/>
                    <a:cs typeface="宋体" pitchFamily="24"/>
                  </a:rPr>
                  <a:t>观察下列等式：</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个等式：</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r>
                  <a:rPr lang="zh-CN" altLang="zh-CN" sz="2400" b="0" i="0" u="none" dirty="0">
                    <a:solidFill>
                      <a:srgbClr val="00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1×4</m:t>
                        </m:r>
                      </m:den>
                    </m:f>
                  </m:oMath>
                </a14:m>
                <a:r>
                  <a:rPr lang="zh-CN" altLang="zh-CN" sz="2400" b="0" i="0" u="none" dirty="0">
                    <a:solidFill>
                      <a:srgbClr val="000000"/>
                    </a:solidFill>
                    <a:effectLst/>
                    <a:latin typeface="Times New Roman" pitchFamily="24"/>
                    <a:ea typeface="宋体" pitchFamily="24"/>
                    <a:cs typeface="宋体" pitchFamily="24"/>
                  </a:rPr>
                  <a:t>；</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个等式：</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7</m:t>
                        </m:r>
                      </m:den>
                    </m:f>
                  </m:oMath>
                </a14:m>
                <a:r>
                  <a:rPr lang="zh-CN" altLang="zh-CN" sz="2400" b="0" i="0" u="none" dirty="0">
                    <a:solidFill>
                      <a:srgbClr val="00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2×7</m:t>
                        </m:r>
                      </m:den>
                    </m:f>
                  </m:oMath>
                </a14:m>
                <a:r>
                  <a:rPr lang="zh-CN" altLang="zh-CN" sz="2400" b="0" i="0" u="none" dirty="0">
                    <a:solidFill>
                      <a:srgbClr val="000000"/>
                    </a:solidFill>
                    <a:effectLst/>
                    <a:latin typeface="Times New Roman" pitchFamily="24"/>
                    <a:ea typeface="宋体" pitchFamily="24"/>
                    <a:cs typeface="宋体" pitchFamily="24"/>
                  </a:rPr>
                  <a:t>；</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个等式：</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10</m:t>
                        </m:r>
                      </m:den>
                    </m:f>
                  </m:oMath>
                </a14:m>
                <a:r>
                  <a:rPr lang="zh-CN" altLang="zh-CN" sz="2400" b="0" i="0" u="none" dirty="0">
                    <a:solidFill>
                      <a:srgbClr val="00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3×10</m:t>
                        </m:r>
                      </m:den>
                    </m:f>
                  </m:oMath>
                </a14:m>
                <a:r>
                  <a:rPr lang="zh-CN" altLang="zh-CN" sz="2400" b="0" i="0" u="none" dirty="0">
                    <a:solidFill>
                      <a:srgbClr val="000000"/>
                    </a:solidFill>
                    <a:effectLst/>
                    <a:latin typeface="Times New Roman" pitchFamily="24"/>
                    <a:ea typeface="宋体" pitchFamily="24"/>
                    <a:cs typeface="宋体" pitchFamily="24"/>
                  </a:rPr>
                  <a:t>；</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个等式：</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r>
                  <a:rPr lang="zh-CN" altLang="zh-CN" sz="2400" b="0" i="0" u="none" dirty="0">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13</m:t>
                        </m:r>
                      </m:den>
                    </m:f>
                  </m:oMath>
                </a14:m>
                <a:r>
                  <a:rPr lang="zh-CN" altLang="zh-CN" sz="2400" b="0" i="0" u="none" dirty="0">
                    <a:solidFill>
                      <a:srgbClr val="000000"/>
                    </a:solidFill>
                    <a:effectLst/>
                    <a:latin typeface="Times New Roman"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4×13</m:t>
                        </m:r>
                      </m:den>
                    </m:f>
                  </m:oMath>
                </a14:m>
                <a:r>
                  <a:rPr lang="zh-CN" altLang="zh-CN" sz="2400" b="0" i="0" u="none" dirty="0">
                    <a:solidFill>
                      <a:srgbClr val="000000"/>
                    </a:solidFill>
                    <a:effectLst/>
                    <a:latin typeface="Times New Roman" pitchFamily="24"/>
                    <a:ea typeface="宋体" pitchFamily="24"/>
                    <a:cs typeface="宋体" pitchFamily="24"/>
                  </a:rPr>
                  <a:t>；</a:t>
                </a:r>
              </a:p>
              <a:p>
                <a:pPr algn="l" eaLnBrk="1" latinLnBrk="0" hangingPunct="0"/>
                <a:r>
                  <a:rPr lang="zh-CN" altLang="zh-CN" sz="2400" b="0" i="0" u="none" dirty="0">
                    <a:solidFill>
                      <a:srgbClr val="000000"/>
                    </a:solidFill>
                    <a:effectLst/>
                    <a:latin typeface="宋体" pitchFamily="24"/>
                    <a:ea typeface="宋体" pitchFamily="24"/>
                    <a:cs typeface="宋体" pitchFamily="24"/>
                  </a:rPr>
                  <a:t>……</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根据你观察到的规律，解决下列问题：</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）请写出第</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个等式：</a:t>
                </a:r>
                <a:r>
                  <a:rPr lang="zh-CN" altLang="zh-CN" sz="400" b="0" i="0" spc="-100" dirty="0">
                    <a:solidFill>
                      <a:srgbClr val="000000"/>
                    </a:solidFill>
                    <a:effectLst/>
                    <a:latin typeface="Times New Roman" pitchFamily="24"/>
                    <a:ea typeface="宋体" pitchFamily="24"/>
                    <a:cs typeface="宋体" pitchFamily="24"/>
                  </a:rPr>
                  <a:t> </a:t>
                </a:r>
                <a:r>
                  <a:rPr lang="zh-CN" altLang="zh-CN" sz="3200" b="0" i="0" u="sng" dirty="0">
                    <a:solidFill>
                      <a:srgbClr val="000000"/>
                    </a:solidFill>
                    <a:effectLst/>
                    <a:latin typeface="Times New Roman" pitchFamily="24"/>
                    <a:ea typeface="宋体" pitchFamily="24"/>
                    <a:cs typeface="宋体" pitchFamily="24"/>
                  </a:rPr>
                  <a:t>　</a:t>
                </a:r>
                <a14:m>
                  <m:oMath xmlns:m="http://schemas.openxmlformats.org/officeDocument/2006/math">
                    <m:f>
                      <m:fPr>
                        <m:ctrlPr>
                          <a:rPr lang="en-US" altLang="zh-CN" sz="32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32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32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m:t>
                        </m:r>
                      </m:den>
                    </m:f>
                  </m:oMath>
                </a14:m>
                <a:r>
                  <a:rPr lang="zh-CN" altLang="zh-CN" sz="3200" b="0" i="0" u="sng" dirty="0">
                    <a:solidFill>
                      <a:srgbClr val="FF0000">
                        <a:alpha val="0"/>
                      </a:srgbClr>
                    </a:solidFill>
                    <a:effectLst/>
                    <a:uFill>
                      <a:solidFill>
                        <a:srgbClr val="000000"/>
                      </a:solidFill>
                    </a:uFill>
                    <a:latin typeface="宋体" pitchFamily="24"/>
                    <a:ea typeface="宋体" pitchFamily="24"/>
                    <a:cs typeface="宋体" pitchFamily="24"/>
                  </a:rPr>
                  <a:t>－</a:t>
                </a:r>
                <a14:m>
                  <m:oMath xmlns:m="http://schemas.openxmlformats.org/officeDocument/2006/math">
                    <m:f>
                      <m:fPr>
                        <m:ctrlPr>
                          <a:rPr lang="en-US" altLang="zh-CN" sz="32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32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num>
                      <m:den>
                        <m:r>
                          <a:rPr lang="en-US" altLang="zh-CN" sz="32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16</m:t>
                        </m:r>
                      </m:den>
                    </m:f>
                    <m:f>
                      <m:fPr>
                        <m:ctrlPr>
                          <a:rPr lang="en-US" altLang="zh-CN" sz="32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32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32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5×16</m:t>
                        </m:r>
                      </m:den>
                    </m:f>
                  </m:oMath>
                </a14:m>
                <a:r>
                  <a:rPr lang="zh-CN" altLang="zh-CN" sz="32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300" b="0" i="0" u="sng"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p>
            </p:txBody>
          </p:sp>
        </mc:Choice>
        <mc:Fallback xmlns="">
          <p:sp>
            <p:nvSpPr>
              <p:cNvPr id="15665" name="yt_shape_15665"/>
              <p:cNvSpPr txBox="1">
                <a:spLocks noRot="1" noChangeAspect="1" noMove="1" noResize="1" noEditPoints="1" noAdjustHandles="1" noChangeArrowheads="1" noChangeShapeType="1" noTextEdit="1"/>
              </p:cNvSpPr>
              <p:nvPr/>
            </p:nvSpPr>
            <p:spPr>
              <a:xfrm>
                <a:off x="540000" y="774210"/>
                <a:ext cx="6244786" cy="3901517"/>
              </a:xfrm>
              <a:prstGeom prst="rect">
                <a:avLst/>
              </a:prstGeom>
              <a:blipFill>
                <a:blip r:embed="rId2"/>
                <a:stretch>
                  <a:fillRect l="-3027" t="-2813" r="-1953" b="-187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96EC957C-208C-40C9-A228-AD3151211CBA}"/>
                  </a:ext>
                </a:extLst>
              </p:cNvPr>
              <p:cNvSpPr txBox="1"/>
              <p:nvPr/>
            </p:nvSpPr>
            <p:spPr>
              <a:xfrm>
                <a:off x="4107589" y="3789040"/>
                <a:ext cx="2024761" cy="730136"/>
              </a:xfrm>
              <a:prstGeom prst="rect">
                <a:avLst/>
              </a:prstGeom>
              <a:noFill/>
            </p:spPr>
            <p:txBody>
              <a:bodyPr vert="horz" wrap="none" rtlCol="0" anchor="ctr">
                <a:noAutofit/>
              </a:bodyPr>
              <a:lstStyle/>
              <a:p>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den>
                    </m:f>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16</m:t>
                        </m:r>
                      </m:den>
                    </m:f>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5×16</m:t>
                        </m:r>
                      </m:den>
                    </m:f>
                  </m:oMath>
                </a14:m>
                <a:endParaRPr lang="zh-CN" altLang="en-US" dirty="0">
                  <a:solidFill>
                    <a:srgbClr val="FF0000"/>
                  </a:solidFill>
                </a:endParaRPr>
              </a:p>
            </p:txBody>
          </p:sp>
        </mc:Choice>
        <mc:Fallback xmlns="">
          <p:sp>
            <p:nvSpPr>
              <p:cNvPr id="2" name="文本框 1">
                <a:extLst>
                  <a:ext uri="{FF2B5EF4-FFF2-40B4-BE49-F238E27FC236}">
                    <a16:creationId xmlns:a16="http://schemas.microsoft.com/office/drawing/2014/main" id="{96EC957C-208C-40C9-A228-AD3151211CBA}"/>
                  </a:ext>
                </a:extLst>
              </p:cNvPr>
              <p:cNvSpPr txBox="1">
                <a:spLocks noRot="1" noChangeAspect="1" noMove="1" noResize="1" noEditPoints="1" noAdjustHandles="1" noChangeArrowheads="1" noChangeShapeType="1" noTextEdit="1"/>
              </p:cNvSpPr>
              <p:nvPr/>
            </p:nvSpPr>
            <p:spPr>
              <a:xfrm>
                <a:off x="4107589" y="3789040"/>
                <a:ext cx="2024761" cy="730136"/>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yt_shape_15677"/>
              <p:cNvSpPr txBox="1"/>
              <p:nvPr/>
            </p:nvSpPr>
            <p:spPr>
              <a:xfrm>
                <a:off x="540000" y="4765295"/>
                <a:ext cx="11111999" cy="2405467"/>
              </a:xfrm>
              <a:prstGeom prst="rect">
                <a:avLst/>
              </a:prstGeom>
            </p:spPr>
            <p:txBody>
              <a:bodyPr vert="horz" wrap="square" lIns="0" tIns="0" rIns="0" bIns="0" rtlCol="0">
                <a:spAutoFit/>
              </a:bodyPr>
              <a:lstStyle/>
              <a:p>
                <a:pPr algn="l" eaLnBrk="1" latinLnBrk="0" hangingPunct="0"/>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）请写出第</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个等式：</a:t>
                </a:r>
                <a:r>
                  <a:rPr lang="zh-CN" altLang="zh-CN" sz="100" b="0" i="0" spc="-100" dirty="0">
                    <a:solidFill>
                      <a:srgbClr val="00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den>
                    </m:f>
                  </m:oMath>
                </a14:m>
                <a:r>
                  <a:rPr lang="zh-CN" altLang="zh-CN" sz="2400" b="0" i="0" u="sng" dirty="0">
                    <a:solidFill>
                      <a:srgbClr val="FF0000">
                        <a:alpha val="0"/>
                      </a:srgbClr>
                    </a:solidFill>
                    <a:effectLst/>
                    <a:uFill>
                      <a:solidFill>
                        <a:srgbClr val="000000"/>
                      </a:solidFill>
                    </a:uFill>
                    <a:latin typeface="宋体" pitchFamily="24"/>
                    <a:ea typeface="宋体" pitchFamily="24"/>
                    <a:cs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den>
                    </m:f>
                  </m:oMath>
                </a14:m>
                <a:r>
                  <a:rPr lang="en-US" altLang="zh-CN" sz="2400" b="0" i="0" u="sng" dirty="0">
                    <a:solidFill>
                      <a:srgbClr val="FF0000">
                        <a:alpha val="0"/>
                      </a:srgbClr>
                    </a:solidFill>
                    <a:effectLst/>
                    <a:uFill>
                      <a:solidFill>
                        <a:srgbClr val="000000"/>
                      </a:solidFill>
                    </a:uFill>
                    <a:latin typeface="Times New Roman" pitchFamily="24"/>
                    <a:ea typeface="宋体"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宋体" pitchFamily="24"/>
                    <a:cs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r>
                          <a:rPr lang="zh-CN"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r>
                          <a:rPr lang="zh-CN"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den>
                    </m:f>
                  </m:oMath>
                </a14:m>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为正整数，用含</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的等式表示），并证明</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r>
                  <a:rPr lang="zh-CN" altLang="zh-CN" sz="2400" b="0" i="0" u="none" dirty="0">
                    <a:solidFill>
                      <a:srgbClr val="FF0000">
                        <a:alpha val="0"/>
                      </a:srgbClr>
                    </a:solidFill>
                    <a:effectLst/>
                    <a:latin typeface="Times New Roman" pitchFamily="24"/>
                    <a:ea typeface="黑体" pitchFamily="24"/>
                    <a:cs typeface="宋体" pitchFamily="24"/>
                  </a:rPr>
                  <a:t>证明：左边</a:t>
                </a:r>
                <a:r>
                  <a:rPr lang="zh-CN" altLang="zh-CN" sz="2400" b="0" i="0" u="none" dirty="0">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den>
                    </m:f>
                  </m:oMath>
                </a14:m>
                <a:r>
                  <a:rPr lang="zh-CN" altLang="zh-CN" sz="2400" b="0" i="0" u="none" dirty="0">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den>
                    </m:f>
                  </m:oMath>
                </a14:m>
                <a:r>
                  <a:rPr lang="zh-CN" altLang="zh-CN" sz="2400" b="0" i="0" u="none" dirty="0">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den>
                    </m:f>
                  </m:oMath>
                </a14:m>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100" b="0" i="0" u="none" dirty="0">
                    <a:noFill/>
                    <a:effectLst/>
                    <a:latin typeface="Times New Roman"/>
                    <a:ea typeface="宋体"/>
                    <a:cs typeface="宋体"/>
                  </a:rPr>
                  <a:t>⁠</a:t>
                </a:r>
              </a:p>
              <a:p>
                <a:pPr algn="l" eaLnBrk="1" latinLnBrk="0" hangingPunct="0"/>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左边</a:t>
                </a:r>
                <a:r>
                  <a:rPr lang="zh-CN" altLang="zh-CN" sz="2400" b="0" i="0" u="none" dirty="0">
                    <a:solidFill>
                      <a:srgbClr val="FF0000">
                        <a:alpha val="0"/>
                      </a:srgbClr>
                    </a:solidFill>
                    <a:effectLst/>
                    <a:latin typeface="Times New Roman"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右边</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a:p>
                <a:pPr algn="l" eaLnBrk="1" latinLnBrk="0" hangingPunct="0"/>
                <a:r>
                  <a:rPr lang="en-US" altLang="zh-CN" sz="2400" b="0" i="0" u="none" dirty="0">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den>
                    </m:f>
                  </m:oMath>
                </a14:m>
                <a:r>
                  <a:rPr lang="zh-CN" altLang="zh-CN" sz="2400" b="0" i="0" u="none" dirty="0">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den>
                    </m:f>
                  </m:oMath>
                </a14:m>
                <a:r>
                  <a:rPr lang="zh-CN" altLang="zh-CN" sz="2400" b="0" i="0" u="none" dirty="0">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den>
                    </m:f>
                  </m:oMath>
                </a14:m>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p:txBody>
          </p:sp>
        </mc:Choice>
        <mc:Fallback xmlns="">
          <p:sp>
            <p:nvSpPr>
              <p:cNvPr id="4" name="yt_shape_15677"/>
              <p:cNvSpPr txBox="1">
                <a:spLocks noRot="1" noChangeAspect="1" noMove="1" noResize="1" noEditPoints="1" noAdjustHandles="1" noChangeArrowheads="1" noChangeShapeType="1" noTextEdit="1"/>
              </p:cNvSpPr>
              <p:nvPr/>
            </p:nvSpPr>
            <p:spPr>
              <a:xfrm>
                <a:off x="540000" y="4765295"/>
                <a:ext cx="11111999" cy="2405467"/>
              </a:xfrm>
              <a:prstGeom prst="rect">
                <a:avLst/>
              </a:prstGeom>
              <a:blipFill>
                <a:blip r:embed="rId4"/>
                <a:stretch>
                  <a:fillRect l="-1701" t="-2030" b="-20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8DF14BE1-62EE-5044-80BC-938C364D6F27}"/>
                  </a:ext>
                </a:extLst>
              </p:cNvPr>
              <p:cNvSpPr txBox="1"/>
              <p:nvPr/>
            </p:nvSpPr>
            <p:spPr>
              <a:xfrm>
                <a:off x="4107589" y="4420641"/>
                <a:ext cx="3131567" cy="808559"/>
              </a:xfrm>
              <a:prstGeom prst="rect">
                <a:avLst/>
              </a:prstGeom>
              <a:noFill/>
            </p:spPr>
            <p:txBody>
              <a:bodyPr vert="horz" wrap="none" rtlCol="0" anchor="ctr">
                <a:noAutofit/>
              </a:bodyPr>
              <a:lstStyle/>
              <a:p>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den>
                    </m:f>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den>
                    </m:f>
                  </m:oMath>
                </a14:m>
                <a:r>
                  <a:rPr kumimoji="0" lang="zh-CN"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r>
                          <a:rPr kumimoji="0" lang="zh-CN"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r>
                          <a:rPr kumimoji="0" lang="zh-CN"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den>
                    </m:f>
                  </m:oMath>
                </a14:m>
                <a:endParaRPr lang="zh-CN" altLang="en-US" dirty="0">
                  <a:solidFill>
                    <a:srgbClr val="FF0000"/>
                  </a:solidFill>
                </a:endParaRPr>
              </a:p>
            </p:txBody>
          </p:sp>
        </mc:Choice>
        <mc:Fallback xmlns="">
          <p:sp>
            <p:nvSpPr>
              <p:cNvPr id="5" name="文本框 4">
                <a:extLst>
                  <a:ext uri="{FF2B5EF4-FFF2-40B4-BE49-F238E27FC236}">
                    <a16:creationId xmlns:a16="http://schemas.microsoft.com/office/drawing/2014/main" id="{8DF14BE1-62EE-5044-80BC-938C364D6F27}"/>
                  </a:ext>
                </a:extLst>
              </p:cNvPr>
              <p:cNvSpPr txBox="1">
                <a:spLocks noRot="1" noChangeAspect="1" noMove="1" noResize="1" noEditPoints="1" noAdjustHandles="1" noChangeArrowheads="1" noChangeShapeType="1" noTextEdit="1"/>
              </p:cNvSpPr>
              <p:nvPr/>
            </p:nvSpPr>
            <p:spPr>
              <a:xfrm>
                <a:off x="4107589" y="4420641"/>
                <a:ext cx="3131567" cy="808559"/>
              </a:xfrm>
              <a:prstGeom prst="rect">
                <a:avLst/>
              </a:prstGeom>
              <a:blipFill>
                <a:blip r:embed="rId5"/>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4846FB95-31C6-B37F-F926-D1D86CC10E7E}"/>
                  </a:ext>
                </a:extLst>
              </p:cNvPr>
              <p:cNvSpPr txBox="1"/>
              <p:nvPr/>
            </p:nvSpPr>
            <p:spPr>
              <a:xfrm>
                <a:off x="449989" y="5572769"/>
                <a:ext cx="6887591" cy="809574"/>
              </a:xfrm>
              <a:prstGeom prst="rect">
                <a:avLst/>
              </a:prstGeom>
              <a:noFill/>
            </p:spPr>
            <p:txBody>
              <a:bodyPr vert="horz" wrap="none" rtlCol="0" anchor="ctr">
                <a:noAutofit/>
              </a:bodyPr>
              <a:lstStyle/>
              <a:p>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证明：左边</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xmlns="">
          <p:sp>
            <p:nvSpPr>
              <p:cNvPr id="6" name="文本框 5">
                <a:extLst>
                  <a:ext uri="{FF2B5EF4-FFF2-40B4-BE49-F238E27FC236}">
                    <a16:creationId xmlns:a16="http://schemas.microsoft.com/office/drawing/2014/main" id="{4846FB95-31C6-B37F-F926-D1D86CC10E7E}"/>
                  </a:ext>
                </a:extLst>
              </p:cNvPr>
              <p:cNvSpPr txBox="1">
                <a:spLocks noRot="1" noChangeAspect="1" noMove="1" noResize="1" noEditPoints="1" noAdjustHandles="1" noChangeArrowheads="1" noChangeShapeType="1" noTextEdit="1"/>
              </p:cNvSpPr>
              <p:nvPr/>
            </p:nvSpPr>
            <p:spPr>
              <a:xfrm>
                <a:off x="449989" y="5572769"/>
                <a:ext cx="6887591" cy="809574"/>
              </a:xfrm>
              <a:prstGeom prst="rect">
                <a:avLst/>
              </a:prstGeom>
              <a:blipFill>
                <a:blip r:embed="rId6"/>
                <a:stretch>
                  <a:fillRect l="-1416" r="-1416"/>
                </a:stretch>
              </a:blipFill>
            </p:spPr>
            <p:txBody>
              <a:bodyPr/>
              <a:lstStyle/>
              <a:p>
                <a:r>
                  <a:rPr lang="zh-CN" altLang="en-US">
                    <a:noFill/>
                  </a:rPr>
                  <a:t> </a:t>
                </a:r>
              </a:p>
            </p:txBody>
          </p:sp>
        </mc:Fallback>
      </mc:AlternateContent>
      <p:sp>
        <p:nvSpPr>
          <p:cNvPr id="7" name="文本框 6">
            <a:extLst>
              <a:ext uri="{FF2B5EF4-FFF2-40B4-BE49-F238E27FC236}">
                <a16:creationId xmlns:a16="http://schemas.microsoft.com/office/drawing/2014/main" id="{A7B772DB-B960-E4E8-C3B0-C207BEA73D72}"/>
              </a:ext>
            </a:extLst>
          </p:cNvPr>
          <p:cNvSpPr txBox="1"/>
          <p:nvPr/>
        </p:nvSpPr>
        <p:spPr>
          <a:xfrm>
            <a:off x="7104112" y="5752124"/>
            <a:ext cx="2085086" cy="569100"/>
          </a:xfrm>
          <a:prstGeom prst="rect">
            <a:avLst/>
          </a:prstGeom>
          <a:noFill/>
        </p:spPr>
        <p:txBody>
          <a:bodyPr vert="horz" wrap="none" rtlCol="0">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左边</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右边</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8CD65C42-1EC6-9D8A-3CF1-14F621201EED}"/>
                  </a:ext>
                </a:extLst>
              </p:cNvPr>
              <p:cNvSpPr txBox="1"/>
              <p:nvPr/>
            </p:nvSpPr>
            <p:spPr>
              <a:xfrm>
                <a:off x="449989" y="6148833"/>
                <a:ext cx="3207767" cy="808559"/>
              </a:xfrm>
              <a:prstGeom prst="rect">
                <a:avLst/>
              </a:prstGeom>
              <a:noFill/>
            </p:spPr>
            <p:txBody>
              <a:bodyPr vert="horz" wrap="none" rtlCol="0" anchor="ctr">
                <a:noAutofit/>
              </a:bodyPr>
              <a:lstStyle/>
              <a:p>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den>
                    </m:f>
                  </m:oMath>
                </a14:m>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8" name="文本框 7">
                <a:extLst>
                  <a:ext uri="{FF2B5EF4-FFF2-40B4-BE49-F238E27FC236}">
                    <a16:creationId xmlns:a16="http://schemas.microsoft.com/office/drawing/2014/main" id="{8CD65C42-1EC6-9D8A-3CF1-14F621201EED}"/>
                  </a:ext>
                </a:extLst>
              </p:cNvPr>
              <p:cNvSpPr txBox="1">
                <a:spLocks noRot="1" noChangeAspect="1" noMove="1" noResize="1" noEditPoints="1" noAdjustHandles="1" noChangeArrowheads="1" noChangeShapeType="1" noTextEdit="1"/>
              </p:cNvSpPr>
              <p:nvPr/>
            </p:nvSpPr>
            <p:spPr>
              <a:xfrm>
                <a:off x="449989" y="6148833"/>
                <a:ext cx="3207767" cy="808559"/>
              </a:xfrm>
              <a:prstGeom prst="rect">
                <a:avLst/>
              </a:prstGeom>
              <a:blipFill>
                <a:blip r:embed="rId7"/>
                <a:stretch>
                  <a:fillRect l="-3042" r="-3042"/>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blinds(horizontal)">
                                      <p:cBhvr>
                                        <p:cTn id="20" dur="500"/>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blinds(horizontal)">
                                      <p:cBhvr>
                                        <p:cTn id="25"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5" grpId="0" build="allAtOnce"/>
      <p:bldP spid="6" grpId="0" build="allAtOnce"/>
      <p:bldP spid="7" grpId="0" build="allAtOnce"/>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81" name="yt_shape_15681"/>
          <p:cNvSpPr txBox="1"/>
          <p:nvPr/>
        </p:nvSpPr>
        <p:spPr>
          <a:xfrm>
            <a:off x="540000" y="980728"/>
            <a:ext cx="3340658" cy="384721"/>
          </a:xfrm>
          <a:prstGeom prst="rect">
            <a:avLst/>
          </a:prstGeom>
        </p:spPr>
        <p:txBody>
          <a:bodyPr vert="horz" wrap="none" lIns="0" tIns="0" rIns="0" bIns="0" rtlCol="0">
            <a:spAutoFit/>
          </a:bodyPr>
          <a:lstStyle/>
          <a:p>
            <a:pPr algn="l" eaLnBrk="1" latinLnBrk="0" hangingPunct="0"/>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图形规律探究</a:t>
            </a:r>
          </a:p>
        </p:txBody>
      </p:sp>
      <p:sp>
        <p:nvSpPr>
          <p:cNvPr id="15682" name="yt_shape_15682"/>
          <p:cNvSpPr txBox="1"/>
          <p:nvPr/>
        </p:nvSpPr>
        <p:spPr>
          <a:xfrm>
            <a:off x="540000" y="1412776"/>
            <a:ext cx="4001095" cy="369332"/>
          </a:xfrm>
          <a:prstGeom prst="rect">
            <a:avLst/>
          </a:prstGeom>
        </p:spPr>
        <p:txBody>
          <a:bodyPr vert="horz" wrap="none" lIns="0" tIns="0" rIns="0" bIns="0" rtlCol="0">
            <a:spAutoFit/>
          </a:bodyPr>
          <a:lstStyle/>
          <a:p>
            <a:pPr algn="l" eaLnBrk="1" latinLnBrk="0" hangingPunct="0"/>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黑体" pitchFamily="24"/>
                <a:cs typeface="宋体" pitchFamily="24"/>
              </a:rPr>
              <a:t>（安徽省中考）</a:t>
            </a:r>
            <a:r>
              <a:rPr lang="zh-CN" altLang="zh-CN" sz="2400" b="0" i="0" u="none">
                <a:solidFill>
                  <a:srgbClr val="000000"/>
                </a:solidFill>
                <a:effectLst/>
                <a:latin typeface="Times New Roman" pitchFamily="24"/>
                <a:ea typeface="宋体" pitchFamily="24"/>
                <a:cs typeface="宋体" pitchFamily="24"/>
              </a:rPr>
              <a:t>观察与思考</a:t>
            </a:r>
            <a:r>
              <a:rPr lang="en-US" altLang="zh-CN" sz="2400" b="0" i="0" u="none">
                <a:solidFill>
                  <a:srgbClr val="000000"/>
                </a:solidFill>
                <a:effectLst/>
                <a:latin typeface="Times New Roman" pitchFamily="24"/>
                <a:ea typeface="Times New Roman" pitchFamily="24"/>
                <a:cs typeface="宋体" pitchFamily="24"/>
              </a:rPr>
              <a:t>.</a:t>
            </a:r>
          </a:p>
        </p:txBody>
      </p:sp>
      <p:pic>
        <p:nvPicPr>
          <p:cNvPr id="15683" name="yt_image_15683">
            <a:extLst>
              <a:ext uri="">
                <a16:creationId xmlns="" xmlns:a16="http://schemas.microsoft.com/office/drawing/2014/main" xmlns:mc="http://schemas.openxmlformats.org/markup-compatibility/2006"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6600056" y="1268760"/>
            <a:ext cx="4759999" cy="1667637"/>
          </a:xfrm>
          <a:prstGeom prst="rect">
            <a:avLst/>
          </a:prstGeom>
          <a:noFill/>
          <a:extLst>
            <a:ext uri="{909E8E84-426E-40DD-AFC4-6F175D3DCCD1}">
              <a14:hiddenFill xmlns:a14="http://schemas.microsoft.com/office/drawing/2010/main">
                <a:solidFill>
                  <a:srgbClr val="FFFFFF"/>
                </a:solidFill>
              </a14:hiddenFill>
            </a:ext>
          </a:extLst>
        </p:spPr>
      </p:pic>
      <p:sp>
        <p:nvSpPr>
          <p:cNvPr id="15685" name="yt_shape_15685"/>
          <p:cNvSpPr txBox="1"/>
          <p:nvPr/>
        </p:nvSpPr>
        <p:spPr>
          <a:xfrm>
            <a:off x="540000" y="1772816"/>
            <a:ext cx="1846659" cy="369332"/>
          </a:xfrm>
          <a:prstGeom prst="rect">
            <a:avLst/>
          </a:prstGeom>
        </p:spPr>
        <p:txBody>
          <a:bodyPr vert="horz" wrap="none" lIns="0" tIns="0" rIns="0" bIns="0" rtlCol="0">
            <a:spAutoFit/>
          </a:bodyPr>
          <a:lstStyle/>
          <a:p>
            <a:pPr algn="l" eaLnBrk="1" latinLnBrk="0" hangingPunct="0"/>
            <a:r>
              <a:rPr lang="zh-CN" altLang="zh-CN" sz="2400" b="0" i="0" u="none">
                <a:solidFill>
                  <a:srgbClr val="000000"/>
                </a:solidFill>
                <a:effectLst/>
                <a:latin typeface="Times New Roman" pitchFamily="24"/>
                <a:ea typeface="黑体" pitchFamily="24"/>
                <a:cs typeface="宋体" pitchFamily="24"/>
              </a:rPr>
              <a:t>【规律发现】</a:t>
            </a:r>
          </a:p>
        </p:txBody>
      </p:sp>
      <p:sp>
        <p:nvSpPr>
          <p:cNvPr id="15686" name="yt_shape_15686"/>
          <p:cNvSpPr txBox="1"/>
          <p:nvPr/>
        </p:nvSpPr>
        <p:spPr>
          <a:xfrm>
            <a:off x="540000" y="2204864"/>
            <a:ext cx="2923877" cy="369332"/>
          </a:xfrm>
          <a:prstGeom prst="rect">
            <a:avLst/>
          </a:prstGeom>
        </p:spPr>
        <p:txBody>
          <a:bodyPr vert="horz" wrap="none" lIns="0" tIns="0" rIns="0" bIns="0" rtlCol="0">
            <a:spAutoFit/>
          </a:bodyPr>
          <a:lstStyle/>
          <a:p>
            <a:pPr algn="l" eaLnBrk="1" latinLnBrk="0" hangingPunct="0"/>
            <a:r>
              <a:rPr lang="zh-CN" altLang="zh-CN" sz="2400" b="0" i="0" u="none">
                <a:solidFill>
                  <a:srgbClr val="000000"/>
                </a:solidFill>
                <a:effectLst/>
                <a:latin typeface="Times New Roman" pitchFamily="24"/>
                <a:ea typeface="宋体" pitchFamily="24"/>
                <a:cs typeface="宋体" pitchFamily="24"/>
              </a:rPr>
              <a:t>请用含</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的式子填空：</a:t>
            </a:r>
          </a:p>
        </p:txBody>
      </p:sp>
      <p:sp>
        <p:nvSpPr>
          <p:cNvPr id="15687" name="yt_shape_15687"/>
          <p:cNvSpPr txBox="1"/>
          <p:nvPr/>
        </p:nvSpPr>
        <p:spPr>
          <a:xfrm>
            <a:off x="540000" y="2611710"/>
            <a:ext cx="5846152" cy="369332"/>
          </a:xfrm>
          <a:prstGeom prst="rect">
            <a:avLst/>
          </a:prstGeom>
        </p:spPr>
        <p:txBody>
          <a:bodyPr vert="horz" wrap="none" lIns="0" tIns="0" rIns="0" bIns="0" rtlCol="0">
            <a:spAutoFit/>
          </a:bodyPr>
          <a:lstStyle/>
          <a:p>
            <a:pPr algn="l" eaLnBrk="1" latinLnBrk="0" hangingPunct="0"/>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）第</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个图案中</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Cambria Math" pitchFamily="24"/>
                <a:ea typeface="Cambria Math"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的个数为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n</a:t>
            </a:r>
            <a:r>
              <a:rPr lang="zh-CN" altLang="zh-CN" sz="2400" b="0" i="0" u="sng">
                <a:solidFill>
                  <a:srgbClr val="000000"/>
                </a:solidFill>
                <a:effectLst/>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p>
        </p:txBody>
      </p:sp>
      <p:pic>
        <p:nvPicPr>
          <p:cNvPr id="3" name="yt_shape_1697709393252">
            <a:extLst>
              <a:ext uri="{FF2B5EF4-FFF2-40B4-BE49-F238E27FC236}">
                <a16:creationId xmlns:a16="http://schemas.microsoft.com/office/drawing/2014/main" id="{D7903B20-BAF3-6EB8-935B-26371A1B6B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019757"/>
            <a:ext cx="1174942" cy="366380"/>
          </a:xfrm>
          <a:prstGeom prst="rect">
            <a:avLst/>
          </a:prstGeom>
        </p:spPr>
      </p:pic>
      <p:sp>
        <p:nvSpPr>
          <p:cNvPr id="2" name="文本框 1">
            <a:extLst>
              <a:ext uri="{FF2B5EF4-FFF2-40B4-BE49-F238E27FC236}">
                <a16:creationId xmlns:a16="http://schemas.microsoft.com/office/drawing/2014/main" id="{0677DEAD-F71D-5A50-84BC-9FA59C05BFD8}"/>
              </a:ext>
            </a:extLst>
          </p:cNvPr>
          <p:cNvSpPr txBox="1"/>
          <p:nvPr/>
        </p:nvSpPr>
        <p:spPr>
          <a:xfrm>
            <a:off x="5325202" y="2564904"/>
            <a:ext cx="484886" cy="517983"/>
          </a:xfrm>
          <a:prstGeom prst="rect">
            <a:avLst/>
          </a:prstGeom>
          <a:noFill/>
        </p:spPr>
        <p:txBody>
          <a:bodyPr vert="horz" wrap="none" rtlCol="0" anchor="ctr">
            <a:noAutofit/>
          </a:bodyPr>
          <a:lstStyle/>
          <a:p>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n</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10" name="yt_shape_15688"/>
              <p:cNvSpPr txBox="1"/>
              <p:nvPr/>
            </p:nvSpPr>
            <p:spPr>
              <a:xfrm>
                <a:off x="540000" y="2981042"/>
                <a:ext cx="11111999" cy="4369594"/>
              </a:xfrm>
              <a:prstGeom prst="rect">
                <a:avLst/>
              </a:prstGeom>
            </p:spPr>
            <p:txBody>
              <a:bodyPr vert="horz" wrap="square" lIns="0" tIns="0" rIns="0" bIns="0" rtlCol="0">
                <a:spAutoFit/>
              </a:bodyPr>
              <a:lstStyle/>
              <a:p>
                <a:pPr algn="l" eaLnBrk="1" latinLnBrk="0" hangingPunct="0"/>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个图案中</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的个数可表示为</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1×2</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个图案中</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的个数可表示为</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2×3</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个图案中</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的个数可表示为</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3×4</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个图案中</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的个数可表示为</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4×5</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第</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个图案中</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的个数可表示为</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dirty="0">
                    <a:solidFill>
                      <a:srgbClr val="000000"/>
                    </a:solidFill>
                    <a:effectLst/>
                    <a:uFill>
                      <a:solidFill>
                        <a:srgbClr val="000000"/>
                      </a:solidFill>
                    </a:uFill>
                    <a:latin typeface="Times New Roman" pitchFamily="24"/>
                    <a:ea typeface="宋体" pitchFamily="24"/>
                    <a:cs typeface="宋体" pitchFamily="24"/>
                  </a:rPr>
                  <a:t>　</a:t>
                </a:r>
                <a:r>
                  <a:rPr lang="zh-CN" altLang="zh-CN" sz="1200" b="0" i="0"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r>
                          <a:rPr lang="zh-CN"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r>
                          <a:rPr lang="zh-CN"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num>
                      <m:den>
                        <m:r>
                          <a:rPr lang="en-US" altLang="zh-CN" sz="2400" b="0" i="0"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den>
                    </m:f>
                  </m:oMath>
                </a14:m>
                <a:r>
                  <a:rPr lang="zh-CN" altLang="zh-CN" sz="2400" b="0" i="0"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r>
                  <a:rPr lang="zh-CN" altLang="zh-CN" sz="2400" b="0" i="0" u="none" dirty="0">
                    <a:solidFill>
                      <a:srgbClr val="000000"/>
                    </a:solidFill>
                    <a:effectLst/>
                    <a:latin typeface="Times New Roman" pitchFamily="24"/>
                    <a:ea typeface="黑体" pitchFamily="24"/>
                    <a:cs typeface="宋体" pitchFamily="24"/>
                  </a:rPr>
                  <a:t>【规律应用】</a:t>
                </a:r>
              </a:p>
              <a:p>
                <a:pPr algn="l" eaLnBrk="1" latinLnBrk="0" hangingPunct="0"/>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）结合图案中</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Times New Roman"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的排列方式及上述规律，求正整数</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，使得连续的正整数之和</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等于第</a:t>
                </a:r>
                <a:r>
                  <a:rPr lang="en-US" altLang="zh-CN" sz="2400" b="0" i="1" u="none" dirty="0">
                    <a:solidFill>
                      <a:srgbClr val="000000"/>
                    </a:solidFill>
                    <a:effectLst/>
                    <a:latin typeface="Times New Roman" pitchFamily="24"/>
                    <a:ea typeface="Times New Roman" pitchFamily="24"/>
                    <a:cs typeface="宋体" pitchFamily="24"/>
                  </a:rPr>
                  <a:t>n</a:t>
                </a:r>
                <a:r>
                  <a:rPr lang="zh-CN" altLang="zh-CN" sz="2400" b="0" i="0" u="none" dirty="0">
                    <a:solidFill>
                      <a:srgbClr val="000000"/>
                    </a:solidFill>
                    <a:effectLst/>
                    <a:latin typeface="Times New Roman" pitchFamily="24"/>
                    <a:ea typeface="宋体" pitchFamily="24"/>
                    <a:cs typeface="宋体" pitchFamily="24"/>
                  </a:rPr>
                  <a:t>个图案中</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Cambria Math" pitchFamily="24"/>
                    <a:ea typeface="Cambria Math" pitchFamily="24"/>
                    <a:cs typeface="宋体" pitchFamily="24"/>
                  </a:rPr>
                  <a:t>⦾</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的个数的</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倍</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r>
                  <a:rPr lang="zh-CN" altLang="zh-CN" sz="2400" b="0" i="0" u="none" dirty="0">
                    <a:solidFill>
                      <a:srgbClr val="FF0000">
                        <a:alpha val="0"/>
                      </a:srgbClr>
                    </a:solidFill>
                    <a:effectLst/>
                    <a:latin typeface="Times New Roman" pitchFamily="24"/>
                    <a:ea typeface="黑体" pitchFamily="24"/>
                    <a:cs typeface="宋体" pitchFamily="24"/>
                  </a:rPr>
                  <a:t>解：依题意为：</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3</a:t>
                </a:r>
                <a:r>
                  <a:rPr lang="zh-CN"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黑体"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a:p>
                <a:pPr algn="l" eaLnBrk="1" latinLnBrk="0" hangingPunct="0"/>
                <a:r>
                  <a:rPr lang="zh-CN" altLang="zh-CN" sz="2400" b="0" i="0" u="none" dirty="0">
                    <a:solidFill>
                      <a:srgbClr val="FF0000">
                        <a:alpha val="0"/>
                      </a:srgbClr>
                    </a:solidFill>
                    <a:effectLst/>
                    <a:latin typeface="Times New Roman" pitchFamily="24"/>
                    <a:ea typeface="黑体" pitchFamily="24"/>
                    <a:cs typeface="宋体" pitchFamily="24"/>
                  </a:rPr>
                  <a:t>即</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𝑛</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r>
                          <a:rPr lang="zh-CN" altLang="zh-CN" sz="2400" b="0" i="1" smtClean="0">
                            <a:solidFill>
                              <a:srgbClr val="FE0000">
                                <a:alpha val="0"/>
                              </a:srgbClr>
                            </a:solidFill>
                            <a:effectLst/>
                            <a:latin typeface="Cambria Math" panose="02040503050406030204" pitchFamily="48" charset="0"/>
                            <a:ea typeface="Cambria Math" panose="02040503050406030204" pitchFamily="48" charset="0"/>
                          </a:rPr>
                          <m:t>）</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3</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Times New Roman" pitchFamily="24"/>
                    <a:ea typeface="黑体" pitchFamily="24"/>
                    <a:cs typeface="宋体" pitchFamily="24"/>
                  </a:rPr>
                  <a:t>为正整数</a:t>
                </a:r>
                <a:r>
                  <a:rPr lang="zh-CN" altLang="zh-CN" sz="100" b="0" i="0" u="none" dirty="0">
                    <a:noFill/>
                    <a:effectLst/>
                    <a:latin typeface="Times New Roman"/>
                    <a:ea typeface="宋体"/>
                    <a:cs typeface="宋体"/>
                  </a:rPr>
                  <a:t>⁠</a:t>
                </a:r>
              </a:p>
              <a:p>
                <a:pPr algn="l" eaLnBrk="1" latinLnBrk="0" hangingPunct="0"/>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n</a:t>
                </a:r>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11.</a:t>
                </a:r>
                <a:r>
                  <a:rPr lang="zh-CN" altLang="zh-CN" sz="100" b="0" i="0" u="none" dirty="0">
                    <a:noFill/>
                    <a:effectLst/>
                    <a:latin typeface="Times New Roman"/>
                    <a:ea typeface="宋体"/>
                    <a:cs typeface="宋体"/>
                  </a:rPr>
                  <a:t>⁠</a:t>
                </a:r>
              </a:p>
            </p:txBody>
          </p:sp>
        </mc:Choice>
        <mc:Fallback xmlns="">
          <p:sp>
            <p:nvSpPr>
              <p:cNvPr id="10" name="yt_shape_15688"/>
              <p:cNvSpPr txBox="1">
                <a:spLocks noRot="1" noChangeAspect="1" noMove="1" noResize="1" noEditPoints="1" noAdjustHandles="1" noChangeArrowheads="1" noChangeShapeType="1" noTextEdit="1"/>
              </p:cNvSpPr>
              <p:nvPr/>
            </p:nvSpPr>
            <p:spPr>
              <a:xfrm>
                <a:off x="540000" y="2981042"/>
                <a:ext cx="11111999" cy="4369594"/>
              </a:xfrm>
              <a:prstGeom prst="rect">
                <a:avLst/>
              </a:prstGeom>
              <a:blipFill>
                <a:blip r:embed="rId4"/>
                <a:stretch>
                  <a:fillRect l="-1701" t="-976" b="-348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文本框 10">
                <a:extLst>
                  <a:ext uri="{FF2B5EF4-FFF2-40B4-BE49-F238E27FC236}">
                    <a16:creationId xmlns:a16="http://schemas.microsoft.com/office/drawing/2014/main" id="{5366F9E0-466F-D9C3-DA4A-74DD533A8AC0}"/>
                  </a:ext>
                </a:extLst>
              </p:cNvPr>
              <p:cNvSpPr txBox="1"/>
              <p:nvPr/>
            </p:nvSpPr>
            <p:spPr>
              <a:xfrm>
                <a:off x="6758713" y="3781850"/>
                <a:ext cx="1372934" cy="886537"/>
              </a:xfrm>
              <a:prstGeom prst="rect">
                <a:avLst/>
              </a:prstGeom>
              <a:noFill/>
            </p:spPr>
            <p:txBody>
              <a:bodyPr vert="horz" wrap="none" rtlCol="0" anchor="ctr">
                <a:noAutofit/>
              </a:bodyPr>
              <a:lstStyle/>
              <a:p>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r>
                          <a:rPr kumimoji="0" lang="zh-CN"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r>
                          <a:rPr kumimoji="0" lang="zh-CN"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endParaRPr lang="zh-CN" altLang="en-US">
                  <a:solidFill>
                    <a:srgbClr val="FF0000"/>
                  </a:solidFill>
                </a:endParaRPr>
              </a:p>
            </p:txBody>
          </p:sp>
        </mc:Choice>
        <mc:Fallback xmlns="">
          <p:sp>
            <p:nvSpPr>
              <p:cNvPr id="11" name="文本框 10">
                <a:extLst>
                  <a:ext uri="{FF2B5EF4-FFF2-40B4-BE49-F238E27FC236}">
                    <a16:creationId xmlns:a16="http://schemas.microsoft.com/office/drawing/2014/main" id="{5366F9E0-466F-D9C3-DA4A-74DD533A8AC0}"/>
                  </a:ext>
                </a:extLst>
              </p:cNvPr>
              <p:cNvSpPr txBox="1">
                <a:spLocks noRot="1" noChangeAspect="1" noMove="1" noResize="1" noEditPoints="1" noAdjustHandles="1" noChangeArrowheads="1" noChangeShapeType="1" noTextEdit="1"/>
              </p:cNvSpPr>
              <p:nvPr/>
            </p:nvSpPr>
            <p:spPr>
              <a:xfrm>
                <a:off x="6758713" y="3781850"/>
                <a:ext cx="1372934" cy="886537"/>
              </a:xfrm>
              <a:prstGeom prst="rect">
                <a:avLst/>
              </a:prstGeom>
              <a:blipFill>
                <a:blip r:embed="rId5"/>
                <a:stretch>
                  <a:fillRect l="-444"/>
                </a:stretch>
              </a:blipFill>
            </p:spPr>
            <p:txBody>
              <a:bodyPr/>
              <a:lstStyle/>
              <a:p>
                <a:r>
                  <a:rPr lang="zh-CN" altLang="en-US">
                    <a:noFill/>
                  </a:rPr>
                  <a:t> </a:t>
                </a:r>
              </a:p>
            </p:txBody>
          </p:sp>
        </mc:Fallback>
      </mc:AlternateContent>
      <p:cxnSp>
        <p:nvCxnSpPr>
          <p:cNvPr id="12" name="直接连接符 11">
            <a:extLst>
              <a:ext uri="{FF2B5EF4-FFF2-40B4-BE49-F238E27FC236}">
                <a16:creationId xmlns:a16="http://schemas.microsoft.com/office/drawing/2014/main" id="{076E1DF2-95A3-BFED-8F9E-01685B7F26AC}"/>
              </a:ext>
            </a:extLst>
          </p:cNvPr>
          <p:cNvCxnSpPr/>
          <p:nvPr/>
        </p:nvCxnSpPr>
        <p:spPr>
          <a:xfrm>
            <a:off x="6543925" y="4640631"/>
            <a:ext cx="1802511"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 name="文本框 12">
                <a:extLst>
                  <a:ext uri="{FF2B5EF4-FFF2-40B4-BE49-F238E27FC236}">
                    <a16:creationId xmlns:a16="http://schemas.microsoft.com/office/drawing/2014/main" id="{6E2C2518-6F52-8A65-C114-F0FCF996C275}"/>
                  </a:ext>
                </a:extLst>
              </p:cNvPr>
              <p:cNvSpPr txBox="1"/>
              <p:nvPr/>
            </p:nvSpPr>
            <p:spPr>
              <a:xfrm>
                <a:off x="449989" y="5582050"/>
                <a:ext cx="6021133" cy="886536"/>
              </a:xfrm>
              <a:prstGeom prst="rect">
                <a:avLst/>
              </a:prstGeom>
              <a:noFill/>
            </p:spPr>
            <p:txBody>
              <a:bodyPr vert="horz" wrap="none" rtlCol="0" anchor="ctr">
                <a:noAutofit/>
              </a:bodyPr>
              <a:lstStyle/>
              <a:p>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解：依题意为：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黑体"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
          <p:sp>
            <p:nvSpPr>
              <p:cNvPr id="13" name="文本框 12">
                <a:extLst>
                  <a:ext uri="{FF2B5EF4-FFF2-40B4-BE49-F238E27FC236}">
                    <a16:creationId xmlns:a16="http://schemas.microsoft.com/office/drawing/2014/main" id="{6E2C2518-6F52-8A65-C114-F0FCF996C275}"/>
                  </a:ext>
                </a:extLst>
              </p:cNvPr>
              <p:cNvSpPr txBox="1">
                <a:spLocks noRot="1" noChangeAspect="1" noMove="1" noResize="1" noEditPoints="1" noAdjustHandles="1" noChangeArrowheads="1" noChangeShapeType="1" noTextEdit="1"/>
              </p:cNvSpPr>
              <p:nvPr/>
            </p:nvSpPr>
            <p:spPr>
              <a:xfrm>
                <a:off x="449989" y="5582050"/>
                <a:ext cx="6021133" cy="886536"/>
              </a:xfrm>
              <a:prstGeom prst="rect">
                <a:avLst/>
              </a:prstGeom>
              <a:blipFill>
                <a:blip r:embed="rId6"/>
                <a:stretch>
                  <a:fillRect l="-1619" r="-1619"/>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文本框 13">
                <a:extLst>
                  <a:ext uri="{FF2B5EF4-FFF2-40B4-BE49-F238E27FC236}">
                    <a16:creationId xmlns:a16="http://schemas.microsoft.com/office/drawing/2014/main" id="{3D2E1F96-9786-4184-A4BC-D627269FD6BF}"/>
                  </a:ext>
                </a:extLst>
              </p:cNvPr>
              <p:cNvSpPr txBox="1"/>
              <p:nvPr/>
            </p:nvSpPr>
            <p:spPr>
              <a:xfrm>
                <a:off x="6559694" y="5527168"/>
                <a:ext cx="4420933" cy="886537"/>
              </a:xfrm>
              <a:prstGeom prst="rect">
                <a:avLst/>
              </a:prstGeom>
              <a:noFill/>
            </p:spPr>
            <p:txBody>
              <a:bodyPr vert="horz" wrap="none" rtlCol="0" anchor="ctr">
                <a:noAutofit/>
              </a:bodyPr>
              <a:lstStyle/>
              <a:p>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即</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𝑛</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r>
                          <a:rPr kumimoji="0" lang="zh-CN"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为正整数</a:t>
                </a:r>
                <a:endParaRPr lang="zh-CN" altLang="en-US" dirty="0">
                  <a:solidFill>
                    <a:srgbClr val="FF0000"/>
                  </a:solidFill>
                </a:endParaRPr>
              </a:p>
            </p:txBody>
          </p:sp>
        </mc:Choice>
        <mc:Fallback xmlns="">
          <p:sp>
            <p:nvSpPr>
              <p:cNvPr id="14" name="文本框 13">
                <a:extLst>
                  <a:ext uri="{FF2B5EF4-FFF2-40B4-BE49-F238E27FC236}">
                    <a16:creationId xmlns:a16="http://schemas.microsoft.com/office/drawing/2014/main" id="{3D2E1F96-9786-4184-A4BC-D627269FD6BF}"/>
                  </a:ext>
                </a:extLst>
              </p:cNvPr>
              <p:cNvSpPr txBox="1">
                <a:spLocks noRot="1" noChangeAspect="1" noMove="1" noResize="1" noEditPoints="1" noAdjustHandles="1" noChangeArrowheads="1" noChangeShapeType="1" noTextEdit="1"/>
              </p:cNvSpPr>
              <p:nvPr/>
            </p:nvSpPr>
            <p:spPr>
              <a:xfrm>
                <a:off x="6559694" y="5527168"/>
                <a:ext cx="4420933" cy="886537"/>
              </a:xfrm>
              <a:prstGeom prst="rect">
                <a:avLst/>
              </a:prstGeom>
              <a:blipFill>
                <a:blip r:embed="rId7"/>
                <a:stretch>
                  <a:fillRect l="-2069" r="-2345"/>
                </a:stretch>
              </a:blipFill>
            </p:spPr>
            <p:txBody>
              <a:bodyPr/>
              <a:lstStyle/>
              <a:p>
                <a:r>
                  <a:rPr lang="zh-CN" altLang="en-US">
                    <a:noFill/>
                  </a:rPr>
                  <a:t> </a:t>
                </a:r>
              </a:p>
            </p:txBody>
          </p:sp>
        </mc:Fallback>
      </mc:AlternateContent>
      <p:sp>
        <p:nvSpPr>
          <p:cNvPr id="15" name="文本框 14">
            <a:extLst>
              <a:ext uri="{FF2B5EF4-FFF2-40B4-BE49-F238E27FC236}">
                <a16:creationId xmlns:a16="http://schemas.microsoft.com/office/drawing/2014/main" id="{3C11DE6D-74BF-5ED5-AD1A-07A1F24CA343}"/>
              </a:ext>
            </a:extLst>
          </p:cNvPr>
          <p:cNvSpPr txBox="1"/>
          <p:nvPr/>
        </p:nvSpPr>
        <p:spPr>
          <a:xfrm>
            <a:off x="471579" y="6319936"/>
            <a:ext cx="1311783" cy="517982"/>
          </a:xfrm>
          <a:prstGeom prst="rect">
            <a:avLst/>
          </a:prstGeom>
          <a:noFill/>
        </p:spPr>
        <p:txBody>
          <a:bodyPr vert="horz" wrap="none" rtlCol="0">
            <a:noAutofit/>
          </a:bodyPr>
          <a:lstStyle/>
          <a:p>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11.</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4">
                                            <p:txEl>
                                              <p:pRg st="0" end="0"/>
                                            </p:txEl>
                                          </p:spTgt>
                                        </p:tgtEl>
                                        <p:attrNameLst>
                                          <p:attrName>style.visibility</p:attrName>
                                        </p:attrNameLst>
                                      </p:cBhvr>
                                      <p:to>
                                        <p:strVal val="visible"/>
                                      </p:to>
                                    </p:set>
                                    <p:animEffect transition="in" filter="blinds(horizontal)">
                                      <p:cBhvr>
                                        <p:cTn id="20" dur="500"/>
                                        <p:tgtEl>
                                          <p:spTgt spid="1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5">
                                            <p:txEl>
                                              <p:pRg st="0" end="0"/>
                                            </p:txEl>
                                          </p:spTgt>
                                        </p:tgtEl>
                                        <p:attrNameLst>
                                          <p:attrName>style.visibility</p:attrName>
                                        </p:attrNameLst>
                                      </p:cBhvr>
                                      <p:to>
                                        <p:strVal val="visible"/>
                                      </p:to>
                                    </p:set>
                                    <p:animEffect transition="in" filter="blinds(horizontal)">
                                      <p:cBhvr>
                                        <p:cTn id="25"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1" grpId="0" build="allAtOnce"/>
      <p:bldP spid="13" grpId="0" build="allAtOnce"/>
      <p:bldP spid="14" grpId="0" build="allAtOnce"/>
      <p:bldP spid="1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694" name="yt_shape_15694"/>
          <p:cNvSpPr txBox="1"/>
          <p:nvPr/>
        </p:nvSpPr>
        <p:spPr>
          <a:xfrm>
            <a:off x="540119" y="90000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spc="150">
                <a:solidFill>
                  <a:srgbClr val="000000"/>
                </a:solidFill>
                <a:effectLst/>
                <a:latin typeface="Times New Roman" pitchFamily="24"/>
                <a:ea typeface="Times New Roman" pitchFamily="24"/>
                <a:cs typeface="宋体" pitchFamily="24"/>
              </a:rPr>
              <a:t>5.</a:t>
            </a:r>
            <a:r>
              <a:rPr lang="zh-CN" altLang="zh-CN" sz="2400" b="0" i="0" u="none" spc="150">
                <a:solidFill>
                  <a:srgbClr val="000000"/>
                </a:solidFill>
                <a:effectLst/>
                <a:latin typeface="Times New Roman" pitchFamily="24"/>
                <a:ea typeface="黑体" pitchFamily="24"/>
                <a:cs typeface="宋体" pitchFamily="24"/>
              </a:rPr>
              <a:t>（安徽省中考）</a:t>
            </a:r>
            <a:r>
              <a:rPr lang="zh-CN" altLang="zh-CN" sz="2400" b="0" i="0" u="none" spc="150">
                <a:solidFill>
                  <a:srgbClr val="000000"/>
                </a:solidFill>
                <a:effectLst/>
                <a:latin typeface="Times New Roman" pitchFamily="24"/>
                <a:ea typeface="宋体" pitchFamily="24"/>
                <a:cs typeface="宋体" pitchFamily="24"/>
              </a:rPr>
              <a:t>某矩形人行道由相同的灰色正方形地砖与相同的白色等腰直角三角形地砖排列而成，图</a:t>
            </a:r>
            <a:r>
              <a:rPr lang="en-US" altLang="zh-CN" sz="2400" b="0" i="0" u="none" spc="150">
                <a:solidFill>
                  <a:srgbClr val="000000"/>
                </a:solidFill>
                <a:effectLst/>
                <a:latin typeface="Times New Roman" pitchFamily="24"/>
                <a:ea typeface="Times New Roman" pitchFamily="24"/>
                <a:cs typeface="宋体" pitchFamily="24"/>
              </a:rPr>
              <a:t>1</a:t>
            </a:r>
            <a:r>
              <a:rPr lang="zh-CN" altLang="zh-CN" sz="2400" b="0" i="0" u="none" spc="150">
                <a:solidFill>
                  <a:srgbClr val="000000"/>
                </a:solidFill>
                <a:effectLst/>
                <a:latin typeface="Times New Roman" pitchFamily="24"/>
                <a:ea typeface="宋体" pitchFamily="24"/>
                <a:cs typeface="宋体" pitchFamily="24"/>
              </a:rPr>
              <a:t>表示此人行道的地砖排列方式，其中正方形地砖为连续排列</a:t>
            </a:r>
            <a:r>
              <a:rPr lang="en-US" altLang="zh-CN" sz="2400" b="0" i="0" u="none" spc="150">
                <a:solidFill>
                  <a:srgbClr val="000000"/>
                </a:solidFill>
                <a:effectLst/>
                <a:latin typeface="Times New Roman" pitchFamily="24"/>
                <a:ea typeface="Times New Roman" pitchFamily="24"/>
                <a:cs typeface="宋体" pitchFamily="24"/>
              </a:rPr>
              <a:t>.</a:t>
            </a:r>
          </a:p>
        </p:txBody>
      </p:sp>
      <p:sp>
        <p:nvSpPr>
          <p:cNvPr id="15695" name="yt_shape_15695"/>
          <p:cNvSpPr txBox="1"/>
          <p:nvPr/>
        </p:nvSpPr>
        <p:spPr>
          <a:xfrm>
            <a:off x="540000" y="2339566"/>
            <a:ext cx="143629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黑体" pitchFamily="24"/>
                <a:cs typeface="宋体" pitchFamily="24"/>
              </a:rPr>
              <a:t>观察思考</a:t>
            </a:r>
            <a:r>
              <a:rPr lang="en-US" altLang="zh-CN" sz="2400" b="0" i="0" u="none">
                <a:solidFill>
                  <a:srgbClr val="000000"/>
                </a:solidFill>
                <a:effectLst/>
                <a:latin typeface="Times New Roman" pitchFamily="24"/>
                <a:ea typeface="Times New Roman" pitchFamily="24"/>
                <a:cs typeface="宋体" pitchFamily="24"/>
              </a:rPr>
              <a:t>]</a:t>
            </a:r>
          </a:p>
        </p:txBody>
      </p:sp>
      <p:sp>
        <p:nvSpPr>
          <p:cNvPr id="15696" name="yt_shape_15696"/>
          <p:cNvSpPr txBox="1"/>
          <p:nvPr/>
        </p:nvSpPr>
        <p:spPr>
          <a:xfrm>
            <a:off x="540119" y="2818869"/>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当正方形地砖只有</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块时，等腰直角三角形地砖有</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块（如图</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）；当正方形地砖有</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块时，等腰直角三角形地砖有</a:t>
            </a: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块（如图</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）；以此类推</a:t>
            </a:r>
            <a:r>
              <a:rPr lang="en-US" altLang="zh-CN" sz="2400" b="0" i="0" u="none">
                <a:solidFill>
                  <a:srgbClr val="000000"/>
                </a:solidFill>
                <a:effectLst/>
                <a:latin typeface="Times New Roman" pitchFamily="24"/>
                <a:ea typeface="Times New Roman" pitchFamily="24"/>
                <a:cs typeface="宋体" pitchFamily="24"/>
              </a:rPr>
              <a:t>.</a:t>
            </a:r>
          </a:p>
        </p:txBody>
      </p:sp>
      <p:pic>
        <p:nvPicPr>
          <p:cNvPr id="15697" name="yt_image_15697">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3709784" y="3930668"/>
            <a:ext cx="4772431" cy="613791"/>
          </a:xfrm>
          <a:prstGeom prst="rect">
            <a:avLst/>
          </a:prstGeom>
          <a:noFill/>
          <a:extLst>
            <a:ext uri="{909E8E84-426E-40DD-AFC4-6F175D3DCCD1}">
              <a14:hiddenFill xmlns:a14="http://schemas.microsoft.com/office/drawing/2010/main">
                <a:solidFill>
                  <a:srgbClr val="FFFFFF"/>
                </a:solidFill>
              </a14:hiddenFill>
            </a:ext>
          </a:extLst>
        </p:spPr>
      </p:pic>
      <p:sp>
        <p:nvSpPr>
          <p:cNvPr id="15699" name="yt_shape_15699"/>
          <p:cNvSpPr txBox="1"/>
          <p:nvPr/>
        </p:nvSpPr>
        <p:spPr>
          <a:xfrm>
            <a:off x="540000" y="4595111"/>
            <a:ext cx="1436291"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黑体" pitchFamily="24"/>
                <a:cs typeface="宋体" pitchFamily="24"/>
              </a:rPr>
              <a:t>规律总结</a:t>
            </a:r>
            <a:r>
              <a:rPr lang="en-US" altLang="zh-CN" sz="2400" b="0" i="0" u="none">
                <a:solidFill>
                  <a:srgbClr val="000000"/>
                </a:solidFill>
                <a:effectLst/>
                <a:latin typeface="Times New Roman" pitchFamily="24"/>
                <a:ea typeface="Times New Roman" pitchFamily="24"/>
                <a:cs typeface="宋体" pitchFamily="24"/>
              </a:rPr>
              <a:t>]</a:t>
            </a:r>
          </a:p>
        </p:txBody>
      </p:sp>
      <p:sp>
        <p:nvSpPr>
          <p:cNvPr id="15700" name="yt_shape_15700"/>
          <p:cNvSpPr txBox="1"/>
          <p:nvPr/>
        </p:nvSpPr>
        <p:spPr>
          <a:xfrm>
            <a:off x="540000" y="5074414"/>
            <a:ext cx="1061829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）若人行道上每增加</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块正方形地砖，则等腰直角三角形地砖增加</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a:solidFill>
                  <a:srgbClr val="000000"/>
                </a:solidFill>
                <a:effectLst/>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块；</a:t>
            </a:r>
          </a:p>
        </p:txBody>
      </p:sp>
      <p:sp>
        <p:nvSpPr>
          <p:cNvPr id="15701" name="yt_shape_15701"/>
          <p:cNvSpPr txBox="1"/>
          <p:nvPr/>
        </p:nvSpPr>
        <p:spPr>
          <a:xfrm>
            <a:off x="540119" y="5553717"/>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）若一条这样的人行道一共有</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为正整数）块正方形地砖，则等腰直角三角形地砖的块数为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n</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4</a:t>
            </a:r>
            <a:r>
              <a:rPr lang="zh-CN" altLang="zh-CN" sz="2400" b="0" i="0" u="sng">
                <a:solidFill>
                  <a:srgbClr val="000000"/>
                </a:solidFill>
                <a:effectLst/>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（用含</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的代数式表示）</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C78971D7-2A0C-EBD8-28F9-2706858617DF}"/>
              </a:ext>
            </a:extLst>
          </p:cNvPr>
          <p:cNvSpPr txBox="1"/>
          <p:nvPr/>
        </p:nvSpPr>
        <p:spPr>
          <a:xfrm>
            <a:off x="9898789" y="5027608"/>
            <a:ext cx="332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endParaRPr lang="zh-CN" altLang="en-US">
              <a:solidFill>
                <a:srgbClr val="FF0000"/>
              </a:solidFill>
            </a:endParaRPr>
          </a:p>
        </p:txBody>
      </p:sp>
      <p:sp>
        <p:nvSpPr>
          <p:cNvPr id="3" name="文本框 2">
            <a:extLst>
              <a:ext uri="{FF2B5EF4-FFF2-40B4-BE49-F238E27FC236}">
                <a16:creationId xmlns:a16="http://schemas.microsoft.com/office/drawing/2014/main" id="{49B83DFD-C68C-50F0-570D-63D8DA74D097}"/>
              </a:ext>
            </a:extLst>
          </p:cNvPr>
          <p:cNvSpPr txBox="1"/>
          <p:nvPr/>
        </p:nvSpPr>
        <p:spPr>
          <a:xfrm>
            <a:off x="2888508" y="5982399"/>
            <a:ext cx="942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4</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702" name="yt_shape_15702"/>
          <p:cNvSpPr txBox="1"/>
          <p:nvPr/>
        </p:nvSpPr>
        <p:spPr>
          <a:xfrm>
            <a:off x="540119" y="836712"/>
            <a:ext cx="11111999" cy="378943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黑体" pitchFamily="24"/>
                <a:cs typeface="宋体" pitchFamily="24"/>
              </a:rPr>
              <a:t>问题解决</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）现有</a:t>
            </a:r>
            <a:r>
              <a:rPr lang="en-US" altLang="zh-CN" sz="2400" b="0" i="0" u="none">
                <a:solidFill>
                  <a:srgbClr val="000000"/>
                </a:solidFill>
                <a:effectLst/>
                <a:latin typeface="Times New Roman" pitchFamily="24"/>
                <a:ea typeface="Times New Roman" pitchFamily="24"/>
                <a:cs typeface="宋体" pitchFamily="24"/>
              </a:rPr>
              <a:t>2021</a:t>
            </a:r>
            <a:r>
              <a:rPr lang="zh-CN" altLang="zh-CN" sz="2400" b="0" i="0" u="none">
                <a:solidFill>
                  <a:srgbClr val="000000"/>
                </a:solidFill>
                <a:effectLst/>
                <a:latin typeface="Times New Roman" pitchFamily="24"/>
                <a:ea typeface="宋体" pitchFamily="24"/>
                <a:cs typeface="宋体" pitchFamily="24"/>
              </a:rPr>
              <a:t>块等腰直角三角形地砖，若按此规律再建一条人行道，要求等腰直角三角形地砖剩余最少，则需要正方形地砖多少块？</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）由规律知：等腰直角三角形地砖块数</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黑体" pitchFamily="24"/>
                <a:cs typeface="宋体" pitchFamily="24"/>
              </a:rPr>
              <a:t>是偶数，</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用</a:t>
            </a:r>
            <a:r>
              <a:rPr lang="en-US" altLang="zh-CN" sz="2400" b="0" i="0" u="none">
                <a:solidFill>
                  <a:srgbClr val="FF0000">
                    <a:alpha val="0"/>
                  </a:srgbClr>
                </a:solidFill>
                <a:effectLst/>
                <a:latin typeface="Times New Roman" pitchFamily="24"/>
                <a:ea typeface="Times New Roman" pitchFamily="24"/>
                <a:cs typeface="宋体" pitchFamily="24"/>
              </a:rPr>
              <a:t>2021</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2020</a:t>
            </a:r>
            <a:r>
              <a:rPr lang="zh-CN" altLang="zh-CN" sz="2400" b="0" i="0" u="none">
                <a:solidFill>
                  <a:srgbClr val="FF0000">
                    <a:alpha val="0"/>
                  </a:srgbClr>
                </a:solidFill>
                <a:effectLst/>
                <a:latin typeface="Times New Roman" pitchFamily="24"/>
                <a:ea typeface="黑体" pitchFamily="24"/>
                <a:cs typeface="宋体" pitchFamily="24"/>
              </a:rPr>
              <a:t>（块），</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再由题意得：</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2020</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解得：</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1008</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等腰直角三角形地砖剩余最少为</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块，则需要正方形地砖</a:t>
            </a:r>
            <a:r>
              <a:rPr lang="en-US" altLang="zh-CN" sz="2400" b="0" i="0" u="none">
                <a:solidFill>
                  <a:srgbClr val="FF0000">
                    <a:alpha val="0"/>
                  </a:srgbClr>
                </a:solidFill>
                <a:effectLst/>
                <a:latin typeface="Times New Roman" pitchFamily="24"/>
                <a:ea typeface="Times New Roman" pitchFamily="24"/>
                <a:cs typeface="宋体" pitchFamily="24"/>
              </a:rPr>
              <a:t>1008</a:t>
            </a:r>
            <a:r>
              <a:rPr lang="zh-CN" altLang="zh-CN" sz="2400" b="0" i="0" u="none">
                <a:solidFill>
                  <a:srgbClr val="FF0000">
                    <a:alpha val="0"/>
                  </a:srgbClr>
                </a:solidFill>
                <a:effectLst/>
                <a:latin typeface="Times New Roman" pitchFamily="24"/>
                <a:ea typeface="黑体" pitchFamily="24"/>
                <a:cs typeface="宋体" pitchFamily="24"/>
              </a:rPr>
              <a:t>块</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2" name="文本框 1">
            <a:extLst>
              <a:ext uri="{FF2B5EF4-FFF2-40B4-BE49-F238E27FC236}">
                <a16:creationId xmlns:a16="http://schemas.microsoft.com/office/drawing/2014/main" id="{DCA4D6E8-A6A0-44F6-0012-EAF8C9FDEA66}"/>
              </a:ext>
            </a:extLst>
          </p:cNvPr>
          <p:cNvSpPr txBox="1"/>
          <p:nvPr/>
        </p:nvSpPr>
        <p:spPr>
          <a:xfrm>
            <a:off x="450108" y="2216370"/>
            <a:ext cx="8409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）由规律知：等腰直角三角形地砖块数</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是偶数，</a:t>
            </a:r>
            <a:endParaRPr lang="zh-CN" altLang="en-US">
              <a:solidFill>
                <a:srgbClr val="FF0000"/>
              </a:solidFill>
            </a:endParaRPr>
          </a:p>
        </p:txBody>
      </p:sp>
      <p:sp>
        <p:nvSpPr>
          <p:cNvPr id="3" name="文本框 2">
            <a:extLst>
              <a:ext uri="{FF2B5EF4-FFF2-40B4-BE49-F238E27FC236}">
                <a16:creationId xmlns:a16="http://schemas.microsoft.com/office/drawing/2014/main" id="{9B0BCCBD-02BD-3627-DF90-3F9BFCB9A10E}"/>
              </a:ext>
            </a:extLst>
          </p:cNvPr>
          <p:cNvSpPr txBox="1"/>
          <p:nvPr/>
        </p:nvSpPr>
        <p:spPr>
          <a:xfrm>
            <a:off x="450108" y="2691858"/>
            <a:ext cx="3990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用</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2021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2020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（块），</a:t>
            </a:r>
            <a:endParaRPr lang="zh-CN" altLang="en-US">
              <a:solidFill>
                <a:srgbClr val="FF0000"/>
              </a:solidFill>
            </a:endParaRPr>
          </a:p>
        </p:txBody>
      </p:sp>
      <p:sp>
        <p:nvSpPr>
          <p:cNvPr id="4" name="文本框 3">
            <a:extLst>
              <a:ext uri="{FF2B5EF4-FFF2-40B4-BE49-F238E27FC236}">
                <a16:creationId xmlns:a16="http://schemas.microsoft.com/office/drawing/2014/main" id="{FABB315A-422D-ECFF-9B8B-F70BDBD73A86}"/>
              </a:ext>
            </a:extLst>
          </p:cNvPr>
          <p:cNvSpPr txBox="1"/>
          <p:nvPr/>
        </p:nvSpPr>
        <p:spPr>
          <a:xfrm>
            <a:off x="450108" y="3167346"/>
            <a:ext cx="3990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再由题意得：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2020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D6024CA1-A583-8D97-DE0A-2091D95694BF}"/>
              </a:ext>
            </a:extLst>
          </p:cNvPr>
          <p:cNvSpPr txBox="1"/>
          <p:nvPr/>
        </p:nvSpPr>
        <p:spPr>
          <a:xfrm>
            <a:off x="450108" y="3642834"/>
            <a:ext cx="2466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1008</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D7171668-EE80-6A23-BB62-AE260614533D}"/>
              </a:ext>
            </a:extLst>
          </p:cNvPr>
          <p:cNvSpPr txBox="1"/>
          <p:nvPr/>
        </p:nvSpPr>
        <p:spPr>
          <a:xfrm>
            <a:off x="450108" y="4118322"/>
            <a:ext cx="89430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等腰直角三角形地砖剩余最少为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块，则需要正方形地砖</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1008</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blinds(horizontal)">
                                      <p:cBhvr>
                                        <p:cTn id="2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707" name="yt_shape_15707"/>
          <p:cNvSpPr txBox="1"/>
          <p:nvPr/>
        </p:nvSpPr>
        <p:spPr>
          <a:xfrm>
            <a:off x="540119" y="836712"/>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黑体" pitchFamily="24"/>
                <a:cs typeface="宋体" pitchFamily="24"/>
              </a:rPr>
              <a:t>（安徽合肥包河区模拟）</a:t>
            </a:r>
            <a:r>
              <a:rPr lang="zh-CN" altLang="zh-CN" sz="2400" b="0" i="0" u="none">
                <a:solidFill>
                  <a:srgbClr val="000000"/>
                </a:solidFill>
                <a:effectLst/>
                <a:latin typeface="Times New Roman" pitchFamily="24"/>
                <a:ea typeface="宋体" pitchFamily="24"/>
                <a:cs typeface="宋体" pitchFamily="24"/>
              </a:rPr>
              <a:t>如图，某学校准备新建一个读书长廊，并用若干块带有花纹和没有花纹的两种规格、大小相同的正方形地砖搭配在一起，按图中所示的规律拼成图案铺满长廊，已知每个小正方形地砖的边长均为</a:t>
            </a:r>
            <a:r>
              <a:rPr lang="en-US" altLang="zh-CN" sz="2400" b="0" i="0" u="none">
                <a:solidFill>
                  <a:srgbClr val="000000"/>
                </a:solidFill>
                <a:effectLst/>
                <a:latin typeface="Times New Roman" pitchFamily="24"/>
                <a:ea typeface="Times New Roman" pitchFamily="24"/>
                <a:cs typeface="宋体" pitchFamily="24"/>
              </a:rPr>
              <a:t>0.5</a:t>
            </a:r>
            <a:r>
              <a:rPr lang="zh-CN" altLang="zh-CN" sz="2400" b="0" i="0" u="none">
                <a:solidFill>
                  <a:srgbClr val="000000"/>
                </a:solidFill>
                <a:effectLst/>
                <a:latin typeface="Times New Roman" pitchFamily="24"/>
                <a:ea typeface="宋体" pitchFamily="24"/>
                <a:cs typeface="宋体" pitchFamily="24"/>
              </a:rPr>
              <a:t>米</a:t>
            </a:r>
            <a:r>
              <a:rPr lang="en-US" altLang="zh-CN" sz="2400" b="0" i="0" u="none">
                <a:solidFill>
                  <a:srgbClr val="000000"/>
                </a:solidFill>
                <a:effectLst/>
                <a:latin typeface="Times New Roman" pitchFamily="24"/>
                <a:ea typeface="Times New Roman" pitchFamily="24"/>
                <a:cs typeface="宋体" pitchFamily="24"/>
              </a:rPr>
              <a:t>.</a:t>
            </a:r>
          </a:p>
        </p:txBody>
      </p:sp>
      <p:sp>
        <p:nvSpPr>
          <p:cNvPr id="15708" name="yt_shape_15708"/>
          <p:cNvSpPr txBox="1"/>
          <p:nvPr/>
        </p:nvSpPr>
        <p:spPr>
          <a:xfrm>
            <a:off x="540119" y="2276278"/>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）按图示规律，第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个图案的长度</a:t>
            </a:r>
            <a:r>
              <a:rPr lang="en-US" altLang="zh-CN" sz="2400" b="0" i="1" u="none">
                <a:solidFill>
                  <a:srgbClr val="000000"/>
                </a:solidFill>
                <a:effectLst/>
                <a:latin typeface="Times New Roman" pitchFamily="24"/>
                <a:ea typeface="Times New Roman" pitchFamily="24"/>
                <a:cs typeface="宋体" pitchFamily="24"/>
              </a:rPr>
              <a:t>L</a:t>
            </a:r>
            <a:r>
              <a:rPr lang="en-US" altLang="zh-CN" sz="2400" b="0" i="0" u="none" baseline="-25000">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3.5</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米</a:t>
            </a:r>
            <a:r>
              <a:rPr lang="zh-CN" altLang="zh-CN" sz="2400" b="0" i="0" u="sng">
                <a:solidFill>
                  <a:srgbClr val="000000"/>
                </a:solidFill>
                <a:effectLst/>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；第</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个图案中没有花纹的正方形地砖数为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18</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块</a:t>
            </a:r>
            <a:r>
              <a:rPr lang="zh-CN" altLang="zh-CN" sz="2400" b="0" i="0" u="sng">
                <a:solidFill>
                  <a:srgbClr val="000000"/>
                </a:solidFill>
                <a:effectLst/>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p>
        </p:txBody>
      </p:sp>
      <p:sp>
        <p:nvSpPr>
          <p:cNvPr id="15709" name="yt_shape_15709"/>
          <p:cNvSpPr txBox="1"/>
          <p:nvPr/>
        </p:nvSpPr>
        <p:spPr>
          <a:xfrm>
            <a:off x="540119" y="3235713"/>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）若某个图案中带有花纹的地砖为</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块，则没有花纹的地砖为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5</a:t>
            </a:r>
            <a:r>
              <a:rPr lang="en-US" altLang="zh-CN" sz="2400" b="0" i="1" u="sng">
                <a:solidFill>
                  <a:srgbClr val="FF0000">
                    <a:alpha val="0"/>
                  </a:srgbClr>
                </a:solidFill>
                <a:effectLst/>
                <a:uFill>
                  <a:solidFill>
                    <a:srgbClr val="000000"/>
                  </a:solidFill>
                </a:uFill>
                <a:latin typeface="Times New Roman" pitchFamily="24"/>
                <a:ea typeface="Times New Roman" pitchFamily="24"/>
                <a:cs typeface="宋体" pitchFamily="24"/>
              </a:rPr>
              <a:t>n</a:t>
            </a:r>
            <a:r>
              <a:rPr lang="zh-CN" altLang="zh-CN" sz="2400" b="0" i="0" u="sng">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3</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a:t>
            </a:r>
            <a:r>
              <a:rPr lang="zh-CN" altLang="zh-CN" sz="2400" b="0" i="0" u="sng">
                <a:solidFill>
                  <a:srgbClr val="000000"/>
                </a:solidFill>
                <a:effectLst/>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块（用含</a:t>
            </a:r>
            <a:r>
              <a:rPr lang="en-US" altLang="zh-CN" sz="2400" b="0" i="1" u="none">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的代数式表示）；</a:t>
            </a:r>
          </a:p>
        </p:txBody>
      </p:sp>
      <p:sp>
        <p:nvSpPr>
          <p:cNvPr id="2" name="文本框 1">
            <a:extLst>
              <a:ext uri="{FF2B5EF4-FFF2-40B4-BE49-F238E27FC236}">
                <a16:creationId xmlns:a16="http://schemas.microsoft.com/office/drawing/2014/main" id="{552F76F7-E7E8-7AA3-CA05-F5E1F9170C47}"/>
              </a:ext>
            </a:extLst>
          </p:cNvPr>
          <p:cNvSpPr txBox="1"/>
          <p:nvPr/>
        </p:nvSpPr>
        <p:spPr>
          <a:xfrm>
            <a:off x="6207971" y="2229472"/>
            <a:ext cx="865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米</a:t>
            </a:r>
            <a:endParaRPr lang="zh-CN" altLang="en-US">
              <a:solidFill>
                <a:srgbClr val="FF0000"/>
              </a:solidFill>
            </a:endParaRPr>
          </a:p>
        </p:txBody>
      </p:sp>
      <p:sp>
        <p:nvSpPr>
          <p:cNvPr id="3" name="文本框 2">
            <a:extLst>
              <a:ext uri="{FF2B5EF4-FFF2-40B4-BE49-F238E27FC236}">
                <a16:creationId xmlns:a16="http://schemas.microsoft.com/office/drawing/2014/main" id="{AF745584-D838-BE23-A223-86D6BBEDE6C7}"/>
              </a:ext>
            </a:extLst>
          </p:cNvPr>
          <p:cNvSpPr txBox="1"/>
          <p:nvPr/>
        </p:nvSpPr>
        <p:spPr>
          <a:xfrm>
            <a:off x="2278908" y="2704960"/>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18</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块</a:t>
            </a:r>
            <a:endParaRPr lang="zh-CN" altLang="en-US">
              <a:solidFill>
                <a:srgbClr val="FF0000"/>
              </a:solidFill>
            </a:endParaRPr>
          </a:p>
        </p:txBody>
      </p:sp>
      <p:sp>
        <p:nvSpPr>
          <p:cNvPr id="4" name="文本框 3">
            <a:extLst>
              <a:ext uri="{FF2B5EF4-FFF2-40B4-BE49-F238E27FC236}">
                <a16:creationId xmlns:a16="http://schemas.microsoft.com/office/drawing/2014/main" id="{6BD41E65-ABC4-EDDE-612C-7E9F39092AD4}"/>
              </a:ext>
            </a:extLst>
          </p:cNvPr>
          <p:cNvSpPr txBox="1"/>
          <p:nvPr/>
        </p:nvSpPr>
        <p:spPr>
          <a:xfrm>
            <a:off x="9289307" y="3188908"/>
            <a:ext cx="1551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5713" name="yt_shape_15713"/>
          <p:cNvSpPr txBox="1"/>
          <p:nvPr/>
        </p:nvSpPr>
        <p:spPr>
          <a:xfrm>
            <a:off x="540119" y="2364010"/>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）观察可知，第</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个图案的长度为：（</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0.5</a:t>
            </a:r>
            <a:r>
              <a:rPr lang="zh-CN" altLang="zh-CN" sz="2400" b="0" i="0" u="none">
                <a:solidFill>
                  <a:srgbClr val="FF0000">
                    <a:alpha val="0"/>
                  </a:srgbClr>
                </a:solidFill>
                <a:effectLst/>
                <a:latin typeface="Times New Roman" pitchFamily="24"/>
                <a:ea typeface="黑体" pitchFamily="24"/>
                <a:cs typeface="宋体" pitchFamily="24"/>
              </a:rPr>
              <a:t>米，第</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个图案的长度为：（</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0.5</a:t>
            </a:r>
            <a:r>
              <a:rPr lang="zh-CN" altLang="zh-CN" sz="2400" b="0" i="0" u="none">
                <a:solidFill>
                  <a:srgbClr val="FF0000">
                    <a:alpha val="0"/>
                  </a:srgbClr>
                </a:solidFill>
                <a:effectLst/>
                <a:latin typeface="Times New Roman" pitchFamily="24"/>
                <a:ea typeface="黑体" pitchFamily="24"/>
                <a:cs typeface="宋体" pitchFamily="24"/>
              </a:rPr>
              <a:t>米，第</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个图案的长度为：（</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0.5</a:t>
            </a:r>
            <a:r>
              <a:rPr lang="zh-CN" altLang="zh-CN" sz="2400" b="0" i="0" u="none">
                <a:solidFill>
                  <a:srgbClr val="FF0000">
                    <a:alpha val="0"/>
                  </a:srgbClr>
                </a:solidFill>
                <a:effectLst/>
                <a:latin typeface="Times New Roman" pitchFamily="24"/>
                <a:ea typeface="黑体" pitchFamily="24"/>
                <a:cs typeface="宋体" pitchFamily="24"/>
              </a:rPr>
              <a:t>米，</a:t>
            </a:r>
            <a:r>
              <a:rPr lang="zh-CN" altLang="zh-CN" sz="2400" b="0" i="0" u="none">
                <a:solidFill>
                  <a:srgbClr val="FF0000">
                    <a:alpha val="0"/>
                  </a:srgbClr>
                </a:solidFill>
                <a:effectLst/>
                <a:latin typeface="黑体" pitchFamily="24"/>
                <a:ea typeface="黑体" pitchFamily="24"/>
                <a:cs typeface="宋体" pitchFamily="24"/>
              </a:rPr>
              <a:t>…</a:t>
            </a:r>
            <a:r>
              <a:rPr lang="zh-CN" altLang="zh-CN" sz="100" b="0" i="0" u="none">
                <a:noFill/>
                <a:effectLst/>
                <a:latin typeface="Times New Roman"/>
                <a:ea typeface="宋体"/>
                <a:cs typeface="宋体"/>
              </a:rPr>
              <a:t>⁠</a:t>
            </a:r>
          </a:p>
        </p:txBody>
      </p:sp>
      <p:sp>
        <p:nvSpPr>
          <p:cNvPr id="15714" name="yt_shape_15714"/>
          <p:cNvSpPr txBox="1"/>
          <p:nvPr/>
        </p:nvSpPr>
        <p:spPr>
          <a:xfrm>
            <a:off x="540000" y="3323445"/>
            <a:ext cx="5616922"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故第</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Times New Roman" pitchFamily="24"/>
                <a:ea typeface="黑体" pitchFamily="24"/>
                <a:cs typeface="宋体" pitchFamily="24"/>
              </a:rPr>
              <a:t>个图案的长度为：</a:t>
            </a:r>
            <a:r>
              <a:rPr lang="en-US" altLang="zh-CN" sz="2400" b="0" i="0" u="none">
                <a:solidFill>
                  <a:srgbClr val="FF0000">
                    <a:alpha val="0"/>
                  </a:srgbClr>
                </a:solidFill>
                <a:effectLst/>
                <a:latin typeface="Times New Roman" pitchFamily="24"/>
                <a:ea typeface="Times New Roman" pitchFamily="24"/>
                <a:cs typeface="宋体" pitchFamily="24"/>
              </a:rPr>
              <a:t>0.5</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）米，</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学校读书长廊的长度为</a:t>
            </a:r>
            <a:r>
              <a:rPr lang="en-US" altLang="zh-CN" sz="2400" b="0" i="1" u="none">
                <a:solidFill>
                  <a:srgbClr val="FF0000">
                    <a:alpha val="0"/>
                  </a:srgbClr>
                </a:solidFill>
                <a:effectLst/>
                <a:latin typeface="Times New Roman" pitchFamily="24"/>
                <a:ea typeface="Times New Roman" pitchFamily="24"/>
                <a:cs typeface="宋体" pitchFamily="24"/>
              </a:rPr>
              <a:t>L</a:t>
            </a:r>
            <a:r>
              <a:rPr lang="en-US" altLang="zh-CN" sz="16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100.5</a:t>
            </a:r>
            <a:r>
              <a:rPr lang="zh-CN" altLang="zh-CN" sz="2400" b="0" i="0" u="none">
                <a:solidFill>
                  <a:srgbClr val="FF0000">
                    <a:alpha val="0"/>
                  </a:srgbClr>
                </a:solidFill>
                <a:effectLst/>
                <a:latin typeface="Times New Roman" pitchFamily="24"/>
                <a:ea typeface="黑体" pitchFamily="24"/>
                <a:cs typeface="宋体" pitchFamily="24"/>
              </a:rPr>
              <a:t>米，</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0.5</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100.5</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p:txBody>
      </p:sp>
      <p:sp>
        <p:nvSpPr>
          <p:cNvPr id="15715" name="yt_shape_15715"/>
          <p:cNvSpPr txBox="1"/>
          <p:nvPr/>
        </p:nvSpPr>
        <p:spPr>
          <a:xfrm>
            <a:off x="540000" y="4763011"/>
            <a:ext cx="215443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解得，</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100</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p:txBody>
      </p:sp>
      <p:sp>
        <p:nvSpPr>
          <p:cNvPr id="15716" name="yt_shape_15716"/>
          <p:cNvSpPr txBox="1"/>
          <p:nvPr/>
        </p:nvSpPr>
        <p:spPr>
          <a:xfrm>
            <a:off x="540000" y="5242314"/>
            <a:ext cx="892552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学校读书长廊没有花纹的正方形地砖数为：</a:t>
            </a:r>
            <a:r>
              <a:rPr lang="en-US" altLang="zh-CN" sz="2400" b="0" i="0" u="none">
                <a:solidFill>
                  <a:srgbClr val="FF0000">
                    <a:alpha val="0"/>
                  </a:srgbClr>
                </a:solidFill>
                <a:effectLst/>
                <a:latin typeface="Times New Roman" pitchFamily="24"/>
                <a:ea typeface="Times New Roman" pitchFamily="24"/>
                <a:cs typeface="宋体" pitchFamily="24"/>
              </a:rPr>
              <a:t>5</a:t>
            </a:r>
            <a:r>
              <a:rPr lang="en-US" altLang="zh-CN" sz="2400" b="0" i="1" u="none">
                <a:solidFill>
                  <a:srgbClr val="FF0000">
                    <a:alpha val="0"/>
                  </a:srgbClr>
                </a:solidFill>
                <a:effectLst/>
                <a:latin typeface="Times New Roman" pitchFamily="24"/>
                <a:ea typeface="Times New Roman" pitchFamily="24"/>
                <a:cs typeface="宋体" pitchFamily="24"/>
              </a:rPr>
              <a:t>n</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503</a:t>
            </a:r>
            <a:r>
              <a:rPr lang="zh-CN" altLang="zh-CN" sz="2400" b="0" i="0" u="none">
                <a:solidFill>
                  <a:srgbClr val="FF0000">
                    <a:alpha val="0"/>
                  </a:srgbClr>
                </a:solidFill>
                <a:effectLst/>
                <a:latin typeface="Times New Roman" pitchFamily="24"/>
                <a:ea typeface="黑体" pitchFamily="24"/>
                <a:cs typeface="宋体" pitchFamily="24"/>
              </a:rPr>
              <a:t>（块），</a:t>
            </a:r>
            <a:r>
              <a:rPr lang="zh-CN" altLang="zh-CN" sz="100" b="0" i="0" u="none">
                <a:noFill/>
                <a:effectLst/>
                <a:latin typeface="Times New Roman"/>
                <a:ea typeface="宋体"/>
                <a:cs typeface="宋体"/>
              </a:rPr>
              <a:t>⁠</a:t>
            </a:r>
          </a:p>
        </p:txBody>
      </p:sp>
      <p:sp>
        <p:nvSpPr>
          <p:cNvPr id="15717" name="yt_shape_15717"/>
          <p:cNvSpPr txBox="1"/>
          <p:nvPr/>
        </p:nvSpPr>
        <p:spPr>
          <a:xfrm>
            <a:off x="540000" y="5721617"/>
            <a:ext cx="669414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答：学校读书长廊没有花纹的正方形地砖有</a:t>
            </a:r>
            <a:r>
              <a:rPr lang="en-US" altLang="zh-CN" sz="2400" b="0" i="0" u="none">
                <a:solidFill>
                  <a:srgbClr val="FF0000">
                    <a:alpha val="0"/>
                  </a:srgbClr>
                </a:solidFill>
                <a:effectLst/>
                <a:latin typeface="Times New Roman" pitchFamily="24"/>
                <a:ea typeface="Times New Roman" pitchFamily="24"/>
                <a:cs typeface="宋体" pitchFamily="24"/>
              </a:rPr>
              <a:t>503</a:t>
            </a:r>
            <a:r>
              <a:rPr lang="zh-CN" altLang="zh-CN" sz="2400" b="0" i="0" u="none">
                <a:solidFill>
                  <a:srgbClr val="FF0000">
                    <a:alpha val="0"/>
                  </a:srgbClr>
                </a:solidFill>
                <a:effectLst/>
                <a:latin typeface="Times New Roman" pitchFamily="24"/>
                <a:ea typeface="黑体" pitchFamily="24"/>
                <a:cs typeface="宋体" pitchFamily="24"/>
              </a:rPr>
              <a:t>块</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2" name="文本框 1">
            <a:extLst>
              <a:ext uri="{FF2B5EF4-FFF2-40B4-BE49-F238E27FC236}">
                <a16:creationId xmlns:a16="http://schemas.microsoft.com/office/drawing/2014/main" id="{6F224474-3D26-5430-A87D-1B7A038E6F7C}"/>
              </a:ext>
            </a:extLst>
          </p:cNvPr>
          <p:cNvSpPr txBox="1"/>
          <p:nvPr/>
        </p:nvSpPr>
        <p:spPr>
          <a:xfrm>
            <a:off x="450108" y="2317204"/>
            <a:ext cx="112290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）观察可知，第</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个图案的长度为：（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米，第</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个图案的长度</a:t>
            </a:r>
            <a:endParaRPr lang="zh-CN" altLang="en-US">
              <a:solidFill>
                <a:srgbClr val="FF0000"/>
              </a:solidFill>
            </a:endParaRPr>
          </a:p>
        </p:txBody>
      </p:sp>
      <p:sp>
        <p:nvSpPr>
          <p:cNvPr id="3" name="文本框 2">
            <a:extLst>
              <a:ext uri="{FF2B5EF4-FFF2-40B4-BE49-F238E27FC236}">
                <a16:creationId xmlns:a16="http://schemas.microsoft.com/office/drawing/2014/main" id="{0241B264-45B9-90FC-95A6-21D20C0530DB}"/>
              </a:ext>
            </a:extLst>
          </p:cNvPr>
          <p:cNvSpPr txBox="1"/>
          <p:nvPr/>
        </p:nvSpPr>
        <p:spPr>
          <a:xfrm>
            <a:off x="450108" y="2792692"/>
            <a:ext cx="9933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米，第</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个图案的长度为：（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米，</a:t>
            </a:r>
            <a:r>
              <a:rPr kumimoji="0" lang="zh-CN" altLang="zh-CN" sz="2400" b="0" i="0" strike="noStrike" kern="1200" cap="none" spc="0" normalizeH="0" baseline="0" noProof="0">
                <a:ln>
                  <a:noFill/>
                </a:ln>
                <a:solidFill>
                  <a:srgbClr val="FF0000"/>
                </a:solidFill>
                <a:effectLst/>
                <a:uLnTx/>
                <a:uFillTx/>
                <a:latin typeface="黑体"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0B87E85F-9943-B6B2-C741-BE8919204D79}"/>
              </a:ext>
            </a:extLst>
          </p:cNvPr>
          <p:cNvSpPr txBox="1"/>
          <p:nvPr/>
        </p:nvSpPr>
        <p:spPr>
          <a:xfrm>
            <a:off x="449989" y="3276639"/>
            <a:ext cx="5742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故第</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个图案的长度为：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）米，</a:t>
            </a:r>
            <a:endParaRPr lang="zh-CN" altLang="en-US">
              <a:solidFill>
                <a:srgbClr val="FF0000"/>
              </a:solidFill>
            </a:endParaRPr>
          </a:p>
        </p:txBody>
      </p:sp>
      <p:sp>
        <p:nvSpPr>
          <p:cNvPr id="5" name="文本框 4">
            <a:extLst>
              <a:ext uri="{FF2B5EF4-FFF2-40B4-BE49-F238E27FC236}">
                <a16:creationId xmlns:a16="http://schemas.microsoft.com/office/drawing/2014/main" id="{EE7A1A89-412A-44B2-2626-68998C7DC9FE}"/>
              </a:ext>
            </a:extLst>
          </p:cNvPr>
          <p:cNvSpPr txBox="1"/>
          <p:nvPr/>
        </p:nvSpPr>
        <p:spPr>
          <a:xfrm>
            <a:off x="449989" y="3752127"/>
            <a:ext cx="5404548"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学校读书长廊的长度为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L</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米，</a:t>
            </a:r>
            <a:endParaRPr lang="zh-CN" altLang="en-US">
              <a:solidFill>
                <a:srgbClr val="FF0000"/>
              </a:solidFill>
            </a:endParaRPr>
          </a:p>
        </p:txBody>
      </p:sp>
      <p:sp>
        <p:nvSpPr>
          <p:cNvPr id="6" name="文本框 5">
            <a:extLst>
              <a:ext uri="{FF2B5EF4-FFF2-40B4-BE49-F238E27FC236}">
                <a16:creationId xmlns:a16="http://schemas.microsoft.com/office/drawing/2014/main" id="{E3642660-B32F-87AA-DE6F-9AB824499565}"/>
              </a:ext>
            </a:extLst>
          </p:cNvPr>
          <p:cNvSpPr txBox="1"/>
          <p:nvPr/>
        </p:nvSpPr>
        <p:spPr>
          <a:xfrm>
            <a:off x="449989" y="4227615"/>
            <a:ext cx="3532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8D9F8843-9F2B-ECFB-5A27-62E10FBA2A04}"/>
              </a:ext>
            </a:extLst>
          </p:cNvPr>
          <p:cNvSpPr txBox="1"/>
          <p:nvPr/>
        </p:nvSpPr>
        <p:spPr>
          <a:xfrm>
            <a:off x="449989" y="4716205"/>
            <a:ext cx="2313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8" name="文本框 7">
            <a:extLst>
              <a:ext uri="{FF2B5EF4-FFF2-40B4-BE49-F238E27FC236}">
                <a16:creationId xmlns:a16="http://schemas.microsoft.com/office/drawing/2014/main" id="{022E8265-2AE3-6358-A853-F70132EA3637}"/>
              </a:ext>
            </a:extLst>
          </p:cNvPr>
          <p:cNvSpPr txBox="1"/>
          <p:nvPr/>
        </p:nvSpPr>
        <p:spPr>
          <a:xfrm>
            <a:off x="449989" y="5195508"/>
            <a:ext cx="9019287"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学校读书长廊没有花纹的正方形地砖数为：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n</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503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（块），</a:t>
            </a:r>
            <a:endParaRPr lang="zh-CN" altLang="en-US">
              <a:solidFill>
                <a:srgbClr val="FF0000"/>
              </a:solidFill>
            </a:endParaRPr>
          </a:p>
        </p:txBody>
      </p:sp>
      <p:sp>
        <p:nvSpPr>
          <p:cNvPr id="9" name="文本框 8">
            <a:extLst>
              <a:ext uri="{FF2B5EF4-FFF2-40B4-BE49-F238E27FC236}">
                <a16:creationId xmlns:a16="http://schemas.microsoft.com/office/drawing/2014/main" id="{CFEB5E76-48B1-1884-E86B-36022BE4D22D}"/>
              </a:ext>
            </a:extLst>
          </p:cNvPr>
          <p:cNvSpPr txBox="1"/>
          <p:nvPr/>
        </p:nvSpPr>
        <p:spPr>
          <a:xfrm>
            <a:off x="449989" y="5674811"/>
            <a:ext cx="6809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答：学校读书长廊没有花纹的正方形地砖有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503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5" name="yt_shape_15710"/>
          <p:cNvSpPr txBox="1"/>
          <p:nvPr/>
        </p:nvSpPr>
        <p:spPr>
          <a:xfrm>
            <a:off x="540000" y="908720"/>
            <a:ext cx="1073851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）若学校读书长廊的长度为</a:t>
            </a:r>
            <a:r>
              <a:rPr lang="en-US" altLang="zh-CN" sz="2400" b="0" i="1" u="none">
                <a:solidFill>
                  <a:srgbClr val="000000"/>
                </a:solidFill>
                <a:effectLst/>
                <a:latin typeface="Times New Roman" pitchFamily="24"/>
                <a:ea typeface="Times New Roman" pitchFamily="24"/>
                <a:cs typeface="宋体" pitchFamily="24"/>
              </a:rPr>
              <a:t>L</a:t>
            </a:r>
            <a:r>
              <a:rPr lang="en-US" altLang="zh-CN" sz="2400" b="0" i="1" u="none" baseline="-25000">
                <a:solidFill>
                  <a:srgbClr val="000000"/>
                </a:solidFill>
                <a:effectLst/>
                <a:latin typeface="Times New Roman" pitchFamily="24"/>
                <a:ea typeface="Times New Roman" pitchFamily="24"/>
                <a:cs typeface="宋体" pitchFamily="24"/>
              </a:rPr>
              <a:t>n</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100.5</a:t>
            </a:r>
            <a:r>
              <a:rPr lang="zh-CN" altLang="zh-CN" sz="2400" b="0" i="0" u="none">
                <a:solidFill>
                  <a:srgbClr val="000000"/>
                </a:solidFill>
                <a:effectLst/>
                <a:latin typeface="Times New Roman" pitchFamily="24"/>
                <a:ea typeface="宋体" pitchFamily="24"/>
                <a:cs typeface="宋体" pitchFamily="24"/>
              </a:rPr>
              <a:t>米，求没有花纹的正方形地砖有多少块</a:t>
            </a:r>
            <a:r>
              <a:rPr lang="en-US" altLang="zh-CN" sz="2400" b="0" i="0" u="none">
                <a:solidFill>
                  <a:srgbClr val="000000"/>
                </a:solidFill>
                <a:effectLst/>
                <a:latin typeface="Times New Roman" pitchFamily="24"/>
                <a:ea typeface="Times New Roman" pitchFamily="24"/>
                <a:cs typeface="宋体" pitchFamily="24"/>
              </a:rPr>
              <a:t>.</a:t>
            </a:r>
          </a:p>
        </p:txBody>
      </p:sp>
      <p:pic>
        <p:nvPicPr>
          <p:cNvPr id="16" name="yt_image_15711">
            <a:extLst>
              <a:ext uri="">
                <a16:creationId xmlns="" xmlns:a16="http://schemas.microsoft.com/office/drawing/2014/main" xmlns:a14="http://schemas.microsoft.com/office/drawing/2010/main" id="{5351258F-BC95-41E6-9372-C2FE361B0291}"/>
              </a:ext>
            </a:extLst>
          </p:cNvPr>
          <p:cNvPicPr>
            <a:picLocks noChangeAspect="1" noChangeArrowheads="1"/>
          </p:cNvPicPr>
          <p:nvPr/>
        </p:nvPicPr>
        <p:blipFill>
          <a:blip r:embed="rId2" cstate="print"/>
          <a:srcRect/>
          <a:stretch>
            <a:fillRect/>
          </a:stretch>
        </p:blipFill>
        <p:spPr bwMode="auto">
          <a:xfrm>
            <a:off x="4360287" y="1540387"/>
            <a:ext cx="3471424" cy="8549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blinds(horizontal)">
                                      <p:cBhvr>
                                        <p:cTn id="30" dur="5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blinds(horizontal)">
                                      <p:cBhvr>
                                        <p:cTn id="35" dur="500"/>
                                        <p:tgtEl>
                                          <p:spTgt spid="8">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Effect transition="in" filter="blinds(horizontal)">
                                      <p:cBhvr>
                                        <p:cTn id="40"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1997</Words>
  <Application>Microsoft Office PowerPoint</Application>
  <PresentationFormat>宽屏</PresentationFormat>
  <Paragraphs>120</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9</vt:i4>
      </vt:variant>
    </vt:vector>
  </HeadingPairs>
  <TitlesOfParts>
    <vt:vector size="21" baseType="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EDY</cp:lastModifiedBy>
  <cp:revision>44</cp:revision>
  <dcterms:created xsi:type="dcterms:W3CDTF">2023-05-05T05:33:04Z</dcterms:created>
  <dcterms:modified xsi:type="dcterms:W3CDTF">2023-10-21T00:51:03Z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