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9" r:id="rId6"/>
    <p:sldId id="370" r:id="rId7"/>
    <p:sldId id="371" r:id="rId8"/>
    <p:sldId id="373" r:id="rId9"/>
    <p:sldId id="374" r:id="rId10"/>
    <p:sldId id="378" r:id="rId11"/>
    <p:sldId id="381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7" name="yt_shape_14277"/>
          <p:cNvSpPr txBox="1"/>
          <p:nvPr/>
        </p:nvSpPr>
        <p:spPr>
          <a:xfrm>
            <a:off x="540000" y="90872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276" name="yt_image_142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279" name="yt_shape_14279"/>
              <p:cNvSpPr txBox="1"/>
              <p:nvPr/>
            </p:nvSpPr>
            <p:spPr>
              <a:xfrm>
                <a:off x="540119" y="1606303"/>
                <a:ext cx="11111999" cy="15511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一般地，在大量重复试验下，随机事件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发生的频率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（这里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是总试验次数，它必须相当大，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次试验中随机事件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发生的次数）会稳定到某个常数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，于是，我们用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这个常数表示随机事件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发生的概率，即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279" name="yt_shape_142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6303"/>
                <a:ext cx="11111999" cy="1551130"/>
              </a:xfrm>
              <a:prstGeom prst="rect">
                <a:avLst/>
              </a:prstGeom>
              <a:blipFill>
                <a:blip r:embed="rId3"/>
                <a:stretch>
                  <a:fillRect l="-1701" b="-11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320961-E2B7-1180-7AFF-4D66BF96466B}"/>
              </a:ext>
            </a:extLst>
          </p:cNvPr>
          <p:cNvSpPr txBox="1"/>
          <p:nvPr/>
        </p:nvSpPr>
        <p:spPr>
          <a:xfrm>
            <a:off x="9694121" y="264350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33" name="yt_table_14333" title="H_322.94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9452213"/>
                  </p:ext>
                </p:extLst>
              </p:nvPr>
            </p:nvGraphicFramePr>
            <p:xfrm>
              <a:off x="540000" y="1052736"/>
              <a:ext cx="11388649" cy="223564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5946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14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680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转动转盘的次数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落在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元兑换券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的次数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345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落在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元兑换券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33" name="yt_table_14333" title="H_322.94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9452213"/>
                  </p:ext>
                </p:extLst>
              </p:nvPr>
            </p:nvGraphicFramePr>
            <p:xfrm>
              <a:off x="540000" y="1052736"/>
              <a:ext cx="11388649" cy="223564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594695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5145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46806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54892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转动转盘的次数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22960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落在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元兑换券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的次数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345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4469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35" t="-141667" r="-339202" b="-320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35" name="yt_shape_14335"/>
          <p:cNvSpPr txBox="1"/>
          <p:nvPr/>
        </p:nvSpPr>
        <p:spPr>
          <a:xfrm>
            <a:off x="540000" y="3461878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0.74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0.705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3F8E61-09D2-AFF9-548A-29379D67BBB8}"/>
              </a:ext>
            </a:extLst>
          </p:cNvPr>
          <p:cNvSpPr txBox="1"/>
          <p:nvPr/>
        </p:nvSpPr>
        <p:spPr>
          <a:xfrm>
            <a:off x="2583589" y="3415073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0.74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34D95E-EFDF-B936-957C-EE4906DB44A2}"/>
              </a:ext>
            </a:extLst>
          </p:cNvPr>
          <p:cNvSpPr txBox="1"/>
          <p:nvPr/>
        </p:nvSpPr>
        <p:spPr>
          <a:xfrm>
            <a:off x="5098189" y="3415073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0.705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336"/>
          <p:cNvSpPr txBox="1"/>
          <p:nvPr/>
        </p:nvSpPr>
        <p:spPr>
          <a:xfrm>
            <a:off x="540001" y="3963908"/>
            <a:ext cx="9084392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）假如你去转动该转盘一次，获得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元兑换券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的概率约是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0.70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）的结果，在该转盘中表示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元兑换券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区域的扇形的圆心角大约是多少度？（结果精确到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）在该转盘中表示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元兑换券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区域的扇形的圆心角大约是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108°.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B2C6123-47B5-C04D-B2A0-8506244F8F20}"/>
              </a:ext>
            </a:extLst>
          </p:cNvPr>
          <p:cNvSpPr txBox="1"/>
          <p:nvPr/>
        </p:nvSpPr>
        <p:spPr>
          <a:xfrm>
            <a:off x="1006408" y="4365881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1C0A374-A23F-5744-1AA2-F006D4191197}"/>
              </a:ext>
            </a:extLst>
          </p:cNvPr>
          <p:cNvSpPr txBox="1"/>
          <p:nvPr/>
        </p:nvSpPr>
        <p:spPr>
          <a:xfrm>
            <a:off x="449989" y="5819054"/>
            <a:ext cx="1112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）在该转盘中表示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元兑换券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区域的扇形的圆心角大约是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9E5C9B-A4A8-6CD9-F8DD-6C076877059B}"/>
              </a:ext>
            </a:extLst>
          </p:cNvPr>
          <p:cNvSpPr txBox="1"/>
          <p:nvPr/>
        </p:nvSpPr>
        <p:spPr>
          <a:xfrm>
            <a:off x="449989" y="6294542"/>
            <a:ext cx="1826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108°.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433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3919021"/>
            <a:ext cx="1458468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2" name="yt_shape_14282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281" name="yt_image_1428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4" name="yt_shape_14284"/>
          <p:cNvSpPr txBox="1"/>
          <p:nvPr/>
        </p:nvSpPr>
        <p:spPr>
          <a:xfrm>
            <a:off x="540000" y="1612017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频率与概率的关系</a:t>
            </a:r>
          </a:p>
        </p:txBody>
      </p:sp>
      <p:sp>
        <p:nvSpPr>
          <p:cNvPr id="14285" name="yt_shape_14285"/>
          <p:cNvSpPr txBox="1"/>
          <p:nvPr/>
        </p:nvSpPr>
        <p:spPr>
          <a:xfrm>
            <a:off x="540119" y="21115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在大量重复试验中，关于随机事件发生的频率与概率，下列说法正确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86" name="yt_table_142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432060"/>
              </p:ext>
            </p:extLst>
          </p:nvPr>
        </p:nvGraphicFramePr>
        <p:xfrm>
          <a:off x="540000" y="3071017"/>
          <a:ext cx="7586664" cy="1901952"/>
        </p:xfrm>
        <a:graphic>
          <a:graphicData uri="http://schemas.openxmlformats.org/drawingml/2006/table">
            <a:tbl>
              <a:tblPr/>
              <a:tblGrid>
                <a:gridCol w="7586664">
                  <a:extLst>
                    <a:ext uri="{9D8B030D-6E8A-4147-A177-3AD203B41FA5}">
                      <a16:colId xmlns:a16="http://schemas.microsoft.com/office/drawing/2014/main" val="105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频率就是概率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频率与试验次数无关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概率是随机的，与频率无关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随着试验次数的增加，频率一般会越来越接近概率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1"/>
                  </a:ext>
                </a:extLst>
              </a:tr>
            </a:tbl>
          </a:graphicData>
        </a:graphic>
      </p:graphicFrame>
      <p:pic>
        <p:nvPicPr>
          <p:cNvPr id="3" name="yt_shape_1697709111701">
            <a:extLst>
              <a:ext uri="{FF2B5EF4-FFF2-40B4-BE49-F238E27FC236}">
                <a16:creationId xmlns:a16="http://schemas.microsoft.com/office/drawing/2014/main" id="{9693ED58-584D-F46B-99B0-2C70FF7A50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662C63-DA47-24B5-2664-C62278CA9AFD}"/>
              </a:ext>
            </a:extLst>
          </p:cNvPr>
          <p:cNvSpPr txBox="1"/>
          <p:nvPr/>
        </p:nvSpPr>
        <p:spPr>
          <a:xfrm>
            <a:off x="1158748" y="25402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8" name="yt_shape_14288"/>
          <p:cNvSpPr txBox="1"/>
          <p:nvPr/>
        </p:nvSpPr>
        <p:spPr>
          <a:xfrm>
            <a:off x="540000" y="908720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利用频率估计概率</a:t>
            </a:r>
          </a:p>
        </p:txBody>
      </p:sp>
      <p:sp>
        <p:nvSpPr>
          <p:cNvPr id="14289" name="yt_shape_14289"/>
          <p:cNvSpPr txBox="1"/>
          <p:nvPr/>
        </p:nvSpPr>
        <p:spPr>
          <a:xfrm>
            <a:off x="540119" y="140828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在课外实践活动中，甲、乙、丙、丁四个小组用投掷一元硬币的方法估算正面朝上的概率，其实验次数分别为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次，其中实验相对科学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90" name="yt_table_142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725612"/>
              </p:ext>
            </p:extLst>
          </p:nvPr>
        </p:nvGraphicFramePr>
        <p:xfrm>
          <a:off x="540000" y="284785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"/>
                  </a:ext>
                </a:extLst>
              </a:tr>
            </a:tbl>
          </a:graphicData>
        </a:graphic>
      </p:graphicFrame>
      <p:sp>
        <p:nvSpPr>
          <p:cNvPr id="14292" name="yt_shape_14292"/>
          <p:cNvSpPr txBox="1"/>
          <p:nvPr/>
        </p:nvSpPr>
        <p:spPr>
          <a:xfrm>
            <a:off x="540119" y="3374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做重复试验，抛掷同一枚啤酒瓶盖，经过统计得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凸面朝上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的频率约为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，则可以估计抛掷这次啤酒瓶盖出现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凸面朝上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293" name="yt_table_1429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134174"/>
              </p:ext>
            </p:extLst>
          </p:nvPr>
        </p:nvGraphicFramePr>
        <p:xfrm>
          <a:off x="540000" y="4333457"/>
          <a:ext cx="8648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B.0.44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D.0.56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3"/>
                  </a:ext>
                </a:extLst>
              </a:tr>
            </a:tbl>
          </a:graphicData>
        </a:graphic>
      </p:graphicFrame>
      <p:pic>
        <p:nvPicPr>
          <p:cNvPr id="3" name="yt_shape_1697709111883">
            <a:extLst>
              <a:ext uri="{FF2B5EF4-FFF2-40B4-BE49-F238E27FC236}">
                <a16:creationId xmlns:a16="http://schemas.microsoft.com/office/drawing/2014/main" id="{04F3E8FB-9B09-9A71-92F9-50F59539D9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89BEB4-2466-EAC3-1738-8F618D25179A}"/>
              </a:ext>
            </a:extLst>
          </p:cNvPr>
          <p:cNvSpPr txBox="1"/>
          <p:nvPr/>
        </p:nvSpPr>
        <p:spPr>
          <a:xfrm>
            <a:off x="1158748" y="23124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6C1C30-2E12-ADE4-BDD9-C32F7D8A4F3E}"/>
              </a:ext>
            </a:extLst>
          </p:cNvPr>
          <p:cNvSpPr txBox="1"/>
          <p:nvPr/>
        </p:nvSpPr>
        <p:spPr>
          <a:xfrm>
            <a:off x="8832107" y="3802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5" name="yt_shape_14295"/>
          <p:cNvSpPr txBox="1"/>
          <p:nvPr/>
        </p:nvSpPr>
        <p:spPr>
          <a:xfrm>
            <a:off x="540000" y="902801"/>
            <a:ext cx="85408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某种绿豆在相同条件下发芽试验的结果如下：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6" name="yt_table_14296" title="H_321.50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190334"/>
                  </p:ext>
                </p:extLst>
              </p:nvPr>
            </p:nvGraphicFramePr>
            <p:xfrm>
              <a:off x="540000" y="1534468"/>
              <a:ext cx="11111997" cy="4236466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276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每批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粒数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发芽的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频数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463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1866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2794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发芽的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（精确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0.001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0.880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0.931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0.933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0.931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96" name="yt_table_14296" descr="{&quot;rangeId&quot;:7}" title="H_321.50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190334"/>
                  </p:ext>
                </p:extLst>
              </p:nvPr>
            </p:nvGraphicFramePr>
            <p:xfrm>
              <a:off x="540000" y="1531667"/>
              <a:ext cx="11111997" cy="408311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627657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949467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  <a:gridCol w="947401">
                      <a:extLst>
                        <a:ext uri="{9D8B030D-6E8A-4147-A177-3AD203B41FA5}">
                          <a16:colId xmlns:a16="http://schemas.microsoft.com/office/drawing/2014/main" val="20010"/>
                        </a:ext>
                      </a:extLst>
                    </a:gridCol>
                  </a:tblGrid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每批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粒数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发芽的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频数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463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1866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2794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21005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75" t="-94783" r="-583521" b="-63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1.000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0.880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0.926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0.928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0.931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0.933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0.931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98" name="yt_shape_14298"/>
          <p:cNvSpPr txBox="1"/>
          <p:nvPr/>
        </p:nvSpPr>
        <p:spPr>
          <a:xfrm>
            <a:off x="540000" y="5886683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这种绿豆发芽的概率的估计值为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30EAD3-1CAB-DBA0-D362-4B46B0000013}"/>
              </a:ext>
            </a:extLst>
          </p:cNvPr>
          <p:cNvSpPr txBox="1"/>
          <p:nvPr/>
        </p:nvSpPr>
        <p:spPr>
          <a:xfrm>
            <a:off x="5021989" y="5839877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9" name="yt_shape_14299"/>
          <p:cNvSpPr txBox="1"/>
          <p:nvPr/>
        </p:nvSpPr>
        <p:spPr>
          <a:xfrm>
            <a:off x="540119" y="90872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在一个不透明的布袋中，装有红、黑、白三种只有颜色不同的小球，其中红色小球有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个，黑、白色小球的数目相同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小明从布袋中随机摸出一球，记下颜色后放回布袋中，摇匀后再随机摸出一球，记下颜色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如此大量摸球实验后，小明发现其中摸出红球的频率稳定于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，由此可以估计布袋中的黑色小球有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C75DF3-DE6C-02D7-5378-FFA174F8346C}"/>
              </a:ext>
            </a:extLst>
          </p:cNvPr>
          <p:cNvSpPr txBox="1"/>
          <p:nvPr/>
        </p:nvSpPr>
        <p:spPr>
          <a:xfrm>
            <a:off x="9289307" y="228837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1" name="yt_shape_14301"/>
          <p:cNvSpPr txBox="1"/>
          <p:nvPr/>
        </p:nvSpPr>
        <p:spPr>
          <a:xfrm>
            <a:off x="540000" y="90872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300" name="yt_image_1430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03" name="yt_shape_14303"/>
          <p:cNvSpPr txBox="1"/>
          <p:nvPr/>
        </p:nvSpPr>
        <p:spPr>
          <a:xfrm>
            <a:off x="540119" y="16005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某小组做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用频率估计概率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的试验时，绘出某一结果出现的频率折线图如图所示，则符合这一结果的试验可能是（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05" name="yt_table_1430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423374"/>
              </p:ext>
            </p:extLst>
          </p:nvPr>
        </p:nvGraphicFramePr>
        <p:xfrm>
          <a:off x="540000" y="2560024"/>
          <a:ext cx="8780670" cy="2377440"/>
        </p:xfrm>
        <a:graphic>
          <a:graphicData uri="http://schemas.openxmlformats.org/drawingml/2006/table">
            <a:tbl>
              <a:tblPr/>
              <a:tblGrid>
                <a:gridCol w="878067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抛一枚硬币，出现正面朝上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掷一个正六面体的骰子，出现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任意一个整数，它能被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整除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从一个装有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个红球和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个黑球的袋子中任取一球，取到的是黑球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pic>
        <p:nvPicPr>
          <p:cNvPr id="14304" name="yt_image_14304_skip" title="H_121.7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8803" y="2560024"/>
            <a:ext cx="2331194" cy="139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6E7155-1692-CC53-40B6-42566CC68D0B}"/>
              </a:ext>
            </a:extLst>
          </p:cNvPr>
          <p:cNvSpPr txBox="1"/>
          <p:nvPr/>
        </p:nvSpPr>
        <p:spPr>
          <a:xfrm>
            <a:off x="5479308" y="20292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7" name="yt_shape_1430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如图是一个商店抽奖活动的转盘，该商店为了解准备奖品的数量比，经过大量转盘试验，得到的数据如下表：</a:t>
            </a:r>
          </a:p>
        </p:txBody>
      </p:sp>
      <p:pic>
        <p:nvPicPr>
          <p:cNvPr id="14308" name="yt_image_14308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994556"/>
            <a:ext cx="1361187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310" name="yt_table_1431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479451"/>
              </p:ext>
            </p:extLst>
          </p:nvPr>
        </p:nvGraphicFramePr>
        <p:xfrm>
          <a:off x="540000" y="1916832"/>
          <a:ext cx="7862592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91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5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53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53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9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试验次数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抽到文具盒的次数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抽到文具盒的频率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0.265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0.268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312" name="yt_shape_14312"/>
          <p:cNvSpPr txBox="1"/>
          <p:nvPr/>
        </p:nvSpPr>
        <p:spPr>
          <a:xfrm>
            <a:off x="540119" y="38872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个奖品，则需要准备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文具盒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的个数为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（结果四舍五入，取整数）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D3919E-0A05-412B-2C0C-606BBA967E49}"/>
              </a:ext>
            </a:extLst>
          </p:cNvPr>
          <p:cNvSpPr txBox="1"/>
          <p:nvPr/>
        </p:nvSpPr>
        <p:spPr>
          <a:xfrm>
            <a:off x="7917707" y="384043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4313"/>
          <p:cNvSpPr txBox="1"/>
          <p:nvPr/>
        </p:nvSpPr>
        <p:spPr>
          <a:xfrm>
            <a:off x="551951" y="47958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某养鱼专业户为了估计鱼塘中鱼的总条数，他先从鱼塘中捞出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条，将每条鱼作了记号后放回水中，当它们完全混合于鱼群后，再从鱼塘中捞出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条鱼，发现其中带记号的鱼有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条，估计该鱼塘里约有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条鱼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72D240-5DE3-1C5C-7A61-B1135CEC10FD}"/>
              </a:ext>
            </a:extLst>
          </p:cNvPr>
          <p:cNvSpPr txBox="1"/>
          <p:nvPr/>
        </p:nvSpPr>
        <p:spPr>
          <a:xfrm>
            <a:off x="6253140" y="57000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3" name="yt_shape_14313"/>
          <p:cNvSpPr txBox="1"/>
          <p:nvPr/>
        </p:nvSpPr>
        <p:spPr>
          <a:xfrm>
            <a:off x="540119" y="908720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甲、乙两位同学做抛骰子（均匀正方体形状）试验，他们共抛了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次，出现向上点数的次数如下表：</a:t>
            </a:r>
          </a:p>
        </p:txBody>
      </p:sp>
      <p:graphicFrame>
        <p:nvGraphicFramePr>
          <p:cNvPr id="4" name="yt_table_1431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01999"/>
              </p:ext>
            </p:extLst>
          </p:nvPr>
        </p:nvGraphicFramePr>
        <p:xfrm>
          <a:off x="540000" y="1710381"/>
          <a:ext cx="11111996" cy="10466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2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29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向上点数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3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出现次数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yt_shape_14317"/>
          <p:cNvSpPr txBox="1"/>
          <p:nvPr/>
        </p:nvSpPr>
        <p:spPr>
          <a:xfrm>
            <a:off x="540000" y="2821885"/>
            <a:ext cx="492442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）计算出现向上点数为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的频率；</a:t>
            </a:r>
          </a:p>
        </p:txBody>
      </p:sp>
      <p:sp>
        <p:nvSpPr>
          <p:cNvPr id="6" name="yt_shape_14318"/>
          <p:cNvSpPr txBox="1"/>
          <p:nvPr/>
        </p:nvSpPr>
        <p:spPr>
          <a:xfrm>
            <a:off x="540119" y="3212976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）丙说：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次，那么出现向上点数为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的次数一定是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请判断丙的说法是否正确，并说明理由；</a:t>
            </a:r>
          </a:p>
        </p:txBody>
      </p:sp>
      <p:sp>
        <p:nvSpPr>
          <p:cNvPr id="7" name="yt_shape_14319"/>
          <p:cNvSpPr txBox="1"/>
          <p:nvPr/>
        </p:nvSpPr>
        <p:spPr>
          <a:xfrm>
            <a:off x="540000" y="3933056"/>
            <a:ext cx="1023357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）如果甲、乙两同学各抛一次骰子，求出现向上点数之和不超过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320"/>
              <p:cNvSpPr txBox="1"/>
              <p:nvPr/>
            </p:nvSpPr>
            <p:spPr>
              <a:xfrm>
                <a:off x="540000" y="4267894"/>
                <a:ext cx="5698676" cy="5246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）出现向上点数为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的频率为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43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7894"/>
                <a:ext cx="5698676" cy="524631"/>
              </a:xfrm>
              <a:prstGeom prst="rect">
                <a:avLst/>
              </a:prstGeom>
              <a:blipFill>
                <a:blip r:embed="rId2"/>
                <a:stretch>
                  <a:fillRect l="-3319" t="-8140" r="-2355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322"/>
          <p:cNvSpPr txBox="1"/>
          <p:nvPr/>
        </p:nvSpPr>
        <p:spPr>
          <a:xfrm>
            <a:off x="540000" y="4771950"/>
            <a:ext cx="3000821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）丙的说法不正确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323"/>
              <p:cNvSpPr txBox="1"/>
              <p:nvPr/>
            </p:nvSpPr>
            <p:spPr>
              <a:xfrm>
                <a:off x="540119" y="5223565"/>
                <a:ext cx="11111999" cy="8931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理由：因为试验次数较多时，向上点数为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的频率接近于概率，但不说明概率就一定等于频率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从概率角度来说，向上点数为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的意义是指平均每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次出现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4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23565"/>
                <a:ext cx="11111999" cy="893193"/>
              </a:xfrm>
              <a:prstGeom prst="rect">
                <a:avLst/>
              </a:prstGeom>
              <a:blipFill>
                <a:blip r:embed="rId3"/>
                <a:stretch>
                  <a:fillRect l="-1701" t="-13014" r="-1647" b="-10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325">
                <a:extLst>
                  <a:ext uri="{FF2B5EF4-FFF2-40B4-BE49-F238E27FC236}">
                    <a16:creationId xmlns:a16="http://schemas.microsoft.com/office/drawing/2014/main" id="{B16D1F31-B96F-DB3F-F59A-EBA891CC6916}"/>
                  </a:ext>
                </a:extLst>
              </p:cNvPr>
              <p:cNvSpPr txBox="1"/>
              <p:nvPr/>
            </p:nvSpPr>
            <p:spPr>
              <a:xfrm>
                <a:off x="540119" y="6212110"/>
                <a:ext cx="5876609" cy="5202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）出现向上点数之和不超过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325">
                <a:extLst>
                  <a:ext uri="{FF2B5EF4-FFF2-40B4-BE49-F238E27FC236}">
                    <a16:creationId xmlns:a16="http://schemas.microsoft.com/office/drawing/2014/main" id="{B16D1F31-B96F-DB3F-F59A-EBA891CC6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212110"/>
                <a:ext cx="5876609" cy="520207"/>
              </a:xfrm>
              <a:prstGeom prst="rect">
                <a:avLst/>
              </a:prstGeom>
              <a:blipFill>
                <a:blip r:embed="rId4"/>
                <a:stretch>
                  <a:fillRect l="-3216" t="-9412" r="-2178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EBA86C3-95FC-2E55-D99D-22BE17075434}"/>
                  </a:ext>
                </a:extLst>
              </p:cNvPr>
              <p:cNvSpPr txBox="1"/>
              <p:nvPr/>
            </p:nvSpPr>
            <p:spPr>
              <a:xfrm>
                <a:off x="449989" y="4221088"/>
                <a:ext cx="5823648" cy="6910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）出现向上点数为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的频率为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EBA86C3-95FC-2E55-D99D-22BE170754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1088"/>
                <a:ext cx="5823648" cy="691084"/>
              </a:xfrm>
              <a:prstGeom prst="rect">
                <a:avLst/>
              </a:prstGeom>
              <a:blipFill>
                <a:blip r:embed="rId5"/>
                <a:stretch>
                  <a:fillRect l="-1675" r="-1675" b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B4A24F89-7F15-EDBE-D0D3-1ED6F6813E3A}"/>
              </a:ext>
            </a:extLst>
          </p:cNvPr>
          <p:cNvSpPr txBox="1"/>
          <p:nvPr/>
        </p:nvSpPr>
        <p:spPr>
          <a:xfrm>
            <a:off x="449989" y="4725144"/>
            <a:ext cx="31518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）丙的说法不正确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FD8026C-36A2-A2DC-19A0-3761B809D6D5}"/>
              </a:ext>
            </a:extLst>
          </p:cNvPr>
          <p:cNvSpPr txBox="1"/>
          <p:nvPr/>
        </p:nvSpPr>
        <p:spPr>
          <a:xfrm>
            <a:off x="450108" y="5176759"/>
            <a:ext cx="11000422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理由：因为试验次数较多时，向上点数为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的频率接近于概率，但不说明概率就一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AE70920-6DF8-44AA-D683-DDA2E3489331}"/>
                  </a:ext>
                </a:extLst>
              </p:cNvPr>
              <p:cNvSpPr txBox="1"/>
              <p:nvPr/>
            </p:nvSpPr>
            <p:spPr>
              <a:xfrm>
                <a:off x="450108" y="5589240"/>
                <a:ext cx="11281473" cy="6902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定等于频率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从概率角度来说，向上点数为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的意义是指平均每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次出现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AE70920-6DF8-44AA-D683-DDA2E34893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89240"/>
                <a:ext cx="11281473" cy="690258"/>
              </a:xfrm>
              <a:prstGeom prst="rect">
                <a:avLst/>
              </a:prstGeom>
              <a:blipFill>
                <a:blip r:embed="rId6"/>
                <a:stretch>
                  <a:fillRect l="-865" r="-919" b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B379D5-535A-41E2-1C37-D1E9D6743BD3}"/>
                  </a:ext>
                </a:extLst>
              </p:cNvPr>
              <p:cNvSpPr txBox="1"/>
              <p:nvPr/>
            </p:nvSpPr>
            <p:spPr>
              <a:xfrm>
                <a:off x="450108" y="6165304"/>
                <a:ext cx="5999861" cy="6861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）出现向上点数之和不超过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BB379D5-535A-41E2-1C37-D1E9D6743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65304"/>
                <a:ext cx="5999861" cy="686131"/>
              </a:xfrm>
              <a:prstGeom prst="rect">
                <a:avLst/>
              </a:prstGeom>
              <a:blipFill>
                <a:blip r:embed="rId7"/>
                <a:stretch>
                  <a:fillRect l="-1626" r="-1626" b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8" name="yt_shape_14328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327" name="yt_image_14327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0" name="yt_shape_14330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（宿州市埇桥区期末）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某商场进行有奖促销活动，规定顾客购物达到一定金额就可以获得一次转动转盘的机会（如图），当转盘停止转动时指针落在哪一区域就可获得相应的奖品（若指针落在两个区域的交界处，则重新转动转盘）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331" name="yt_image_14331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3919021"/>
            <a:ext cx="1458468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4333" title="H_322.94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666785"/>
                  </p:ext>
                </p:extLst>
              </p:nvPr>
            </p:nvGraphicFramePr>
            <p:xfrm>
              <a:off x="1631504" y="2987190"/>
              <a:ext cx="7619079" cy="332213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358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034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3482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转动转盘的次数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落在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元兑换券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345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落在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元兑换券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4333" title="H_322.9451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0666785"/>
                  </p:ext>
                </p:extLst>
              </p:nvPr>
            </p:nvGraphicFramePr>
            <p:xfrm>
              <a:off x="1631504" y="2987190"/>
              <a:ext cx="7619079" cy="332213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3586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7034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3482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036240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82296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转动转盘的次数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88720"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落在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元兑换券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的次数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345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564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310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51" t="-157209" r="-339649" b="-27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0.68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0.701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1234</Words>
  <Application>Microsoft Office PowerPoint</Application>
  <PresentationFormat>宽屏</PresentationFormat>
  <Paragraphs>185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2023-10-20T18:04:26Z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