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9" r:id="rId5"/>
    <p:sldId id="365" r:id="rId6"/>
    <p:sldId id="372" r:id="rId7"/>
    <p:sldId id="256" r:id="rId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3" d="100"/>
          <a:sy n="53" d="100"/>
        </p:scale>
        <p:origin x="78" y="1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bin"/><Relationship Id="rId9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bin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4.png"/><Relationship Id="rId7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2.bin"/><Relationship Id="rId4" Type="http://schemas.openxmlformats.org/officeDocument/2006/relationships/image" Target="../media/image11.png"/><Relationship Id="rId9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bin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23.png"/><Relationship Id="rId7" Type="http://schemas.openxmlformats.org/officeDocument/2006/relationships/image" Target="../media/image28.png"/><Relationship Id="rId12" Type="http://schemas.openxmlformats.org/officeDocument/2006/relationships/image" Target="../media/image31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11" Type="http://schemas.openxmlformats.org/officeDocument/2006/relationships/image" Target="../media/image30.png"/><Relationship Id="rId5" Type="http://schemas.openxmlformats.org/officeDocument/2006/relationships/image" Target="../media/image26.png"/><Relationship Id="rId10" Type="http://schemas.openxmlformats.org/officeDocument/2006/relationships/image" Target="../media/image29.png"/><Relationship Id="rId4" Type="http://schemas.openxmlformats.org/officeDocument/2006/relationships/image" Target="../media/image25.png"/><Relationship Id="rId9" Type="http://schemas.openxmlformats.org/officeDocument/2006/relationships/image" Target="../media/image20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960" name="yt_shape_11960"/>
              <p:cNvSpPr txBox="1"/>
              <p:nvPr/>
            </p:nvSpPr>
            <p:spPr>
              <a:xfrm>
                <a:off x="540119" y="764704"/>
                <a:ext cx="11111999" cy="83093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上五点，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的直径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的中点，延长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到点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，连接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PE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960" name="yt_shape_1196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764704"/>
                <a:ext cx="11111999" cy="830933"/>
              </a:xfrm>
              <a:prstGeom prst="rect">
                <a:avLst/>
              </a:prstGeom>
              <a:blipFill>
                <a:blip r:embed="rId2"/>
                <a:stretch>
                  <a:fillRect l="-1701" t="-9489" r="-274" b="-211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962" name="yt_image_11962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17342" y="1556792"/>
            <a:ext cx="1634776" cy="2143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64" name="yt_shape_11964"/>
          <p:cNvSpPr txBox="1"/>
          <p:nvPr/>
        </p:nvSpPr>
        <p:spPr>
          <a:xfrm>
            <a:off x="540000" y="1556792"/>
            <a:ext cx="3026470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的长；</a:t>
            </a:r>
          </a:p>
        </p:txBody>
      </p:sp>
      <p:sp>
        <p:nvSpPr>
          <p:cNvPr id="11965" name="yt_shape_11965"/>
          <p:cNvSpPr txBox="1"/>
          <p:nvPr/>
        </p:nvSpPr>
        <p:spPr>
          <a:xfrm>
            <a:off x="3306310" y="1559589"/>
            <a:ext cx="4473982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）求证：直线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6" name="yt_shape_11966"/>
          <p:cNvSpPr txBox="1"/>
          <p:nvPr/>
        </p:nvSpPr>
        <p:spPr>
          <a:xfrm>
            <a:off x="540000" y="991500"/>
            <a:ext cx="2718693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）解：连接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7" name="yt_shape_11968"/>
          <p:cNvSpPr txBox="1"/>
          <p:nvPr/>
        </p:nvSpPr>
        <p:spPr>
          <a:xfrm>
            <a:off x="5080139" y="1623167"/>
            <a:ext cx="1632563" cy="16850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10950" b="0" i="0" u="none" spc="-10950" dirty="0">
                <a:solidFill>
                  <a:srgbClr val="1EE3CF"/>
                </a:solidFill>
                <a:effectLst/>
                <a:latin typeface="Times New Roman" pitchFamily="110"/>
                <a:ea typeface="宋体" pitchFamily="110"/>
                <a:cs typeface="宋体" pitchFamily="110"/>
              </a:rPr>
              <a:t> </a:t>
            </a:r>
            <a:r>
              <a:rPr lang="en-US" altLang="zh-CN" sz="10950" b="0" i="0" u="none" spc="9993" dirty="0">
                <a:solidFill>
                  <a:srgbClr val="1EE3CF"/>
                </a:solidFill>
                <a:effectLst/>
                <a:latin typeface="Times New Roman" pitchFamily="110"/>
                <a:ea typeface="宋体" pitchFamily="110"/>
                <a:cs typeface="宋体" pitchFamily="110"/>
              </a:rPr>
              <a:t> 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8" name="yt_image_11967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62963" y="1772816"/>
            <a:ext cx="1614805" cy="2183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yt_shape_11970"/>
          <p:cNvSpPr txBox="1"/>
          <p:nvPr/>
        </p:nvSpPr>
        <p:spPr>
          <a:xfrm>
            <a:off x="540000" y="2224914"/>
            <a:ext cx="3645229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0" name="yt_shape_11971"/>
          <p:cNvSpPr txBox="1"/>
          <p:nvPr/>
        </p:nvSpPr>
        <p:spPr>
          <a:xfrm>
            <a:off x="540000" y="2584954"/>
            <a:ext cx="4045979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" name="yt_shape_11972"/>
          <p:cNvSpPr txBox="1"/>
          <p:nvPr/>
        </p:nvSpPr>
        <p:spPr>
          <a:xfrm>
            <a:off x="540000" y="2944994"/>
            <a:ext cx="4656724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直径，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" name="yt_shape_11973"/>
          <p:cNvSpPr txBox="1"/>
          <p:nvPr/>
        </p:nvSpPr>
        <p:spPr>
          <a:xfrm>
            <a:off x="540000" y="3305034"/>
            <a:ext cx="2119170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yt_shape_11974"/>
              <p:cNvSpPr txBox="1"/>
              <p:nvPr/>
            </p:nvSpPr>
            <p:spPr>
              <a:xfrm>
                <a:off x="540000" y="3665073"/>
                <a:ext cx="3481979" cy="5215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3" name="yt_shape_1197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665073"/>
                <a:ext cx="3481979" cy="521553"/>
              </a:xfrm>
              <a:prstGeom prst="rect">
                <a:avLst/>
              </a:prstGeom>
              <a:blipFill>
                <a:blip r:embed="rId5"/>
                <a:stretch>
                  <a:fillRect l="-5429" t="-8140" r="-4378" b="-197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>
            <a:extLst>
              <a:ext uri="{FF2B5EF4-FFF2-40B4-BE49-F238E27FC236}">
                <a16:creationId xmlns:a16="http://schemas.microsoft.com/office/drawing/2014/main" id="{09F902AE-7B71-1EB7-CF96-2DC164D7B384}"/>
              </a:ext>
            </a:extLst>
          </p:cNvPr>
          <p:cNvSpPr txBox="1"/>
          <p:nvPr/>
        </p:nvSpPr>
        <p:spPr>
          <a:xfrm>
            <a:off x="449989" y="1844824"/>
            <a:ext cx="287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）解：连接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CCCCA075-FC71-7823-5654-761F9002F9E0}"/>
              </a:ext>
            </a:extLst>
          </p:cNvPr>
          <p:cNvSpPr txBox="1"/>
          <p:nvPr/>
        </p:nvSpPr>
        <p:spPr>
          <a:xfrm>
            <a:off x="449989" y="2178108"/>
            <a:ext cx="37900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FE48D7A-7779-7620-EFE2-D9FCDCF3BC51}"/>
              </a:ext>
            </a:extLst>
          </p:cNvPr>
          <p:cNvSpPr txBox="1"/>
          <p:nvPr/>
        </p:nvSpPr>
        <p:spPr>
          <a:xfrm>
            <a:off x="449989" y="2538148"/>
            <a:ext cx="41869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5762D011-233C-B2DC-E359-504843EA5244}"/>
              </a:ext>
            </a:extLst>
          </p:cNvPr>
          <p:cNvSpPr txBox="1"/>
          <p:nvPr/>
        </p:nvSpPr>
        <p:spPr>
          <a:xfrm>
            <a:off x="449989" y="2898188"/>
            <a:ext cx="47917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直径，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BB32E0FA-7C81-53C2-4876-78B46635CFAB}"/>
              </a:ext>
            </a:extLst>
          </p:cNvPr>
          <p:cNvSpPr txBox="1"/>
          <p:nvPr/>
        </p:nvSpPr>
        <p:spPr>
          <a:xfrm>
            <a:off x="449989" y="3258228"/>
            <a:ext cx="2278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E6873C3A-A41C-D173-3B2F-B6C4D0575B12}"/>
                  </a:ext>
                </a:extLst>
              </p:cNvPr>
              <p:cNvSpPr txBox="1"/>
              <p:nvPr/>
            </p:nvSpPr>
            <p:spPr>
              <a:xfrm>
                <a:off x="449989" y="3618268"/>
                <a:ext cx="3628390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E6873C3A-A41C-D173-3B2F-B6C4D0575B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18268"/>
                <a:ext cx="3628390" cy="726326"/>
              </a:xfrm>
              <a:prstGeom prst="rect">
                <a:avLst/>
              </a:prstGeom>
              <a:blipFill>
                <a:blip r:embed="rId6"/>
                <a:stretch>
                  <a:fillRect l="-2689" r="-26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yt_shape_11976"/>
              <p:cNvSpPr txBox="1"/>
              <p:nvPr/>
            </p:nvSpPr>
            <p:spPr>
              <a:xfrm>
                <a:off x="540000" y="3618268"/>
                <a:ext cx="7130157" cy="342927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；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）证明：连接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为直径，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的中点，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EA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为等腰直角三角形，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PEB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直线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的切线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20" name="yt_shape_1197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618268"/>
                <a:ext cx="7130157" cy="3429272"/>
              </a:xfrm>
              <a:prstGeom prst="rect">
                <a:avLst/>
              </a:prstGeom>
              <a:blipFill>
                <a:blip r:embed="rId7"/>
                <a:stretch>
                  <a:fillRect l="-2652" t="-712" r="-1796" b="-46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399726E2-7A34-69A8-6D6E-BA2140624DE0}"/>
                  </a:ext>
                </a:extLst>
              </p:cNvPr>
              <p:cNvSpPr txBox="1"/>
              <p:nvPr/>
            </p:nvSpPr>
            <p:spPr>
              <a:xfrm>
                <a:off x="3881145" y="3596575"/>
                <a:ext cx="3774567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；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399726E2-7A34-69A8-6D6E-BA2140624D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81145" y="3596575"/>
                <a:ext cx="3774567" cy="613931"/>
              </a:xfrm>
              <a:prstGeom prst="rect">
                <a:avLst/>
              </a:prstGeom>
              <a:blipFill>
                <a:blip r:embed="rId8"/>
                <a:stretch>
                  <a:fillRect l="-2585" r="-2423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文本框 21">
            <a:extLst>
              <a:ext uri="{FF2B5EF4-FFF2-40B4-BE49-F238E27FC236}">
                <a16:creationId xmlns:a16="http://schemas.microsoft.com/office/drawing/2014/main" id="{2E6246F9-FD5D-4C25-75A8-6585A2E051FB}"/>
              </a:ext>
            </a:extLst>
          </p:cNvPr>
          <p:cNvSpPr txBox="1"/>
          <p:nvPr/>
        </p:nvSpPr>
        <p:spPr>
          <a:xfrm>
            <a:off x="449989" y="4177260"/>
            <a:ext cx="7241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）证明：连接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为直径，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470D46A1-6D9C-C845-D650-004199D96D61}"/>
                  </a:ext>
                </a:extLst>
              </p:cNvPr>
              <p:cNvSpPr txBox="1"/>
              <p:nvPr/>
            </p:nvSpPr>
            <p:spPr>
              <a:xfrm>
                <a:off x="449989" y="4554372"/>
                <a:ext cx="4800536" cy="6430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为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的中点，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470D46A1-6D9C-C845-D650-004199D96D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54372"/>
                <a:ext cx="4800536" cy="643078"/>
              </a:xfrm>
              <a:prstGeom prst="rect">
                <a:avLst/>
              </a:prstGeom>
              <a:blipFill>
                <a:blip r:embed="rId9"/>
                <a:stretch>
                  <a:fillRect l="-2033" r="-2160" b="-113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文本框 23">
            <a:extLst>
              <a:ext uri="{FF2B5EF4-FFF2-40B4-BE49-F238E27FC236}">
                <a16:creationId xmlns:a16="http://schemas.microsoft.com/office/drawing/2014/main" id="{3A15E284-7C6A-FE06-E68D-FFE626C623A7}"/>
              </a:ext>
            </a:extLst>
          </p:cNvPr>
          <p:cNvSpPr txBox="1"/>
          <p:nvPr/>
        </p:nvSpPr>
        <p:spPr>
          <a:xfrm>
            <a:off x="449989" y="4986420"/>
            <a:ext cx="3494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C59E9677-41C0-D8FB-4A3A-A67D93B3A9C5}"/>
              </a:ext>
            </a:extLst>
          </p:cNvPr>
          <p:cNvSpPr txBox="1"/>
          <p:nvPr/>
        </p:nvSpPr>
        <p:spPr>
          <a:xfrm>
            <a:off x="449989" y="5346460"/>
            <a:ext cx="62935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为等腰直角三角形，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4ABBDEAE-4379-4298-D849-D015FF4271B2}"/>
              </a:ext>
            </a:extLst>
          </p:cNvPr>
          <p:cNvSpPr txBox="1"/>
          <p:nvPr/>
        </p:nvSpPr>
        <p:spPr>
          <a:xfrm>
            <a:off x="449989" y="5706500"/>
            <a:ext cx="1837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0D601A24-021C-7A63-4DEA-09AEA2FE75CF}"/>
              </a:ext>
            </a:extLst>
          </p:cNvPr>
          <p:cNvSpPr txBox="1"/>
          <p:nvPr/>
        </p:nvSpPr>
        <p:spPr>
          <a:xfrm>
            <a:off x="449989" y="6066540"/>
            <a:ext cx="3239199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的切线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  <p:bldP spid="21" grpId="0" build="allAtOnce"/>
      <p:bldP spid="22" grpId="0" build="allAtOnce"/>
      <p:bldP spid="23" grpId="0" build="allAtOnce"/>
      <p:bldP spid="24" grpId="0" build="allAtOnce"/>
      <p:bldP spid="25" grpId="0" build="allAtOnce"/>
      <p:bldP spid="26" grpId="0" build="allAtOnce"/>
      <p:bldP spid="27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0" name="yt_shape_11980"/>
          <p:cNvSpPr txBox="1"/>
          <p:nvPr/>
        </p:nvSpPr>
        <p:spPr>
          <a:xfrm>
            <a:off x="540119" y="764704"/>
            <a:ext cx="11111999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（芜湖县月考）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是弦，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是劣弧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的中点，过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CG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981" name="yt_image_1198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62190" y="1829313"/>
            <a:ext cx="2889928" cy="1692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83" name="yt_shape_11983"/>
          <p:cNvSpPr txBox="1"/>
          <p:nvPr/>
        </p:nvSpPr>
        <p:spPr>
          <a:xfrm>
            <a:off x="540000" y="1724733"/>
            <a:ext cx="3911327" cy="48013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30" name="yt_shape_11986"/>
          <p:cNvSpPr txBox="1"/>
          <p:nvPr/>
        </p:nvSpPr>
        <p:spPr>
          <a:xfrm>
            <a:off x="540000" y="2155211"/>
            <a:ext cx="304410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）证明：连接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31" name="yt_shape_11988"/>
          <p:cNvSpPr txBox="1"/>
          <p:nvPr/>
        </p:nvSpPr>
        <p:spPr>
          <a:xfrm>
            <a:off x="4782339" y="2786878"/>
            <a:ext cx="2234138" cy="123367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850" b="0" i="0" u="none" spc="-6850">
                <a:solidFill>
                  <a:srgbClr val="1EE3CF"/>
                </a:solidFill>
                <a:effectLst/>
                <a:latin typeface="Times New Roman" pitchFamily="68"/>
                <a:ea typeface="宋体" pitchFamily="68"/>
                <a:cs typeface="宋体" pitchFamily="68"/>
              </a:rPr>
              <a:t> </a:t>
            </a:r>
            <a:r>
              <a:rPr lang="en-US" altLang="zh-CN" sz="6850" b="0" i="0" u="none" spc="15709">
                <a:solidFill>
                  <a:srgbClr val="1EE3CF"/>
                </a:solidFill>
                <a:effectLst/>
                <a:latin typeface="Times New Roman" pitchFamily="68"/>
                <a:ea typeface="宋体" pitchFamily="68"/>
                <a:cs typeface="宋体" pitchFamily="68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32" name="yt_image_11987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2339" y="2786878"/>
            <a:ext cx="2210405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yt_shape_11990"/>
          <p:cNvSpPr txBox="1"/>
          <p:nvPr/>
        </p:nvSpPr>
        <p:spPr>
          <a:xfrm>
            <a:off x="540000" y="4208963"/>
            <a:ext cx="304250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是劣弧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的中点，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34" name="yt_shape_11991"/>
          <p:cNvSpPr txBox="1"/>
          <p:nvPr/>
        </p:nvSpPr>
        <p:spPr>
          <a:xfrm>
            <a:off x="540000" y="4688266"/>
            <a:ext cx="172643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35" name="yt_shape_11992"/>
          <p:cNvSpPr txBox="1"/>
          <p:nvPr/>
        </p:nvSpPr>
        <p:spPr>
          <a:xfrm>
            <a:off x="540000" y="5167569"/>
            <a:ext cx="172643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CG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36" name="yt_shape_11993"/>
          <p:cNvSpPr txBox="1"/>
          <p:nvPr/>
        </p:nvSpPr>
        <p:spPr>
          <a:xfrm>
            <a:off x="540000" y="5646872"/>
            <a:ext cx="177933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CG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37" name="yt_shape_11994"/>
          <p:cNvSpPr txBox="1"/>
          <p:nvPr/>
        </p:nvSpPr>
        <p:spPr>
          <a:xfrm>
            <a:off x="540000" y="6126175"/>
            <a:ext cx="275716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的切线；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C6291A9E-FED0-6A1B-F5B8-1748AA11D344}"/>
              </a:ext>
            </a:extLst>
          </p:cNvPr>
          <p:cNvSpPr txBox="1"/>
          <p:nvPr/>
        </p:nvSpPr>
        <p:spPr>
          <a:xfrm>
            <a:off x="449989" y="2108405"/>
            <a:ext cx="31947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）证明：连接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A5518D28-98F0-6158-9445-2707F29A3FA4}"/>
              </a:ext>
            </a:extLst>
          </p:cNvPr>
          <p:cNvSpPr txBox="1"/>
          <p:nvPr/>
        </p:nvSpPr>
        <p:spPr>
          <a:xfrm>
            <a:off x="449989" y="4162157"/>
            <a:ext cx="3193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是劣弧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8FBBC960-E57C-A4BB-83B9-033519B88E67}"/>
              </a:ext>
            </a:extLst>
          </p:cNvPr>
          <p:cNvSpPr txBox="1"/>
          <p:nvPr/>
        </p:nvSpPr>
        <p:spPr>
          <a:xfrm>
            <a:off x="449989" y="4641461"/>
            <a:ext cx="18898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83D2CFE1-C4ED-348C-24B8-8F2C2A40730A}"/>
              </a:ext>
            </a:extLst>
          </p:cNvPr>
          <p:cNvSpPr txBox="1"/>
          <p:nvPr/>
        </p:nvSpPr>
        <p:spPr>
          <a:xfrm>
            <a:off x="449989" y="5120763"/>
            <a:ext cx="18898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3B86068F-A154-3F4F-2073-3E7505C783CE}"/>
              </a:ext>
            </a:extLst>
          </p:cNvPr>
          <p:cNvSpPr txBox="1"/>
          <p:nvPr/>
        </p:nvSpPr>
        <p:spPr>
          <a:xfrm>
            <a:off x="449989" y="5600066"/>
            <a:ext cx="19422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5191E8E4-7B25-4484-81F5-2B4A59C021A4}"/>
              </a:ext>
            </a:extLst>
          </p:cNvPr>
          <p:cNvSpPr txBox="1"/>
          <p:nvPr/>
        </p:nvSpPr>
        <p:spPr>
          <a:xfrm>
            <a:off x="449989" y="6079369"/>
            <a:ext cx="29105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的切线；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build="allAtOnce"/>
      <p:bldP spid="39" grpId="0" build="allAtOnce"/>
      <p:bldP spid="40" grpId="0" build="allAtOnce"/>
      <p:bldP spid="41" grpId="0" build="allAtOnce"/>
      <p:bldP spid="42" grpId="0" build="allAtOnce"/>
      <p:bldP spid="4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995" name="yt_shape_11995"/>
              <p:cNvSpPr txBox="1"/>
              <p:nvPr/>
            </p:nvSpPr>
            <p:spPr>
              <a:xfrm>
                <a:off x="540000" y="1243558"/>
                <a:ext cx="6746975" cy="38672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）证明：连接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的直径，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是劣弧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的中点，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；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1995" name="yt_shape_1199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243558"/>
                <a:ext cx="6746975" cy="3867277"/>
              </a:xfrm>
              <a:prstGeom prst="rect">
                <a:avLst/>
              </a:prstGeom>
              <a:blipFill>
                <a:blip r:embed="rId2"/>
                <a:stretch>
                  <a:fillRect l="-2803" t="-1420" r="-1989" b="-39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01A158F-4613-B8DD-11B4-51079EB8CA4E}"/>
              </a:ext>
            </a:extLst>
          </p:cNvPr>
          <p:cNvSpPr txBox="1"/>
          <p:nvPr/>
        </p:nvSpPr>
        <p:spPr>
          <a:xfrm>
            <a:off x="449989" y="1196752"/>
            <a:ext cx="3853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）证明：连接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、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F49F41F-4C5B-6FFD-8EAA-95F2A519EE3B}"/>
              </a:ext>
            </a:extLst>
          </p:cNvPr>
          <p:cNvSpPr txBox="1"/>
          <p:nvPr/>
        </p:nvSpPr>
        <p:spPr>
          <a:xfrm>
            <a:off x="449989" y="1672240"/>
            <a:ext cx="28581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的直径，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CBCC73F-7521-6316-D8F5-612751D65FE0}"/>
              </a:ext>
            </a:extLst>
          </p:cNvPr>
          <p:cNvSpPr txBox="1"/>
          <p:nvPr/>
        </p:nvSpPr>
        <p:spPr>
          <a:xfrm>
            <a:off x="449989" y="2147728"/>
            <a:ext cx="5876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EC0E962-9467-6E8F-82A5-0CEC62BD22C5}"/>
              </a:ext>
            </a:extLst>
          </p:cNvPr>
          <p:cNvSpPr txBox="1"/>
          <p:nvPr/>
        </p:nvSpPr>
        <p:spPr>
          <a:xfrm>
            <a:off x="449989" y="2623216"/>
            <a:ext cx="4940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6C378C3-A13E-CB30-A745-A4DD0F6CBD34}"/>
              </a:ext>
            </a:extLst>
          </p:cNvPr>
          <p:cNvSpPr txBox="1"/>
          <p:nvPr/>
        </p:nvSpPr>
        <p:spPr>
          <a:xfrm>
            <a:off x="5166324" y="2623216"/>
            <a:ext cx="2499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39C557A-D055-EF48-A568-515F33290305}"/>
              </a:ext>
            </a:extLst>
          </p:cNvPr>
          <p:cNvSpPr txBox="1"/>
          <p:nvPr/>
        </p:nvSpPr>
        <p:spPr>
          <a:xfrm>
            <a:off x="449989" y="3140968"/>
            <a:ext cx="3193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是劣弧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E3FBD275-B8F8-1475-1DCF-F2D5C1A1086E}"/>
                  </a:ext>
                </a:extLst>
              </p:cNvPr>
              <p:cNvSpPr txBox="1"/>
              <p:nvPr/>
            </p:nvSpPr>
            <p:spPr>
              <a:xfrm>
                <a:off x="449989" y="3616456"/>
                <a:ext cx="6861811" cy="646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CAE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CAE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E3FBD275-B8F8-1475-1DCF-F2D5C1A108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16456"/>
                <a:ext cx="6861811" cy="646189"/>
              </a:xfrm>
              <a:prstGeom prst="rect">
                <a:avLst/>
              </a:prstGeom>
              <a:blipFill>
                <a:blip r:embed="rId3"/>
                <a:stretch>
                  <a:fillRect l="-1422" r="-1600" b="-113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9F0C4E22-4D91-07FD-CA3C-5BFB544EA30B}"/>
              </a:ext>
            </a:extLst>
          </p:cNvPr>
          <p:cNvSpPr txBox="1"/>
          <p:nvPr/>
        </p:nvSpPr>
        <p:spPr>
          <a:xfrm>
            <a:off x="7121421" y="3682107"/>
            <a:ext cx="18548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；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yt_shape_11984"/>
          <p:cNvSpPr txBox="1"/>
          <p:nvPr/>
        </p:nvSpPr>
        <p:spPr>
          <a:xfrm>
            <a:off x="540000" y="764704"/>
            <a:ext cx="2845331" cy="48013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2" name="yt_shape_11985"/>
          <p:cNvSpPr txBox="1"/>
          <p:nvPr/>
        </p:nvSpPr>
        <p:spPr>
          <a:xfrm>
            <a:off x="449989" y="4149221"/>
            <a:ext cx="5567230" cy="48013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" name="yt_image_1198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76320" y="1051500"/>
            <a:ext cx="2889928" cy="1692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yt_image_11987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316081" y="3230657"/>
            <a:ext cx="2210405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5" name="yt_shape_11997"/>
              <p:cNvSpPr txBox="1"/>
              <p:nvPr/>
            </p:nvSpPr>
            <p:spPr>
              <a:xfrm>
                <a:off x="540000" y="4598632"/>
                <a:ext cx="7261988" cy="262924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）解：在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CG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∶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AG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∶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∶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AG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∶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AG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5" name="yt_shape_1199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598632"/>
                <a:ext cx="7261988" cy="2629246"/>
              </a:xfrm>
              <a:prstGeom prst="rect">
                <a:avLst/>
              </a:prstGeom>
              <a:blipFill>
                <a:blip r:embed="rId6"/>
                <a:stretch>
                  <a:fillRect l="-2603" t="-1852" r="-1511" b="-62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文本框 15">
            <a:extLst>
              <a:ext uri="{FF2B5EF4-FFF2-40B4-BE49-F238E27FC236}">
                <a16:creationId xmlns:a16="http://schemas.microsoft.com/office/drawing/2014/main" id="{5C482D4D-8B58-E972-7A16-0535914F89BF}"/>
              </a:ext>
            </a:extLst>
          </p:cNvPr>
          <p:cNvSpPr txBox="1"/>
          <p:nvPr/>
        </p:nvSpPr>
        <p:spPr>
          <a:xfrm>
            <a:off x="449989" y="4551826"/>
            <a:ext cx="737184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）解：在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9D1DF696-5428-79A3-389E-902B6D7FD05E}"/>
                  </a:ext>
                </a:extLst>
              </p:cNvPr>
              <p:cNvSpPr txBox="1"/>
              <p:nvPr/>
            </p:nvSpPr>
            <p:spPr>
              <a:xfrm>
                <a:off x="449989" y="5023482"/>
                <a:ext cx="5227002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9D1DF696-5428-79A3-389E-902B6D7FD0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023482"/>
                <a:ext cx="5227002" cy="765061"/>
              </a:xfrm>
              <a:prstGeom prst="rect">
                <a:avLst/>
              </a:prstGeom>
              <a:blipFill>
                <a:blip r:embed="rId7"/>
                <a:stretch>
                  <a:fillRect l="-1867" r="-1634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文本框 17">
            <a:extLst>
              <a:ext uri="{FF2B5EF4-FFF2-40B4-BE49-F238E27FC236}">
                <a16:creationId xmlns:a16="http://schemas.microsoft.com/office/drawing/2014/main" id="{7CDF1340-100C-03CB-36AD-CD395B51A8E1}"/>
              </a:ext>
            </a:extLst>
          </p:cNvPr>
          <p:cNvSpPr txBox="1"/>
          <p:nvPr/>
        </p:nvSpPr>
        <p:spPr>
          <a:xfrm>
            <a:off x="449989" y="5661248"/>
            <a:ext cx="5021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354A91C8-0CAA-55DD-AE6C-0E57779ADE0C}"/>
                  </a:ext>
                </a:extLst>
              </p:cNvPr>
              <p:cNvSpPr txBox="1"/>
              <p:nvPr/>
            </p:nvSpPr>
            <p:spPr>
              <a:xfrm>
                <a:off x="449989" y="6156945"/>
                <a:ext cx="2783714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∶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AG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∶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354A91C8-0CAA-55DD-AE6C-0E57779ADE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6156945"/>
                <a:ext cx="2783714" cy="613931"/>
              </a:xfrm>
              <a:prstGeom prst="rect">
                <a:avLst/>
              </a:prstGeom>
              <a:blipFill>
                <a:blip r:embed="rId8"/>
                <a:stretch>
                  <a:fillRect l="-3509" r="-3509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6C36DE9D-5C64-3B74-B8E8-655BB1C60ED4}"/>
                  </a:ext>
                </a:extLst>
              </p:cNvPr>
              <p:cNvSpPr txBox="1"/>
              <p:nvPr/>
            </p:nvSpPr>
            <p:spPr>
              <a:xfrm>
                <a:off x="2984337" y="6186567"/>
                <a:ext cx="1793113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AG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6C36DE9D-5C64-3B74-B8E8-655BB1C60E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84337" y="6186567"/>
                <a:ext cx="1793113" cy="554686"/>
              </a:xfrm>
              <a:prstGeom prst="rect">
                <a:avLst/>
              </a:prstGeom>
              <a:blipFill>
                <a:blip r:embed="rId9"/>
                <a:stretch>
                  <a:fillRect l="-5442" t="-1099" r="-5442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6" grpId="0" build="allAtOnce"/>
      <p:bldP spid="17" grpId="0" build="allAtOnce"/>
      <p:bldP spid="18" grpId="0" build="allAtOnce"/>
      <p:bldP spid="19" grpId="0" build="allAtOnce"/>
      <p:bldP spid="20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99" name="yt_shape_11999"/>
          <p:cNvSpPr txBox="1"/>
          <p:nvPr/>
        </p:nvSpPr>
        <p:spPr>
          <a:xfrm>
            <a:off x="540119" y="83671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（辽阳市中考）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的延长线上，且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000" name="yt_image_12000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74625" y="1660053"/>
            <a:ext cx="2277493" cy="1984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02" name="yt_shape_12002"/>
          <p:cNvSpPr txBox="1"/>
          <p:nvPr/>
        </p:nvSpPr>
        <p:spPr>
          <a:xfrm>
            <a:off x="540000" y="1844824"/>
            <a:ext cx="37814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相切；</a:t>
            </a:r>
          </a:p>
        </p:txBody>
      </p:sp>
      <p:sp>
        <p:nvSpPr>
          <p:cNvPr id="6" name="yt_shape_12005"/>
          <p:cNvSpPr txBox="1"/>
          <p:nvPr/>
        </p:nvSpPr>
        <p:spPr>
          <a:xfrm>
            <a:off x="540000" y="900000"/>
            <a:ext cx="302647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）证明：连接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7" name="yt_shape_12007"/>
          <p:cNvSpPr txBox="1"/>
          <p:nvPr/>
        </p:nvSpPr>
        <p:spPr>
          <a:xfrm>
            <a:off x="4892653" y="1531667"/>
            <a:ext cx="2009653" cy="142282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900" b="0" i="0" u="none" spc="-7900">
                <a:solidFill>
                  <a:srgbClr val="1EE3CF"/>
                </a:solidFill>
                <a:effectLst/>
                <a:latin typeface="Times New Roman" pitchFamily="79"/>
                <a:ea typeface="宋体" pitchFamily="79"/>
                <a:cs typeface="宋体" pitchFamily="79"/>
              </a:rPr>
              <a:t> </a:t>
            </a:r>
            <a:r>
              <a:rPr lang="en-US" altLang="zh-CN" sz="7900" b="0" i="0" u="none" spc="13696">
                <a:solidFill>
                  <a:srgbClr val="1EE3CF"/>
                </a:solidFill>
                <a:effectLst/>
                <a:latin typeface="Times New Roman" pitchFamily="79"/>
                <a:ea typeface="宋体" pitchFamily="79"/>
                <a:cs typeface="宋体" pitchFamily="79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8" name="yt_image_12006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00027" y="2108720"/>
            <a:ext cx="1989777" cy="1571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9" name="yt_shape_12009"/>
              <p:cNvSpPr txBox="1"/>
              <p:nvPr/>
            </p:nvSpPr>
            <p:spPr>
              <a:xfrm>
                <a:off x="540000" y="2690324"/>
                <a:ext cx="1736116" cy="4844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9" name="yt_shape_1200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690324"/>
                <a:ext cx="1736116" cy="484492"/>
              </a:xfrm>
              <a:prstGeom prst="rect">
                <a:avLst/>
              </a:prstGeom>
              <a:blipFill>
                <a:blip r:embed="rId4"/>
                <a:stretch>
                  <a:fillRect l="-10915" r="-9859" b="-337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yt_shape_12011"/>
          <p:cNvSpPr txBox="1"/>
          <p:nvPr/>
        </p:nvSpPr>
        <p:spPr>
          <a:xfrm>
            <a:off x="540000" y="3187773"/>
            <a:ext cx="285334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" name="yt_shape_12012"/>
          <p:cNvSpPr txBox="1"/>
          <p:nvPr/>
        </p:nvSpPr>
        <p:spPr>
          <a:xfrm>
            <a:off x="540000" y="3667076"/>
            <a:ext cx="283571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" name="yt_shape_12013"/>
          <p:cNvSpPr txBox="1"/>
          <p:nvPr/>
        </p:nvSpPr>
        <p:spPr>
          <a:xfrm>
            <a:off x="540000" y="4146379"/>
            <a:ext cx="271709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3" name="yt_shape_12014"/>
          <p:cNvSpPr txBox="1"/>
          <p:nvPr/>
        </p:nvSpPr>
        <p:spPr>
          <a:xfrm>
            <a:off x="540000" y="4625682"/>
            <a:ext cx="27042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的直径，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4" name="yt_shape_12015"/>
          <p:cNvSpPr txBox="1"/>
          <p:nvPr/>
        </p:nvSpPr>
        <p:spPr>
          <a:xfrm>
            <a:off x="540000" y="5104985"/>
            <a:ext cx="454932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" name="yt_shape_12016"/>
          <p:cNvSpPr txBox="1"/>
          <p:nvPr/>
        </p:nvSpPr>
        <p:spPr>
          <a:xfrm>
            <a:off x="540000" y="5584288"/>
            <a:ext cx="579806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OFE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8A43299-F46D-063B-32F3-94CA396D5641}"/>
              </a:ext>
            </a:extLst>
          </p:cNvPr>
          <p:cNvSpPr txBox="1"/>
          <p:nvPr/>
        </p:nvSpPr>
        <p:spPr>
          <a:xfrm>
            <a:off x="449989" y="2188376"/>
            <a:ext cx="317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）证明：连接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742D0910-2F78-1E0C-5079-946380EE478E}"/>
                  </a:ext>
                </a:extLst>
              </p:cNvPr>
              <p:cNvSpPr txBox="1"/>
              <p:nvPr/>
            </p:nvSpPr>
            <p:spPr>
              <a:xfrm>
                <a:off x="449989" y="2643518"/>
                <a:ext cx="1899413" cy="57341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742D0910-2F78-1E0C-5079-946380EE47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43518"/>
                <a:ext cx="1899413" cy="573418"/>
              </a:xfrm>
              <a:prstGeom prst="rect">
                <a:avLst/>
              </a:prstGeom>
              <a:blipFill>
                <a:blip r:embed="rId5"/>
                <a:stretch>
                  <a:fillRect l="-5145" r="-5145" b="-148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文本框 17">
            <a:extLst>
              <a:ext uri="{FF2B5EF4-FFF2-40B4-BE49-F238E27FC236}">
                <a16:creationId xmlns:a16="http://schemas.microsoft.com/office/drawing/2014/main" id="{953440ED-075B-5547-8639-582AE07459F0}"/>
              </a:ext>
            </a:extLst>
          </p:cNvPr>
          <p:cNvSpPr txBox="1"/>
          <p:nvPr/>
        </p:nvSpPr>
        <p:spPr>
          <a:xfrm>
            <a:off x="449989" y="3140968"/>
            <a:ext cx="30058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C8541181-57A9-356E-AE66-47713FD4C4BD}"/>
              </a:ext>
            </a:extLst>
          </p:cNvPr>
          <p:cNvSpPr txBox="1"/>
          <p:nvPr/>
        </p:nvSpPr>
        <p:spPr>
          <a:xfrm>
            <a:off x="449989" y="3620270"/>
            <a:ext cx="29883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AB4BDF8C-7F82-B6D5-A691-2297F197F4B7}"/>
              </a:ext>
            </a:extLst>
          </p:cNvPr>
          <p:cNvSpPr txBox="1"/>
          <p:nvPr/>
        </p:nvSpPr>
        <p:spPr>
          <a:xfrm>
            <a:off x="449989" y="4099573"/>
            <a:ext cx="28708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B6AC0A4D-FA8E-0767-6D84-8D4CE508D034}"/>
              </a:ext>
            </a:extLst>
          </p:cNvPr>
          <p:cNvSpPr txBox="1"/>
          <p:nvPr/>
        </p:nvSpPr>
        <p:spPr>
          <a:xfrm>
            <a:off x="449989" y="4578876"/>
            <a:ext cx="28581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的直径，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2343483E-A308-88E0-ED76-1BD541A348B6}"/>
              </a:ext>
            </a:extLst>
          </p:cNvPr>
          <p:cNvSpPr txBox="1"/>
          <p:nvPr/>
        </p:nvSpPr>
        <p:spPr>
          <a:xfrm>
            <a:off x="449989" y="5058179"/>
            <a:ext cx="46854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5FDA08AE-21CB-58E0-C341-A43875582F70}"/>
              </a:ext>
            </a:extLst>
          </p:cNvPr>
          <p:cNvSpPr txBox="1"/>
          <p:nvPr/>
        </p:nvSpPr>
        <p:spPr>
          <a:xfrm>
            <a:off x="449989" y="5537482"/>
            <a:ext cx="59220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OFE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47AC6E32-1F7B-48CE-294B-398F457A018E}"/>
              </a:ext>
            </a:extLst>
          </p:cNvPr>
          <p:cNvSpPr txBox="1"/>
          <p:nvPr/>
        </p:nvSpPr>
        <p:spPr>
          <a:xfrm>
            <a:off x="540000" y="6019179"/>
            <a:ext cx="25883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半径，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80F3FB75-3E34-6EF2-C17D-4765C5797CA7}"/>
              </a:ext>
            </a:extLst>
          </p:cNvPr>
          <p:cNvSpPr txBox="1"/>
          <p:nvPr/>
        </p:nvSpPr>
        <p:spPr>
          <a:xfrm>
            <a:off x="2814661" y="6037322"/>
            <a:ext cx="2553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相切；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allAtOnce"/>
      <p:bldP spid="17" grpId="0" build="allAtOnce"/>
      <p:bldP spid="18" grpId="0" build="allAtOnce"/>
      <p:bldP spid="19" grpId="0" build="allAtOnce"/>
      <p:bldP spid="20" grpId="0" build="allAtOnce"/>
      <p:bldP spid="21" grpId="0" build="allAtOnce"/>
      <p:bldP spid="22" grpId="0" build="allAtOnce"/>
      <p:bldP spid="23" grpId="0" build="allAtOnce"/>
      <p:bldP spid="24" grpId="0" build="allAtOnce"/>
      <p:bldP spid="2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019" name="yt_shape_12019"/>
              <p:cNvSpPr txBox="1"/>
              <p:nvPr/>
            </p:nvSpPr>
            <p:spPr>
              <a:xfrm>
                <a:off x="540000" y="1305933"/>
                <a:ext cx="5474256" cy="460613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半径，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相切；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）解：设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半径为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𝑂𝐹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019" name="yt_shape_12019" descr="{&quot;rangeId&quot;:15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05933"/>
                <a:ext cx="5474256" cy="4606133"/>
              </a:xfrm>
              <a:prstGeom prst="rect">
                <a:avLst/>
              </a:prstGeom>
              <a:blipFill>
                <a:blip r:embed="rId2"/>
                <a:stretch>
                  <a:fillRect l="-3452" t="-1058" r="-2227" b="-7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F1C1992A-2523-F015-F1D7-0DD1E4ADA25F}"/>
              </a:ext>
            </a:extLst>
          </p:cNvPr>
          <p:cNvSpPr txBox="1"/>
          <p:nvPr/>
        </p:nvSpPr>
        <p:spPr>
          <a:xfrm>
            <a:off x="449989" y="1268760"/>
            <a:ext cx="56013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）解：设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半径为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E9A71EE-EDE4-1CF4-D4A5-D1FCCCFAF91E}"/>
                  </a:ext>
                </a:extLst>
              </p:cNvPr>
              <p:cNvSpPr txBox="1"/>
              <p:nvPr/>
            </p:nvSpPr>
            <p:spPr>
              <a:xfrm>
                <a:off x="449989" y="1744248"/>
                <a:ext cx="4791773" cy="7670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AFE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AFE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E9A71EE-EDE4-1CF4-D4A5-D1FCCCFAF9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744248"/>
                <a:ext cx="4791773" cy="767030"/>
              </a:xfrm>
              <a:prstGeom prst="rect">
                <a:avLst/>
              </a:prstGeom>
              <a:blipFill>
                <a:blip r:embed="rId3"/>
                <a:stretch>
                  <a:fillRect l="-2036" r="-1781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43A664A-3637-46E1-4CC5-006A9A2CC32E}"/>
                  </a:ext>
                </a:extLst>
              </p:cNvPr>
              <p:cNvSpPr txBox="1"/>
              <p:nvPr/>
            </p:nvSpPr>
            <p:spPr>
              <a:xfrm>
                <a:off x="449989" y="2417666"/>
                <a:ext cx="2458149" cy="7670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43A664A-3637-46E1-4CC5-006A9A2CC3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417666"/>
                <a:ext cx="2458149" cy="767029"/>
              </a:xfrm>
              <a:prstGeom prst="rect">
                <a:avLst/>
              </a:prstGeom>
              <a:blipFill>
                <a:blip r:embed="rId4"/>
                <a:stretch>
                  <a:fillRect l="-3970" r="-3226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37FD3CEA-9388-4FFF-EB58-FB0D97D0BEAA}"/>
              </a:ext>
            </a:extLst>
          </p:cNvPr>
          <p:cNvSpPr txBox="1"/>
          <p:nvPr/>
        </p:nvSpPr>
        <p:spPr>
          <a:xfrm>
            <a:off x="449989" y="3091083"/>
            <a:ext cx="4212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C8C57FB3-319C-F18B-7FC7-43919C017EAC}"/>
                  </a:ext>
                </a:extLst>
              </p:cNvPr>
              <p:cNvSpPr txBox="1"/>
              <p:nvPr/>
            </p:nvSpPr>
            <p:spPr>
              <a:xfrm>
                <a:off x="4509617" y="2915785"/>
                <a:ext cx="2135886" cy="7670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AFE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C8C57FB3-319C-F18B-7FC7-43919C017E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9617" y="2915785"/>
                <a:ext cx="2135886" cy="767030"/>
              </a:xfrm>
              <a:prstGeom prst="rect">
                <a:avLst/>
              </a:prstGeom>
              <a:blipFill>
                <a:blip r:embed="rId5"/>
                <a:stretch>
                  <a:fillRect l="-4571" r="-3714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2B8220C6-306F-1385-AB45-CF6F9D80C3DE}"/>
                  </a:ext>
                </a:extLst>
              </p:cNvPr>
              <p:cNvSpPr txBox="1"/>
              <p:nvPr/>
            </p:nvSpPr>
            <p:spPr>
              <a:xfrm>
                <a:off x="449989" y="3573016"/>
                <a:ext cx="3001455" cy="7329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𝑂𝐹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，即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2B8220C6-306F-1385-AB45-CF6F9D80C3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73016"/>
                <a:ext cx="3001455" cy="732993"/>
              </a:xfrm>
              <a:prstGeom prst="rect">
                <a:avLst/>
              </a:prstGeom>
              <a:blipFill>
                <a:blip r:embed="rId6"/>
                <a:stretch>
                  <a:fillRect l="-3252" r="-3049" b="-1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yt_shape_12003"/>
              <p:cNvSpPr txBox="1"/>
              <p:nvPr/>
            </p:nvSpPr>
            <p:spPr>
              <a:xfrm>
                <a:off x="540000" y="692696"/>
                <a:ext cx="5589672" cy="6408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，求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" name="yt_shape_1200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692696"/>
                <a:ext cx="5589672" cy="640816"/>
              </a:xfrm>
              <a:prstGeom prst="rect">
                <a:avLst/>
              </a:prstGeom>
              <a:blipFill>
                <a:blip r:embed="rId7"/>
                <a:stretch>
                  <a:fillRect l="-3381" r="-2072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yt_image_12000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374625" y="1412776"/>
            <a:ext cx="2277493" cy="1984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yt_image_12006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200027" y="1861443"/>
            <a:ext cx="1989777" cy="1571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66F22EB9-0005-7B71-2FCC-A382EC321663}"/>
              </a:ext>
            </a:extLst>
          </p:cNvPr>
          <p:cNvSpPr txBox="1"/>
          <p:nvPr/>
        </p:nvSpPr>
        <p:spPr>
          <a:xfrm>
            <a:off x="453845" y="4333751"/>
            <a:ext cx="5936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，经检验，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是所列方程的解，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98CB3ABB-8A7F-12D9-E330-BD65C81C9FDD}"/>
              </a:ext>
            </a:extLst>
          </p:cNvPr>
          <p:cNvSpPr txBox="1"/>
          <p:nvPr/>
        </p:nvSpPr>
        <p:spPr>
          <a:xfrm>
            <a:off x="453845" y="4809239"/>
            <a:ext cx="3772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半径为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799E3FA2-1448-6465-A152-D1B0D77C439E}"/>
              </a:ext>
            </a:extLst>
          </p:cNvPr>
          <p:cNvSpPr txBox="1"/>
          <p:nvPr/>
        </p:nvSpPr>
        <p:spPr>
          <a:xfrm>
            <a:off x="453845" y="5284727"/>
            <a:ext cx="3805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500C30B1-6123-4F39-0812-C09FE2D467C6}"/>
                  </a:ext>
                </a:extLst>
              </p:cNvPr>
              <p:cNvSpPr txBox="1"/>
              <p:nvPr/>
            </p:nvSpPr>
            <p:spPr>
              <a:xfrm>
                <a:off x="4033313" y="5099142"/>
                <a:ext cx="3286823" cy="7670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500C30B1-6123-4F39-0812-C09FE2D467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33313" y="5099142"/>
                <a:ext cx="3286823" cy="767030"/>
              </a:xfrm>
              <a:prstGeom prst="rect">
                <a:avLst/>
              </a:prstGeom>
              <a:blipFill>
                <a:blip r:embed="rId10"/>
                <a:stretch>
                  <a:fillRect l="-2968" r="-2597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07657588-1343-96DF-C4B8-B7A1EA914089}"/>
                  </a:ext>
                </a:extLst>
              </p:cNvPr>
              <p:cNvSpPr txBox="1"/>
              <p:nvPr/>
            </p:nvSpPr>
            <p:spPr>
              <a:xfrm>
                <a:off x="453845" y="5767831"/>
                <a:ext cx="3753548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·sin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07657588-1343-96DF-C4B8-B7A1EA9140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3845" y="5767831"/>
                <a:ext cx="3753548" cy="769061"/>
              </a:xfrm>
              <a:prstGeom prst="rect">
                <a:avLst/>
              </a:prstGeom>
              <a:blipFill>
                <a:blip r:embed="rId11"/>
                <a:stretch>
                  <a:fillRect l="-2435" r="-2435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6B6312A4-F3C8-DEF4-9166-4BE180E0F06E}"/>
                  </a:ext>
                </a:extLst>
              </p:cNvPr>
              <p:cNvSpPr txBox="1"/>
              <p:nvPr/>
            </p:nvSpPr>
            <p:spPr>
              <a:xfrm>
                <a:off x="4033313" y="5805264"/>
                <a:ext cx="3463861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6B6312A4-F3C8-DEF4-9166-4BE180E0F0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33313" y="5805264"/>
                <a:ext cx="3463861" cy="730136"/>
              </a:xfrm>
              <a:prstGeom prst="rect">
                <a:avLst/>
              </a:prstGeom>
              <a:blipFill>
                <a:blip r:embed="rId12"/>
                <a:stretch>
                  <a:fillRect l="-2817" r="-2817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  <p:bldP spid="20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1113</Words>
  <Application>Microsoft Office PowerPoint</Application>
  <PresentationFormat>宽屏</PresentationFormat>
  <Paragraphs>121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李富贵儿</cp:lastModifiedBy>
  <cp:revision>42</cp:revision>
  <dcterms:created xsi:type="dcterms:W3CDTF">2023-05-05T05:33:04Z</dcterms:created>
  <dcterms:modified xsi:type="dcterms:W3CDTF">2023-10-20T14:24:06Z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